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4"/>
  </p:notesMasterIdLst>
  <p:handoutMasterIdLst>
    <p:handoutMasterId r:id="rId35"/>
  </p:handoutMasterIdLst>
  <p:sldIdLst>
    <p:sldId id="309" r:id="rId2"/>
    <p:sldId id="279" r:id="rId3"/>
    <p:sldId id="257" r:id="rId4"/>
    <p:sldId id="285" r:id="rId5"/>
    <p:sldId id="264" r:id="rId6"/>
    <p:sldId id="258" r:id="rId7"/>
    <p:sldId id="299" r:id="rId8"/>
    <p:sldId id="298" r:id="rId9"/>
    <p:sldId id="270" r:id="rId10"/>
    <p:sldId id="271" r:id="rId11"/>
    <p:sldId id="259" r:id="rId12"/>
    <p:sldId id="269" r:id="rId13"/>
    <p:sldId id="297" r:id="rId14"/>
    <p:sldId id="294" r:id="rId15"/>
    <p:sldId id="296" r:id="rId16"/>
    <p:sldId id="265" r:id="rId17"/>
    <p:sldId id="260" r:id="rId18"/>
    <p:sldId id="292" r:id="rId19"/>
    <p:sldId id="266" r:id="rId20"/>
    <p:sldId id="267" r:id="rId21"/>
    <p:sldId id="268" r:id="rId22"/>
    <p:sldId id="274" r:id="rId23"/>
    <p:sldId id="293" r:id="rId24"/>
    <p:sldId id="291" r:id="rId25"/>
    <p:sldId id="302" r:id="rId26"/>
    <p:sldId id="303" r:id="rId27"/>
    <p:sldId id="263" r:id="rId28"/>
    <p:sldId id="261" r:id="rId29"/>
    <p:sldId id="280" r:id="rId30"/>
    <p:sldId id="304" r:id="rId31"/>
    <p:sldId id="307" r:id="rId32"/>
    <p:sldId id="308" r:id="rId33"/>
  </p:sldIdLst>
  <p:sldSz cx="9144000" cy="6858000" type="screen4x3"/>
  <p:notesSz cx="6858000" cy="9144000"/>
  <p:defaultTex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0"/>
    <p:restoredTop sz="86410"/>
  </p:normalViewPr>
  <p:slideViewPr>
    <p:cSldViewPr>
      <p:cViewPr varScale="1">
        <p:scale>
          <a:sx n="80" d="100"/>
          <a:sy n="80" d="100"/>
        </p:scale>
        <p:origin x="-79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81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GB" altLang="uk-UA"/>
          </a:p>
        </p:txBody>
      </p:sp>
      <p:sp>
        <p:nvSpPr>
          <p:cNvPr id="52227"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GB" altLang="uk-UA"/>
          </a:p>
        </p:txBody>
      </p:sp>
      <p:sp>
        <p:nvSpPr>
          <p:cNvPr id="52228"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GB" altLang="uk-UA"/>
          </a:p>
        </p:txBody>
      </p:sp>
      <p:sp>
        <p:nvSpPr>
          <p:cNvPr id="52229"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C3EABF91-E81E-4A3B-B60E-1A03324D594A}" type="slidenum">
              <a:rPr lang="en-GB" altLang="uk-UA"/>
              <a:pPr/>
              <a:t>‹№›</a:t>
            </a:fld>
            <a:endParaRPr lang="en-GB" altLang="uk-UA"/>
          </a:p>
        </p:txBody>
      </p:sp>
    </p:spTree>
    <p:extLst>
      <p:ext uri="{BB962C8B-B14F-4D97-AF65-F5344CB8AC3E}">
        <p14:creationId xmlns:p14="http://schemas.microsoft.com/office/powerpoint/2010/main" val="32258918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uk-UA"/>
          </a:p>
        </p:txBody>
      </p:sp>
      <p:sp>
        <p:nvSpPr>
          <p:cNvPr id="61443"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uk-UA"/>
          </a:p>
        </p:txBody>
      </p:sp>
      <p:sp>
        <p:nvSpPr>
          <p:cNvPr id="614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45"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uk-UA" smtClean="0"/>
              <a:t>Click to edit Master text styles</a:t>
            </a:r>
          </a:p>
          <a:p>
            <a:pPr lvl="1"/>
            <a:r>
              <a:rPr lang="en-US" altLang="uk-UA" smtClean="0"/>
              <a:t>Second level</a:t>
            </a:r>
          </a:p>
          <a:p>
            <a:pPr lvl="2"/>
            <a:r>
              <a:rPr lang="en-US" altLang="uk-UA" smtClean="0"/>
              <a:t>Third level</a:t>
            </a:r>
          </a:p>
          <a:p>
            <a:pPr lvl="3"/>
            <a:r>
              <a:rPr lang="en-US" altLang="uk-UA" smtClean="0"/>
              <a:t>Fourth level</a:t>
            </a:r>
          </a:p>
          <a:p>
            <a:pPr lvl="4"/>
            <a:r>
              <a:rPr lang="en-US" altLang="uk-UA" smtClean="0"/>
              <a:t>Fifth level</a:t>
            </a:r>
          </a:p>
        </p:txBody>
      </p:sp>
      <p:sp>
        <p:nvSpPr>
          <p:cNvPr id="61446"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uk-UA"/>
          </a:p>
        </p:txBody>
      </p:sp>
      <p:sp>
        <p:nvSpPr>
          <p:cNvPr id="61447"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227CAD0A-ED46-4E07-9F15-04DEBDC778A1}" type="slidenum">
              <a:rPr lang="en-US" altLang="uk-UA"/>
              <a:pPr/>
              <a:t>‹№›</a:t>
            </a:fld>
            <a:endParaRPr lang="en-US" altLang="uk-UA"/>
          </a:p>
        </p:txBody>
      </p:sp>
    </p:spTree>
    <p:extLst>
      <p:ext uri="{BB962C8B-B14F-4D97-AF65-F5344CB8AC3E}">
        <p14:creationId xmlns:p14="http://schemas.microsoft.com/office/powerpoint/2010/main" val="22242305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Tobacco - Inside the Body</a:t>
            </a:r>
            <a:br>
              <a:rPr lang="en-US" altLang="uk-UA" smtClean="0"/>
            </a:br>
            <a:endParaRPr lang="en-US" altLang="uk-UA" smtClean="0"/>
          </a:p>
          <a:p>
            <a:r>
              <a:rPr lang="en-US" altLang="uk-UA" smtClean="0"/>
              <a:t>©Photographs courtesy of Manchester University Pathology Department</a:t>
            </a:r>
          </a:p>
          <a:p>
            <a:endParaRPr lang="en-US" altLang="uk-UA"/>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r>
              <a:rPr lang="en-US" altLang="uk-UA" dirty="0" smtClean="0"/>
              <a:t>Tobacco - Inside the Body</a:t>
            </a:r>
            <a:r>
              <a:rPr lang="en-US" altLang="uk-UA" smtClean="0"/>
              <a:t/>
            </a:r>
            <a:br>
              <a:rPr lang="en-US" altLang="uk-UA" smtClean="0"/>
            </a:br>
            <a:endParaRPr lang="en-US" altLang="uk-UA"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Emphysema- these large spaces are due to the breakdown of the air sacs in the lungs (26)</a:t>
            </a:r>
          </a:p>
          <a:p>
            <a:endParaRPr lang="en-US" altLang="uk-UA"/>
          </a:p>
        </p:txBody>
      </p:sp>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p:txBody>
          <a:bodyPr/>
          <a:lstStyle/>
          <a:p>
            <a:r>
              <a:rPr lang="en-US" altLang="uk-UA" smtClean="0"/>
              <a:t>Emphysema- these large spaces are due to the breakdown of the air sacs in the lungs (26)</a:t>
            </a:r>
          </a:p>
          <a:p>
            <a:endParaRPr lang="en-US" altLang="uk-U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Lungs: The picture on the left is of emphysema (large air sacs)  and the picture on the right is of normal lung.(27)</a:t>
            </a:r>
          </a:p>
          <a:p>
            <a:endParaRPr lang="en-US" altLang="uk-UA"/>
          </a:p>
        </p:txBody>
      </p:sp>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p:txBody>
          <a:bodyPr/>
          <a:lstStyle/>
          <a:p>
            <a:r>
              <a:rPr lang="en-US" altLang="uk-UA" smtClean="0"/>
              <a:t>Lungs: The picture on the left is of emphysema (large air sacs)  and the picture on the right is of normal lung.(27)</a:t>
            </a:r>
          </a:p>
          <a:p>
            <a:endParaRPr lang="en-US" altLang="uk-U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The air sacs in the centre of the lung tissue in the  picture have broken down. The black dots are smoke particles lodged in the tissues- this condition is emphysema. (28)</a:t>
            </a:r>
          </a:p>
          <a:p>
            <a:endParaRPr lang="en-US" altLang="uk-UA"/>
          </a:p>
        </p:txBody>
      </p:sp>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p:txBody>
          <a:bodyPr/>
          <a:lstStyle/>
          <a:p>
            <a:r>
              <a:rPr lang="en-US" altLang="uk-UA" smtClean="0"/>
              <a:t>The air sacs in the centre of the lung tissue in the  picture have broken down. The black dots are smoke particles lodged in the tissues- this condition is emphysema. (28)</a:t>
            </a:r>
          </a:p>
          <a:p>
            <a:endParaRPr lang="en-US" altLang="uk-U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Cancer of the bronchus has spread into the lungs (29)</a:t>
            </a:r>
          </a:p>
          <a:p>
            <a:endParaRPr lang="en-US" altLang="uk-UA"/>
          </a:p>
        </p:txBody>
      </p:sp>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p:txBody>
          <a:bodyPr/>
          <a:lstStyle/>
          <a:p>
            <a:r>
              <a:rPr lang="en-US" altLang="uk-UA" smtClean="0"/>
              <a:t>Cancer of the bronchus has spread into the lungs (29)</a:t>
            </a:r>
          </a:p>
          <a:p>
            <a:endParaRPr lang="en-US" altLang="uk-U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A blue colouration occurs when blood circulation is poor such as heart failure, shock and exposure to cold environments.(30)</a:t>
            </a:r>
            <a:br>
              <a:rPr lang="en-US" altLang="uk-UA" smtClean="0"/>
            </a:br>
            <a:r>
              <a:rPr lang="en-US" altLang="uk-UA" smtClean="0"/>
              <a:t/>
            </a:r>
            <a:br>
              <a:rPr lang="en-US" altLang="uk-UA" smtClean="0"/>
            </a:br>
            <a:endParaRPr lang="en-US" altLang="uk-UA" smtClean="0"/>
          </a:p>
          <a:p>
            <a:endParaRPr lang="en-US" altLang="uk-UA"/>
          </a:p>
        </p:txBody>
      </p:sp>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p:txBody>
          <a:bodyPr/>
          <a:lstStyle/>
          <a:p>
            <a:r>
              <a:rPr lang="en-US" altLang="uk-UA" smtClean="0"/>
              <a:t>A blue colouration occurs when blood circulation is poor such as heart failure, shock and exposure to cold environments.(30)</a:t>
            </a:r>
            <a:br>
              <a:rPr lang="en-US" altLang="uk-UA" smtClean="0"/>
            </a:br>
            <a:r>
              <a:rPr lang="en-US" altLang="uk-UA" smtClean="0"/>
              <a:t/>
            </a:r>
            <a:br>
              <a:rPr lang="en-US" altLang="uk-UA" smtClean="0"/>
            </a:br>
            <a:endParaRPr lang="en-US" altLang="uk-UA" smtClean="0"/>
          </a:p>
          <a:p>
            <a:endParaRPr lang="en-US" altLang="uk-U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This man is a heavy smoker (see nicotine stained fingers) and has led to vascular disease which has resulted in a blood clot on one of his fingers on his right hand (31)</a:t>
            </a:r>
          </a:p>
          <a:p>
            <a:endParaRPr lang="en-US" altLang="uk-UA"/>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p:txBody>
          <a:bodyPr/>
          <a:lstStyle/>
          <a:p>
            <a:r>
              <a:rPr lang="en-US" altLang="uk-UA" smtClean="0"/>
              <a:t>This man is a heavy smoker (see nicotine stained fingers) and has led to vascular disease which has resulted in a blood clot on one of his fingers on his right hand (31)</a:t>
            </a:r>
          </a:p>
          <a:p>
            <a:endParaRPr lang="en-US" altLang="uk-U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Damaged toes due to poor blood circulation- will lead to amputation (32)</a:t>
            </a:r>
          </a:p>
          <a:p>
            <a:endParaRPr lang="en-US" altLang="uk-UA"/>
          </a:p>
        </p:txBody>
      </p:sp>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p:txBody>
          <a:bodyPr/>
          <a:lstStyle/>
          <a:p>
            <a:r>
              <a:rPr lang="en-US" altLang="uk-UA" smtClean="0"/>
              <a:t>Damaged toes due to poor blood circulation- will lead to amputation (32)</a:t>
            </a:r>
          </a:p>
          <a:p>
            <a:endParaRPr lang="en-US" altLang="uk-U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Amputated fingers- often as a result of damage to blood vessels due to smoking (33) </a:t>
            </a:r>
          </a:p>
          <a:p>
            <a:endParaRPr lang="en-US" altLang="uk-UA"/>
          </a:p>
        </p:txBody>
      </p:sp>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p:txBody>
          <a:bodyPr/>
          <a:lstStyle/>
          <a:p>
            <a:r>
              <a:rPr lang="en-US" altLang="uk-UA" smtClean="0"/>
              <a:t>Amputated fingers- often as a result of damage to blood vessels due to smoking (33) </a:t>
            </a:r>
          </a:p>
          <a:p>
            <a:endParaRPr lang="en-US" altLang="uk-U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Franks sign - an ear lobe crease thought to be indicative of heart problems (34)</a:t>
            </a:r>
          </a:p>
          <a:p>
            <a:endParaRPr lang="en-US" altLang="uk-UA"/>
          </a:p>
        </p:txBody>
      </p:sp>
      <p:sp>
        <p:nvSpPr>
          <p:cNvPr id="79874" name="Rectangle 2"/>
          <p:cNvSpPr>
            <a:spLocks noGrp="1" noRot="1" noChangeAspect="1" noChangeArrowheads="1" noTextEdit="1"/>
          </p:cNvSpPr>
          <p:nvPr>
            <p:ph type="sldImg"/>
          </p:nvPr>
        </p:nvSpPr>
        <p:spPr>
          <a:ln/>
        </p:spPr>
      </p:sp>
      <p:sp>
        <p:nvSpPr>
          <p:cNvPr id="79875" name="Rectangle 3"/>
          <p:cNvSpPr>
            <a:spLocks noGrp="1" noChangeArrowheads="1"/>
          </p:cNvSpPr>
          <p:nvPr>
            <p:ph type="body" idx="1"/>
          </p:nvPr>
        </p:nvSpPr>
        <p:spPr/>
        <p:txBody>
          <a:bodyPr/>
          <a:lstStyle/>
          <a:p>
            <a:r>
              <a:rPr lang="en-US" altLang="uk-UA" smtClean="0"/>
              <a:t>Franks sign - an ear lobe crease thought to be indicative of heart problems (34)</a:t>
            </a:r>
          </a:p>
          <a:p>
            <a:endParaRPr lang="en-US" altLang="uk-UA"/>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Franks sign- ear lobe crease</a:t>
            </a:r>
            <a:br>
              <a:rPr lang="en-US" altLang="uk-UA" smtClean="0"/>
            </a:br>
            <a:r>
              <a:rPr lang="en-US" altLang="uk-UA" smtClean="0"/>
              <a:t>a sign of heart disease (35)</a:t>
            </a:r>
          </a:p>
          <a:p>
            <a:endParaRPr lang="en-US" altLang="uk-UA"/>
          </a:p>
        </p:txBody>
      </p:sp>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p:txBody>
          <a:bodyPr/>
          <a:lstStyle/>
          <a:p>
            <a:r>
              <a:rPr lang="en-US" altLang="uk-UA" smtClean="0"/>
              <a:t>Franks sign- ear lobe crease</a:t>
            </a:r>
            <a:br>
              <a:rPr lang="en-US" altLang="uk-UA" smtClean="0"/>
            </a:br>
            <a:r>
              <a:rPr lang="en-US" altLang="uk-UA" smtClean="0"/>
              <a:t>a sign of heart disease (35)</a:t>
            </a:r>
          </a:p>
          <a:p>
            <a:endParaRPr lang="en-US" altLang="uk-U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Human female chromosome map (XX). Alcohol and nicotine addiction may be in the genes (1)</a:t>
            </a:r>
          </a:p>
          <a:p>
            <a:endParaRPr lang="en-US" altLang="uk-UA"/>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p:txBody>
          <a:bodyPr/>
          <a:lstStyle/>
          <a:p>
            <a:r>
              <a:rPr lang="en-US" altLang="uk-UA" smtClean="0"/>
              <a:t>Human female chromosome map (XX). Alcohol and nicotine addiction may be in the genes (1)</a:t>
            </a:r>
          </a:p>
          <a:p>
            <a:endParaRPr lang="en-US" altLang="uk-UA"/>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Fluid collecting in the tissues, note the dent where somebody has pressed on top of the hand- a sign of heart failure (36)</a:t>
            </a:r>
          </a:p>
          <a:p>
            <a:endParaRPr lang="en-US" altLang="uk-UA"/>
          </a:p>
        </p:txBody>
      </p:sp>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p:txBody>
          <a:bodyPr/>
          <a:lstStyle/>
          <a:p>
            <a:r>
              <a:rPr lang="en-US" altLang="uk-UA" smtClean="0"/>
              <a:t>Fluid collecting in the tissues, note the dent where somebody has pressed on top of the hand- a sign of heart failure (36)</a:t>
            </a:r>
          </a:p>
          <a:p>
            <a:endParaRPr lang="en-US" altLang="uk-UA"/>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Heart:This slice is also through both ventricles (compare it to photo 38) The left ventricle is towards the right of the image as you look at it, and shows a white area of in the heart wall.  This is tissue, which has died due to lack of blood supply (37)</a:t>
            </a:r>
          </a:p>
          <a:p>
            <a:endParaRPr lang="en-US" altLang="uk-UA"/>
          </a:p>
        </p:txBody>
      </p:sp>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p:txBody>
          <a:bodyPr/>
          <a:lstStyle/>
          <a:p>
            <a:r>
              <a:rPr lang="en-US" altLang="uk-UA" smtClean="0"/>
              <a:t>Heart:This slice is also through both ventricles (compare it to photo 38) The left ventricle is towards the right of the image as you look at it, and shows a white area of in the heart wall.  This is tissue, which has died due to lack of blood supply (37)</a:t>
            </a:r>
          </a:p>
          <a:p>
            <a:endParaRPr lang="en-US" altLang="uk-UA"/>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Heart: The left ventricle is towards the left of the screen, and shows enormous thickening of the wall, particularly in relation to the small cavity. The heart is almost twice the size it should be, as it has had to work much harder than normal.</a:t>
            </a:r>
            <a:br>
              <a:rPr lang="en-US" altLang="uk-UA" smtClean="0"/>
            </a:br>
            <a:r>
              <a:rPr lang="en-US" altLang="uk-UA" smtClean="0"/>
              <a:t> (38)</a:t>
            </a:r>
          </a:p>
          <a:p>
            <a:endParaRPr lang="en-US" altLang="uk-UA"/>
          </a:p>
        </p:txBody>
      </p:sp>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p:txBody>
          <a:bodyPr/>
          <a:lstStyle/>
          <a:p>
            <a:r>
              <a:rPr lang="en-US" altLang="uk-UA" smtClean="0"/>
              <a:t>Heart: The left ventricle is towards the left of the screen, and shows enormous thickening of the wall, particularly in relation to the small cavity. The heart is almost twice the size it should be, as it has had to work much harder than normal.</a:t>
            </a:r>
            <a:br>
              <a:rPr lang="en-US" altLang="uk-UA" smtClean="0"/>
            </a:br>
            <a:r>
              <a:rPr lang="en-US" altLang="uk-UA" smtClean="0"/>
              <a:t> (38)</a:t>
            </a:r>
          </a:p>
          <a:p>
            <a:endParaRPr lang="en-US" altLang="uk-UA"/>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Expansion of finger ends- associated with chronic breathing and heart problems (39)</a:t>
            </a:r>
          </a:p>
          <a:p>
            <a:endParaRPr lang="en-US" altLang="uk-UA"/>
          </a:p>
        </p:txBody>
      </p:sp>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p:txBody>
          <a:bodyPr/>
          <a:lstStyle/>
          <a:p>
            <a:r>
              <a:rPr lang="en-US" altLang="uk-UA" smtClean="0"/>
              <a:t>Expansion of finger ends- associated with chronic breathing and heart problems (39)</a:t>
            </a:r>
          </a:p>
          <a:p>
            <a:endParaRPr lang="en-US" altLang="uk-UA"/>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Expansion of finger ends- associated with chronic breathing and heart problems (40)</a:t>
            </a:r>
          </a:p>
          <a:p>
            <a:endParaRPr lang="en-US" altLang="uk-UA"/>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p:txBody>
          <a:bodyPr/>
          <a:lstStyle/>
          <a:p>
            <a:r>
              <a:rPr lang="en-US" altLang="uk-UA" smtClean="0"/>
              <a:t>Expansion of finger ends- associated with chronic breathing and heart problems (40)</a:t>
            </a:r>
          </a:p>
          <a:p>
            <a:endParaRPr lang="en-US" altLang="uk-UA"/>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Cancer of oesophagus- this is where the oesophagus meets the stomach (41)</a:t>
            </a:r>
          </a:p>
          <a:p>
            <a:endParaRPr lang="en-US" altLang="uk-UA"/>
          </a:p>
        </p:txBody>
      </p:sp>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p:txBody>
          <a:bodyPr/>
          <a:lstStyle/>
          <a:p>
            <a:r>
              <a:rPr lang="en-US" altLang="uk-UA" smtClean="0"/>
              <a:t>Cancer of oesophagus- this is where the oesophagus meets the stomach (41)</a:t>
            </a:r>
          </a:p>
          <a:p>
            <a:endParaRPr lang="en-US" altLang="uk-UA"/>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Cancer of the kidney- the cancer growth is the white tissue (42)</a:t>
            </a:r>
          </a:p>
          <a:p>
            <a:endParaRPr lang="en-US" altLang="uk-UA"/>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p:txBody>
          <a:bodyPr/>
          <a:lstStyle/>
          <a:p>
            <a:r>
              <a:rPr lang="en-US" altLang="uk-UA" smtClean="0"/>
              <a:t>Cancer of the kidney- the cancer growth is the white tissue (42)</a:t>
            </a:r>
          </a:p>
          <a:p>
            <a:endParaRPr lang="en-US" altLang="uk-UA"/>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Cervical cancer - the nucleus of this pink cell should be round- instead it is mis-shapen and is an early sign of cancer of the cervix (43)</a:t>
            </a:r>
          </a:p>
          <a:p>
            <a:endParaRPr lang="en-US" altLang="uk-UA"/>
          </a:p>
        </p:txBody>
      </p:sp>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p:txBody>
          <a:bodyPr/>
          <a:lstStyle/>
          <a:p>
            <a:r>
              <a:rPr lang="en-US" altLang="uk-UA" smtClean="0"/>
              <a:t>Cervical cancer - the nucleus of this pink cell should be round- instead it is mis-shapen and is an early sign of cancer of the cervix (43)</a:t>
            </a:r>
          </a:p>
          <a:p>
            <a:endParaRPr lang="en-US" altLang="uk-UA"/>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Bladder cancer - the bladder is a hollow bag for storing urine- here it is cut open showing a large cancerous growth inside (44)</a:t>
            </a:r>
          </a:p>
          <a:p>
            <a:endParaRPr lang="en-US" altLang="uk-UA"/>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p:txBody>
          <a:bodyPr/>
          <a:lstStyle/>
          <a:p>
            <a:r>
              <a:rPr lang="en-US" altLang="uk-UA" smtClean="0"/>
              <a:t>Bladder cancer - the bladder is a hollow bag for storing urine- here it is cut open showing a large cancerous growth inside (44)</a:t>
            </a:r>
          </a:p>
          <a:p>
            <a:endParaRPr lang="en-US" altLang="uk-UA"/>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Cancer of the pancreas (45)</a:t>
            </a:r>
          </a:p>
          <a:p>
            <a:endParaRPr lang="en-US" altLang="uk-UA"/>
          </a:p>
        </p:txBody>
      </p:sp>
      <p:sp>
        <p:nvSpPr>
          <p:cNvPr id="91138" name="Rectangle 2"/>
          <p:cNvSpPr>
            <a:spLocks noGrp="1" noRot="1" noChangeAspect="1" noChangeArrowheads="1" noTextEdit="1"/>
          </p:cNvSpPr>
          <p:nvPr>
            <p:ph type="sldImg"/>
          </p:nvPr>
        </p:nvSpPr>
        <p:spPr>
          <a:ln/>
        </p:spPr>
      </p:sp>
      <p:sp>
        <p:nvSpPr>
          <p:cNvPr id="91139" name="Rectangle 3"/>
          <p:cNvSpPr>
            <a:spLocks noGrp="1" noChangeArrowheads="1"/>
          </p:cNvSpPr>
          <p:nvPr>
            <p:ph type="body" idx="1"/>
          </p:nvPr>
        </p:nvSpPr>
        <p:spPr/>
        <p:txBody>
          <a:bodyPr/>
          <a:lstStyle/>
          <a:p>
            <a:r>
              <a:rPr lang="en-US" altLang="uk-UA" smtClean="0"/>
              <a:t>Cancer of the pancreas (45)</a:t>
            </a:r>
          </a:p>
          <a:p>
            <a:endParaRPr lang="en-US" altLang="uk-U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There is accumulation of carbon (smoke) within the walls of these air sacs in the lungs. This makes the air sacs inelastic and it is difficult for air to get out of the lungs </a:t>
            </a:r>
            <a:br>
              <a:rPr lang="en-US" altLang="uk-UA" smtClean="0"/>
            </a:br>
            <a:r>
              <a:rPr lang="en-US" altLang="uk-UA" smtClean="0"/>
              <a:t>(Emphysema) (9)</a:t>
            </a:r>
          </a:p>
          <a:p>
            <a:endParaRPr lang="en-US" altLang="uk-UA"/>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p:txBody>
          <a:bodyPr/>
          <a:lstStyle/>
          <a:p>
            <a:r>
              <a:rPr lang="en-US" altLang="uk-UA" smtClean="0"/>
              <a:t>There is accumulation of carbon (smoke) within the walls of these air sacs in the lungs. This makes the air sacs inelastic and it is difficult for air to get out of the lungs </a:t>
            </a:r>
            <a:br>
              <a:rPr lang="en-US" altLang="uk-UA" smtClean="0"/>
            </a:br>
            <a:r>
              <a:rPr lang="en-US" altLang="uk-UA" smtClean="0"/>
              <a:t>(Emphysema) (9)</a:t>
            </a:r>
          </a:p>
          <a:p>
            <a:endParaRPr lang="en-US" altLang="uk-UA"/>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Cross-section of a coronary artery (artery to the heart). The inner wall is very thick (pale pink) and you can see a massive blood clot (red) taking up much of the photo (46)</a:t>
            </a:r>
            <a:br>
              <a:rPr lang="en-US" altLang="uk-UA" smtClean="0"/>
            </a:br>
            <a:r>
              <a:rPr lang="en-US" altLang="uk-UA" smtClean="0"/>
              <a:t/>
            </a:r>
            <a:br>
              <a:rPr lang="en-US" altLang="uk-UA" smtClean="0"/>
            </a:br>
            <a:endParaRPr lang="en-US" altLang="uk-UA" smtClean="0"/>
          </a:p>
          <a:p>
            <a:endParaRPr lang="en-US" altLang="uk-UA"/>
          </a:p>
        </p:txBody>
      </p:sp>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p:txBody>
          <a:bodyPr/>
          <a:lstStyle/>
          <a:p>
            <a:r>
              <a:rPr lang="en-US" altLang="uk-UA" smtClean="0"/>
              <a:t>Cross-section of a coronary artery (artery to the heart). The inner wall is very thick (pale pink) and you can see a massive blood clot (red) taking up much of the photo (46)</a:t>
            </a:r>
            <a:br>
              <a:rPr lang="en-US" altLang="uk-UA" smtClean="0"/>
            </a:br>
            <a:r>
              <a:rPr lang="en-US" altLang="uk-UA" smtClean="0"/>
              <a:t/>
            </a:r>
            <a:br>
              <a:rPr lang="en-US" altLang="uk-UA" smtClean="0"/>
            </a:br>
            <a:endParaRPr lang="en-US" altLang="uk-UA" smtClean="0"/>
          </a:p>
          <a:p>
            <a:endParaRPr lang="en-US" altLang="uk-UA"/>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Stomach ulcers (dark brown) - alcohol and smoking are factors (49)</a:t>
            </a:r>
          </a:p>
          <a:p>
            <a:endParaRPr lang="en-US" altLang="uk-UA"/>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p:txBody>
          <a:bodyPr/>
          <a:lstStyle/>
          <a:p>
            <a:r>
              <a:rPr lang="en-US" altLang="uk-UA" smtClean="0"/>
              <a:t>Stomach ulcers (dark brown) - alcohol and smoking are factors (49)</a:t>
            </a:r>
          </a:p>
          <a:p>
            <a:endParaRPr lang="en-US" altLang="uk-UA"/>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Stomach ulcers (dark brown)- alcohol and smoking are factors. The stomach is cut open. (50)</a:t>
            </a:r>
          </a:p>
          <a:p>
            <a:endParaRPr lang="en-US" altLang="uk-UA"/>
          </a:p>
        </p:txBody>
      </p:sp>
      <p:sp>
        <p:nvSpPr>
          <p:cNvPr id="94210" name="Rectangle 2"/>
          <p:cNvSpPr>
            <a:spLocks noGrp="1" noRot="1" noChangeAspect="1" noChangeArrowheads="1" noTextEdit="1"/>
          </p:cNvSpPr>
          <p:nvPr>
            <p:ph type="sldImg"/>
          </p:nvPr>
        </p:nvSpPr>
        <p:spPr>
          <a:ln/>
        </p:spPr>
      </p:sp>
      <p:sp>
        <p:nvSpPr>
          <p:cNvPr id="94211" name="Rectangle 3"/>
          <p:cNvSpPr>
            <a:spLocks noGrp="1" noChangeArrowheads="1"/>
          </p:cNvSpPr>
          <p:nvPr>
            <p:ph type="body" idx="1"/>
          </p:nvPr>
        </p:nvSpPr>
        <p:spPr/>
        <p:txBody>
          <a:bodyPr/>
          <a:lstStyle/>
          <a:p>
            <a:r>
              <a:rPr lang="en-US" altLang="uk-UA" smtClean="0"/>
              <a:t>Stomach ulcers (dark brown)- alcohol and smoking are factors. The stomach is cut open. (50)</a:t>
            </a:r>
          </a:p>
          <a:p>
            <a:endParaRPr lang="en-US" altLang="uk-U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Clubbing of the fingers is a common condition which may indicate cancers, liver diseases and lung disease (16) </a:t>
            </a:r>
          </a:p>
          <a:p>
            <a:endParaRPr lang="en-US" altLang="uk-UA"/>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p:txBody>
          <a:bodyPr/>
          <a:lstStyle/>
          <a:p>
            <a:r>
              <a:rPr lang="en-US" altLang="uk-UA" smtClean="0"/>
              <a:t>Clubbing of the fingers is a common condition which may indicate cancers, liver diseases and lung disease (16) </a:t>
            </a:r>
          </a:p>
          <a:p>
            <a:endParaRPr lang="en-US" altLang="uk-U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Clubbed fingers - a sign of heart disease (21)</a:t>
            </a:r>
          </a:p>
          <a:p>
            <a:endParaRPr lang="en-US" altLang="uk-UA"/>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r>
              <a:rPr lang="en-US" altLang="uk-UA" smtClean="0"/>
              <a:t>Clubbed fingers - a sign of heart disease (21)</a:t>
            </a:r>
          </a:p>
          <a:p>
            <a:endParaRPr lang="en-US" altLang="uk-U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Focal dust emphysema is commonest in cigarette smokers and coal miners.The black colour in this lung is due to cigarette smoke (22)</a:t>
            </a:r>
          </a:p>
          <a:p>
            <a:endParaRPr lang="en-US" altLang="uk-UA"/>
          </a:p>
        </p:txBody>
      </p:sp>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p:txBody>
          <a:bodyPr/>
          <a:lstStyle/>
          <a:p>
            <a:r>
              <a:rPr lang="en-US" altLang="uk-UA" smtClean="0"/>
              <a:t>Focal dust emphysema is commonest in cigarette smokers and coal miners.The black colour in this lung is due to cigarette smoke (22)</a:t>
            </a:r>
          </a:p>
          <a:p>
            <a:endParaRPr lang="en-US" altLang="uk-U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Cells lining the bronchus- here there are no cilia- they have been damaged by the nicotine  (23)</a:t>
            </a:r>
          </a:p>
          <a:p>
            <a:endParaRPr lang="en-US" altLang="uk-UA"/>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p:txBody>
          <a:bodyPr/>
          <a:lstStyle/>
          <a:p>
            <a:r>
              <a:rPr lang="en-US" altLang="uk-UA" smtClean="0"/>
              <a:t>Cells lining the bronchus- here there are no cilia- they have been damaged by the nicotine  (23)</a:t>
            </a:r>
          </a:p>
          <a:p>
            <a:endParaRPr lang="en-US" altLang="uk-U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Cells lining the bronchus the large nuclei are in cancerous cells spreading along the bronchus (24)</a:t>
            </a:r>
          </a:p>
          <a:p>
            <a:endParaRPr lang="en-US" altLang="uk-UA"/>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r>
              <a:rPr lang="en-US" altLang="uk-UA" smtClean="0"/>
              <a:t>Cells lining the bronchus the large nuclei are in cancerous cells spreading along the bronchus (24)</a:t>
            </a:r>
          </a:p>
          <a:p>
            <a:endParaRPr lang="en-US" altLang="uk-U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r>
              <a:rPr lang="en-US" altLang="uk-UA" smtClean="0"/>
              <a:t>Lung tissue blackened by smoke and showing large spaces due to emphysema (25)</a:t>
            </a:r>
          </a:p>
          <a:p>
            <a:endParaRPr lang="en-US" altLang="uk-UA"/>
          </a:p>
        </p:txBody>
      </p:sp>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p:txBody>
          <a:bodyPr/>
          <a:lstStyle/>
          <a:p>
            <a:r>
              <a:rPr lang="en-US" altLang="uk-UA" smtClean="0"/>
              <a:t>Lung tissue blackened by smoke and showing large spaces due to emphysema (25)</a:t>
            </a:r>
          </a:p>
          <a:p>
            <a:endParaRPr lang="en-US" altLang="uk-U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uk-UA" smtClean="0"/>
              <a:t>Зразок заголовка</a:t>
            </a:r>
            <a:endParaRPr lang="uk-UA"/>
          </a:p>
        </p:txBody>
      </p:sp>
      <p:sp>
        <p:nvSpPr>
          <p:cNvPr id="3" name="Пі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uk-UA" smtClean="0"/>
              <a:t>Зразок підзаголовка</a:t>
            </a:r>
            <a:endParaRPr lang="uk-UA"/>
          </a:p>
        </p:txBody>
      </p:sp>
      <p:sp>
        <p:nvSpPr>
          <p:cNvPr id="4" name="Місце для дати 3"/>
          <p:cNvSpPr>
            <a:spLocks noGrp="1"/>
          </p:cNvSpPr>
          <p:nvPr>
            <p:ph type="dt" sz="half" idx="10"/>
          </p:nvPr>
        </p:nvSpPr>
        <p:spPr/>
        <p:txBody>
          <a:bodyPr/>
          <a:lstStyle>
            <a:lvl1pPr>
              <a:defRPr/>
            </a:lvl1pPr>
          </a:lstStyle>
          <a:p>
            <a:endParaRPr lang="en-GB" altLang="uk-UA"/>
          </a:p>
        </p:txBody>
      </p:sp>
      <p:sp>
        <p:nvSpPr>
          <p:cNvPr id="5" name="Місце для нижнього колонтитула 4"/>
          <p:cNvSpPr>
            <a:spLocks noGrp="1"/>
          </p:cNvSpPr>
          <p:nvPr>
            <p:ph type="ftr" sz="quarter" idx="11"/>
          </p:nvPr>
        </p:nvSpPr>
        <p:spPr/>
        <p:txBody>
          <a:bodyPr/>
          <a:lstStyle>
            <a:lvl1pPr>
              <a:defRPr/>
            </a:lvl1pPr>
          </a:lstStyle>
          <a:p>
            <a:r>
              <a:rPr lang="en-GB" altLang="uk-UA" smtClean="0"/>
              <a:t>www.sliderbase.com</a:t>
            </a:r>
            <a:endParaRPr lang="en-GB" altLang="uk-UA"/>
          </a:p>
        </p:txBody>
      </p:sp>
      <p:sp>
        <p:nvSpPr>
          <p:cNvPr id="6" name="Місце для номера слайда 5"/>
          <p:cNvSpPr>
            <a:spLocks noGrp="1"/>
          </p:cNvSpPr>
          <p:nvPr>
            <p:ph type="sldNum" sz="quarter" idx="12"/>
          </p:nvPr>
        </p:nvSpPr>
        <p:spPr/>
        <p:txBody>
          <a:bodyPr/>
          <a:lstStyle>
            <a:lvl1pPr>
              <a:defRPr/>
            </a:lvl1pPr>
          </a:lstStyle>
          <a:p>
            <a:fld id="{0D620679-D8D4-4A0F-A859-DD00092E9208}" type="slidenum">
              <a:rPr lang="en-GB" altLang="uk-UA"/>
              <a:pPr/>
              <a:t>‹№›</a:t>
            </a:fld>
            <a:endParaRPr lang="en-GB" altLang="uk-UA"/>
          </a:p>
        </p:txBody>
      </p:sp>
    </p:spTree>
    <p:extLst>
      <p:ext uri="{BB962C8B-B14F-4D97-AF65-F5344CB8AC3E}">
        <p14:creationId xmlns:p14="http://schemas.microsoft.com/office/powerpoint/2010/main" val="26709531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ертикального тексту 2"/>
          <p:cNvSpPr>
            <a:spLocks noGrp="1"/>
          </p:cNvSpPr>
          <p:nvPr>
            <p:ph type="body" orient="vert" idx="1"/>
          </p:nvPr>
        </p:nvSpPr>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lvl1pPr>
              <a:defRPr/>
            </a:lvl1pPr>
          </a:lstStyle>
          <a:p>
            <a:endParaRPr lang="en-GB" altLang="uk-UA"/>
          </a:p>
        </p:txBody>
      </p:sp>
      <p:sp>
        <p:nvSpPr>
          <p:cNvPr id="5" name="Місце для нижнього колонтитула 4"/>
          <p:cNvSpPr>
            <a:spLocks noGrp="1"/>
          </p:cNvSpPr>
          <p:nvPr>
            <p:ph type="ftr" sz="quarter" idx="11"/>
          </p:nvPr>
        </p:nvSpPr>
        <p:spPr/>
        <p:txBody>
          <a:bodyPr/>
          <a:lstStyle>
            <a:lvl1pPr>
              <a:defRPr/>
            </a:lvl1pPr>
          </a:lstStyle>
          <a:p>
            <a:r>
              <a:rPr lang="en-GB" altLang="uk-UA" smtClean="0"/>
              <a:t>www.sliderbase.com</a:t>
            </a:r>
            <a:endParaRPr lang="en-GB" altLang="uk-UA"/>
          </a:p>
        </p:txBody>
      </p:sp>
      <p:sp>
        <p:nvSpPr>
          <p:cNvPr id="6" name="Місце для номера слайда 5"/>
          <p:cNvSpPr>
            <a:spLocks noGrp="1"/>
          </p:cNvSpPr>
          <p:nvPr>
            <p:ph type="sldNum" sz="quarter" idx="12"/>
          </p:nvPr>
        </p:nvSpPr>
        <p:spPr/>
        <p:txBody>
          <a:bodyPr/>
          <a:lstStyle>
            <a:lvl1pPr>
              <a:defRPr/>
            </a:lvl1pPr>
          </a:lstStyle>
          <a:p>
            <a:fld id="{AB28E052-F293-4439-9D97-6C95E30CA3D2}" type="slidenum">
              <a:rPr lang="en-GB" altLang="uk-UA"/>
              <a:pPr/>
              <a:t>‹№›</a:t>
            </a:fld>
            <a:endParaRPr lang="en-GB" altLang="uk-UA"/>
          </a:p>
        </p:txBody>
      </p:sp>
    </p:spTree>
    <p:extLst>
      <p:ext uri="{BB962C8B-B14F-4D97-AF65-F5344CB8AC3E}">
        <p14:creationId xmlns:p14="http://schemas.microsoft.com/office/powerpoint/2010/main" val="2700930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p:cNvSpPr>
            <a:spLocks noGrp="1"/>
          </p:cNvSpPr>
          <p:nvPr>
            <p:ph type="title" orient="vert"/>
          </p:nvPr>
        </p:nvSpPr>
        <p:spPr>
          <a:xfrm>
            <a:off x="6515100" y="609600"/>
            <a:ext cx="1943100" cy="5486400"/>
          </a:xfrm>
        </p:spPr>
        <p:txBody>
          <a:bodyPr vert="eaVert"/>
          <a:lstStyle/>
          <a:p>
            <a:r>
              <a:rPr lang="uk-UA" smtClean="0"/>
              <a:t>Зразок заголовка</a:t>
            </a:r>
            <a:endParaRPr lang="uk-UA"/>
          </a:p>
        </p:txBody>
      </p:sp>
      <p:sp>
        <p:nvSpPr>
          <p:cNvPr id="3" name="Місце для вертикального тексту 2"/>
          <p:cNvSpPr>
            <a:spLocks noGrp="1"/>
          </p:cNvSpPr>
          <p:nvPr>
            <p:ph type="body" orient="vert" idx="1"/>
          </p:nvPr>
        </p:nvSpPr>
        <p:spPr>
          <a:xfrm>
            <a:off x="685800" y="609600"/>
            <a:ext cx="5676900" cy="5486400"/>
          </a:xfrm>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lvl1pPr>
              <a:defRPr/>
            </a:lvl1pPr>
          </a:lstStyle>
          <a:p>
            <a:endParaRPr lang="en-GB" altLang="uk-UA"/>
          </a:p>
        </p:txBody>
      </p:sp>
      <p:sp>
        <p:nvSpPr>
          <p:cNvPr id="5" name="Місце для нижнього колонтитула 4"/>
          <p:cNvSpPr>
            <a:spLocks noGrp="1"/>
          </p:cNvSpPr>
          <p:nvPr>
            <p:ph type="ftr" sz="quarter" idx="11"/>
          </p:nvPr>
        </p:nvSpPr>
        <p:spPr/>
        <p:txBody>
          <a:bodyPr/>
          <a:lstStyle>
            <a:lvl1pPr>
              <a:defRPr/>
            </a:lvl1pPr>
          </a:lstStyle>
          <a:p>
            <a:r>
              <a:rPr lang="en-GB" altLang="uk-UA" smtClean="0"/>
              <a:t>www.sliderbase.com</a:t>
            </a:r>
            <a:endParaRPr lang="en-GB" altLang="uk-UA"/>
          </a:p>
        </p:txBody>
      </p:sp>
      <p:sp>
        <p:nvSpPr>
          <p:cNvPr id="6" name="Місце для номера слайда 5"/>
          <p:cNvSpPr>
            <a:spLocks noGrp="1"/>
          </p:cNvSpPr>
          <p:nvPr>
            <p:ph type="sldNum" sz="quarter" idx="12"/>
          </p:nvPr>
        </p:nvSpPr>
        <p:spPr/>
        <p:txBody>
          <a:bodyPr/>
          <a:lstStyle>
            <a:lvl1pPr>
              <a:defRPr/>
            </a:lvl1pPr>
          </a:lstStyle>
          <a:p>
            <a:fld id="{1EB33F15-F01F-4FDE-8514-088CAAFF21A4}" type="slidenum">
              <a:rPr lang="en-GB" altLang="uk-UA"/>
              <a:pPr/>
              <a:t>‹№›</a:t>
            </a:fld>
            <a:endParaRPr lang="en-GB" altLang="uk-UA"/>
          </a:p>
        </p:txBody>
      </p:sp>
    </p:spTree>
    <p:extLst>
      <p:ext uri="{BB962C8B-B14F-4D97-AF65-F5344CB8AC3E}">
        <p14:creationId xmlns:p14="http://schemas.microsoft.com/office/powerpoint/2010/main" val="20771144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Заголовок і діагра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609600"/>
            <a:ext cx="7772400" cy="1143000"/>
          </a:xfrm>
        </p:spPr>
        <p:txBody>
          <a:bodyPr/>
          <a:lstStyle/>
          <a:p>
            <a:r>
              <a:rPr lang="uk-UA" smtClean="0"/>
              <a:t>Зразок заголовка</a:t>
            </a:r>
            <a:endParaRPr lang="uk-UA"/>
          </a:p>
        </p:txBody>
      </p:sp>
      <p:sp>
        <p:nvSpPr>
          <p:cNvPr id="3" name="Місце для діаграми 2"/>
          <p:cNvSpPr>
            <a:spLocks noGrp="1"/>
          </p:cNvSpPr>
          <p:nvPr>
            <p:ph type="chart" idx="1"/>
          </p:nvPr>
        </p:nvSpPr>
        <p:spPr>
          <a:xfrm>
            <a:off x="685800" y="1981200"/>
            <a:ext cx="7772400" cy="4114800"/>
          </a:xfrm>
        </p:spPr>
        <p:txBody>
          <a:bodyPr/>
          <a:lstStyle/>
          <a:p>
            <a:endParaRPr lang="uk-UA"/>
          </a:p>
        </p:txBody>
      </p:sp>
      <p:sp>
        <p:nvSpPr>
          <p:cNvPr id="4" name="Місце для дати 3"/>
          <p:cNvSpPr>
            <a:spLocks noGrp="1"/>
          </p:cNvSpPr>
          <p:nvPr>
            <p:ph type="dt" sz="half" idx="10"/>
          </p:nvPr>
        </p:nvSpPr>
        <p:spPr>
          <a:xfrm>
            <a:off x="685800" y="6248400"/>
            <a:ext cx="1905000" cy="457200"/>
          </a:xfrm>
        </p:spPr>
        <p:txBody>
          <a:bodyPr/>
          <a:lstStyle>
            <a:lvl1pPr>
              <a:defRPr/>
            </a:lvl1pPr>
          </a:lstStyle>
          <a:p>
            <a:endParaRPr lang="en-GB" altLang="uk-UA"/>
          </a:p>
        </p:txBody>
      </p:sp>
      <p:sp>
        <p:nvSpPr>
          <p:cNvPr id="5" name="Місце для нижнього колонтитула 4"/>
          <p:cNvSpPr>
            <a:spLocks noGrp="1"/>
          </p:cNvSpPr>
          <p:nvPr>
            <p:ph type="ftr" sz="quarter" idx="11"/>
          </p:nvPr>
        </p:nvSpPr>
        <p:spPr>
          <a:xfrm>
            <a:off x="3124200" y="6248400"/>
            <a:ext cx="2895600" cy="457200"/>
          </a:xfrm>
        </p:spPr>
        <p:txBody>
          <a:bodyPr/>
          <a:lstStyle>
            <a:lvl1pPr>
              <a:defRPr/>
            </a:lvl1pPr>
          </a:lstStyle>
          <a:p>
            <a:r>
              <a:rPr lang="en-GB" altLang="uk-UA" smtClean="0"/>
              <a:t>www.sliderbase.com</a:t>
            </a:r>
            <a:endParaRPr lang="en-GB" altLang="uk-UA"/>
          </a:p>
        </p:txBody>
      </p:sp>
      <p:sp>
        <p:nvSpPr>
          <p:cNvPr id="6" name="Місце для номера слайда 5"/>
          <p:cNvSpPr>
            <a:spLocks noGrp="1"/>
          </p:cNvSpPr>
          <p:nvPr>
            <p:ph type="sldNum" sz="quarter" idx="12"/>
          </p:nvPr>
        </p:nvSpPr>
        <p:spPr>
          <a:xfrm>
            <a:off x="6553200" y="6248400"/>
            <a:ext cx="1905000" cy="457200"/>
          </a:xfrm>
        </p:spPr>
        <p:txBody>
          <a:bodyPr/>
          <a:lstStyle>
            <a:lvl1pPr>
              <a:defRPr/>
            </a:lvl1pPr>
          </a:lstStyle>
          <a:p>
            <a:fld id="{58BD5D6F-2811-4D78-ADD6-8C28B99A8D08}" type="slidenum">
              <a:rPr lang="en-GB" altLang="uk-UA"/>
              <a:pPr/>
              <a:t>‹№›</a:t>
            </a:fld>
            <a:endParaRPr lang="en-GB" altLang="uk-UA"/>
          </a:p>
        </p:txBody>
      </p:sp>
    </p:spTree>
    <p:extLst>
      <p:ext uri="{BB962C8B-B14F-4D97-AF65-F5344CB8AC3E}">
        <p14:creationId xmlns:p14="http://schemas.microsoft.com/office/powerpoint/2010/main" val="2638861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і об'є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місту 2"/>
          <p:cNvSpPr>
            <a:spLocks noGrp="1"/>
          </p:cNvSpPr>
          <p:nvPr>
            <p:ph idx="1"/>
          </p:nvPr>
        </p:nvSpPr>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дати 3"/>
          <p:cNvSpPr>
            <a:spLocks noGrp="1"/>
          </p:cNvSpPr>
          <p:nvPr>
            <p:ph type="dt" sz="half" idx="10"/>
          </p:nvPr>
        </p:nvSpPr>
        <p:spPr/>
        <p:txBody>
          <a:bodyPr/>
          <a:lstStyle>
            <a:lvl1pPr>
              <a:defRPr/>
            </a:lvl1pPr>
          </a:lstStyle>
          <a:p>
            <a:endParaRPr lang="en-GB" altLang="uk-UA"/>
          </a:p>
        </p:txBody>
      </p:sp>
      <p:sp>
        <p:nvSpPr>
          <p:cNvPr id="5" name="Місце для нижнього колонтитула 4"/>
          <p:cNvSpPr>
            <a:spLocks noGrp="1"/>
          </p:cNvSpPr>
          <p:nvPr>
            <p:ph type="ftr" sz="quarter" idx="11"/>
          </p:nvPr>
        </p:nvSpPr>
        <p:spPr/>
        <p:txBody>
          <a:bodyPr/>
          <a:lstStyle>
            <a:lvl1pPr>
              <a:defRPr/>
            </a:lvl1pPr>
          </a:lstStyle>
          <a:p>
            <a:r>
              <a:rPr lang="en-GB" altLang="uk-UA" smtClean="0"/>
              <a:t>www.sliderbase.com</a:t>
            </a:r>
            <a:endParaRPr lang="en-GB" altLang="uk-UA"/>
          </a:p>
        </p:txBody>
      </p:sp>
      <p:sp>
        <p:nvSpPr>
          <p:cNvPr id="6" name="Місце для номера слайда 5"/>
          <p:cNvSpPr>
            <a:spLocks noGrp="1"/>
          </p:cNvSpPr>
          <p:nvPr>
            <p:ph type="sldNum" sz="quarter" idx="12"/>
          </p:nvPr>
        </p:nvSpPr>
        <p:spPr/>
        <p:txBody>
          <a:bodyPr/>
          <a:lstStyle>
            <a:lvl1pPr>
              <a:defRPr/>
            </a:lvl1pPr>
          </a:lstStyle>
          <a:p>
            <a:fld id="{48B5BFFB-E133-4215-AD18-BDED9F86C790}" type="slidenum">
              <a:rPr lang="en-GB" altLang="uk-UA"/>
              <a:pPr/>
              <a:t>‹№›</a:t>
            </a:fld>
            <a:endParaRPr lang="en-GB" altLang="uk-UA"/>
          </a:p>
        </p:txBody>
      </p:sp>
    </p:spTree>
    <p:extLst>
      <p:ext uri="{BB962C8B-B14F-4D97-AF65-F5344CB8AC3E}">
        <p14:creationId xmlns:p14="http://schemas.microsoft.com/office/powerpoint/2010/main" val="7476315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озділу">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uk-UA" smtClean="0"/>
              <a:t>Зразок заголовка</a:t>
            </a:r>
            <a:endParaRPr lang="uk-UA"/>
          </a:p>
        </p:txBody>
      </p:sp>
      <p:sp>
        <p:nvSpPr>
          <p:cNvPr id="3" name="Місце для тексту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uk-UA" smtClean="0"/>
              <a:t>Зразок тексту</a:t>
            </a:r>
          </a:p>
        </p:txBody>
      </p:sp>
      <p:sp>
        <p:nvSpPr>
          <p:cNvPr id="4" name="Місце для дати 3"/>
          <p:cNvSpPr>
            <a:spLocks noGrp="1"/>
          </p:cNvSpPr>
          <p:nvPr>
            <p:ph type="dt" sz="half" idx="10"/>
          </p:nvPr>
        </p:nvSpPr>
        <p:spPr/>
        <p:txBody>
          <a:bodyPr/>
          <a:lstStyle>
            <a:lvl1pPr>
              <a:defRPr/>
            </a:lvl1pPr>
          </a:lstStyle>
          <a:p>
            <a:endParaRPr lang="en-GB" altLang="uk-UA"/>
          </a:p>
        </p:txBody>
      </p:sp>
      <p:sp>
        <p:nvSpPr>
          <p:cNvPr id="5" name="Місце для нижнього колонтитула 4"/>
          <p:cNvSpPr>
            <a:spLocks noGrp="1"/>
          </p:cNvSpPr>
          <p:nvPr>
            <p:ph type="ftr" sz="quarter" idx="11"/>
          </p:nvPr>
        </p:nvSpPr>
        <p:spPr/>
        <p:txBody>
          <a:bodyPr/>
          <a:lstStyle>
            <a:lvl1pPr>
              <a:defRPr/>
            </a:lvl1pPr>
          </a:lstStyle>
          <a:p>
            <a:r>
              <a:rPr lang="en-GB" altLang="uk-UA" smtClean="0"/>
              <a:t>www.sliderbase.com</a:t>
            </a:r>
            <a:endParaRPr lang="en-GB" altLang="uk-UA"/>
          </a:p>
        </p:txBody>
      </p:sp>
      <p:sp>
        <p:nvSpPr>
          <p:cNvPr id="6" name="Місце для номера слайда 5"/>
          <p:cNvSpPr>
            <a:spLocks noGrp="1"/>
          </p:cNvSpPr>
          <p:nvPr>
            <p:ph type="sldNum" sz="quarter" idx="12"/>
          </p:nvPr>
        </p:nvSpPr>
        <p:spPr/>
        <p:txBody>
          <a:bodyPr/>
          <a:lstStyle>
            <a:lvl1pPr>
              <a:defRPr/>
            </a:lvl1pPr>
          </a:lstStyle>
          <a:p>
            <a:fld id="{99416D00-FAA6-49F1-A863-F1186984818B}" type="slidenum">
              <a:rPr lang="en-GB" altLang="uk-UA"/>
              <a:pPr/>
              <a:t>‹№›</a:t>
            </a:fld>
            <a:endParaRPr lang="en-GB" altLang="uk-UA"/>
          </a:p>
        </p:txBody>
      </p:sp>
    </p:spTree>
    <p:extLst>
      <p:ext uri="{BB962C8B-B14F-4D97-AF65-F5344CB8AC3E}">
        <p14:creationId xmlns:p14="http://schemas.microsoft.com/office/powerpoint/2010/main" val="10894093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вмісту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вмісту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5" name="Місце для дати 4"/>
          <p:cNvSpPr>
            <a:spLocks noGrp="1"/>
          </p:cNvSpPr>
          <p:nvPr>
            <p:ph type="dt" sz="half" idx="10"/>
          </p:nvPr>
        </p:nvSpPr>
        <p:spPr/>
        <p:txBody>
          <a:bodyPr/>
          <a:lstStyle>
            <a:lvl1pPr>
              <a:defRPr/>
            </a:lvl1pPr>
          </a:lstStyle>
          <a:p>
            <a:endParaRPr lang="en-GB" altLang="uk-UA"/>
          </a:p>
        </p:txBody>
      </p:sp>
      <p:sp>
        <p:nvSpPr>
          <p:cNvPr id="6" name="Місце для нижнього колонтитула 5"/>
          <p:cNvSpPr>
            <a:spLocks noGrp="1"/>
          </p:cNvSpPr>
          <p:nvPr>
            <p:ph type="ftr" sz="quarter" idx="11"/>
          </p:nvPr>
        </p:nvSpPr>
        <p:spPr/>
        <p:txBody>
          <a:bodyPr/>
          <a:lstStyle>
            <a:lvl1pPr>
              <a:defRPr/>
            </a:lvl1pPr>
          </a:lstStyle>
          <a:p>
            <a:r>
              <a:rPr lang="en-GB" altLang="uk-UA" smtClean="0"/>
              <a:t>www.sliderbase.com</a:t>
            </a:r>
            <a:endParaRPr lang="en-GB" altLang="uk-UA"/>
          </a:p>
        </p:txBody>
      </p:sp>
      <p:sp>
        <p:nvSpPr>
          <p:cNvPr id="7" name="Місце для номера слайда 6"/>
          <p:cNvSpPr>
            <a:spLocks noGrp="1"/>
          </p:cNvSpPr>
          <p:nvPr>
            <p:ph type="sldNum" sz="quarter" idx="12"/>
          </p:nvPr>
        </p:nvSpPr>
        <p:spPr/>
        <p:txBody>
          <a:bodyPr/>
          <a:lstStyle>
            <a:lvl1pPr>
              <a:defRPr/>
            </a:lvl1pPr>
          </a:lstStyle>
          <a:p>
            <a:fld id="{0046F697-7983-46F8-AADE-3A0E15674A30}" type="slidenum">
              <a:rPr lang="en-GB" altLang="uk-UA"/>
              <a:pPr/>
              <a:t>‹№›</a:t>
            </a:fld>
            <a:endParaRPr lang="en-GB" altLang="uk-UA"/>
          </a:p>
        </p:txBody>
      </p:sp>
    </p:spTree>
    <p:extLst>
      <p:ext uri="{BB962C8B-B14F-4D97-AF65-F5344CB8AC3E}">
        <p14:creationId xmlns:p14="http://schemas.microsoft.com/office/powerpoint/2010/main" val="1604992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uk-UA" smtClean="0"/>
              <a:t>Зразок заголовка</a:t>
            </a:r>
            <a:endParaRPr lang="uk-UA"/>
          </a:p>
        </p:txBody>
      </p:sp>
      <p:sp>
        <p:nvSpPr>
          <p:cNvPr id="3" name="Місце для тексту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4" name="Місце для вмісту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5" name="Місце для тексту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6" name="Місце для вмісту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7" name="Місце для дати 6"/>
          <p:cNvSpPr>
            <a:spLocks noGrp="1"/>
          </p:cNvSpPr>
          <p:nvPr>
            <p:ph type="dt" sz="half" idx="10"/>
          </p:nvPr>
        </p:nvSpPr>
        <p:spPr/>
        <p:txBody>
          <a:bodyPr/>
          <a:lstStyle>
            <a:lvl1pPr>
              <a:defRPr/>
            </a:lvl1pPr>
          </a:lstStyle>
          <a:p>
            <a:endParaRPr lang="en-GB" altLang="uk-UA"/>
          </a:p>
        </p:txBody>
      </p:sp>
      <p:sp>
        <p:nvSpPr>
          <p:cNvPr id="8" name="Місце для нижнього колонтитула 7"/>
          <p:cNvSpPr>
            <a:spLocks noGrp="1"/>
          </p:cNvSpPr>
          <p:nvPr>
            <p:ph type="ftr" sz="quarter" idx="11"/>
          </p:nvPr>
        </p:nvSpPr>
        <p:spPr/>
        <p:txBody>
          <a:bodyPr/>
          <a:lstStyle>
            <a:lvl1pPr>
              <a:defRPr/>
            </a:lvl1pPr>
          </a:lstStyle>
          <a:p>
            <a:r>
              <a:rPr lang="en-GB" altLang="uk-UA" smtClean="0"/>
              <a:t>www.sliderbase.com</a:t>
            </a:r>
            <a:endParaRPr lang="en-GB" altLang="uk-UA"/>
          </a:p>
        </p:txBody>
      </p:sp>
      <p:sp>
        <p:nvSpPr>
          <p:cNvPr id="9" name="Місце для номера слайда 8"/>
          <p:cNvSpPr>
            <a:spLocks noGrp="1"/>
          </p:cNvSpPr>
          <p:nvPr>
            <p:ph type="sldNum" sz="quarter" idx="12"/>
          </p:nvPr>
        </p:nvSpPr>
        <p:spPr/>
        <p:txBody>
          <a:bodyPr/>
          <a:lstStyle>
            <a:lvl1pPr>
              <a:defRPr/>
            </a:lvl1pPr>
          </a:lstStyle>
          <a:p>
            <a:fld id="{E00FA15F-B6BA-46A6-AF04-0CBA77C5287F}" type="slidenum">
              <a:rPr lang="en-GB" altLang="uk-UA"/>
              <a:pPr/>
              <a:t>‹№›</a:t>
            </a:fld>
            <a:endParaRPr lang="en-GB" altLang="uk-UA"/>
          </a:p>
        </p:txBody>
      </p:sp>
    </p:spTree>
    <p:extLst>
      <p:ext uri="{BB962C8B-B14F-4D97-AF65-F5344CB8AC3E}">
        <p14:creationId xmlns:p14="http://schemas.microsoft.com/office/powerpoint/2010/main" val="2854882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mtClean="0"/>
              <a:t>Зразок заголовка</a:t>
            </a:r>
            <a:endParaRPr lang="uk-UA"/>
          </a:p>
        </p:txBody>
      </p:sp>
      <p:sp>
        <p:nvSpPr>
          <p:cNvPr id="3" name="Місце для дати 2"/>
          <p:cNvSpPr>
            <a:spLocks noGrp="1"/>
          </p:cNvSpPr>
          <p:nvPr>
            <p:ph type="dt" sz="half" idx="10"/>
          </p:nvPr>
        </p:nvSpPr>
        <p:spPr/>
        <p:txBody>
          <a:bodyPr/>
          <a:lstStyle>
            <a:lvl1pPr>
              <a:defRPr/>
            </a:lvl1pPr>
          </a:lstStyle>
          <a:p>
            <a:endParaRPr lang="en-GB" altLang="uk-UA"/>
          </a:p>
        </p:txBody>
      </p:sp>
      <p:sp>
        <p:nvSpPr>
          <p:cNvPr id="4" name="Місце для нижнього колонтитула 3"/>
          <p:cNvSpPr>
            <a:spLocks noGrp="1"/>
          </p:cNvSpPr>
          <p:nvPr>
            <p:ph type="ftr" sz="quarter" idx="11"/>
          </p:nvPr>
        </p:nvSpPr>
        <p:spPr/>
        <p:txBody>
          <a:bodyPr/>
          <a:lstStyle>
            <a:lvl1pPr>
              <a:defRPr/>
            </a:lvl1pPr>
          </a:lstStyle>
          <a:p>
            <a:r>
              <a:rPr lang="en-GB" altLang="uk-UA" smtClean="0"/>
              <a:t>www.sliderbase.com</a:t>
            </a:r>
            <a:endParaRPr lang="en-GB" altLang="uk-UA"/>
          </a:p>
        </p:txBody>
      </p:sp>
      <p:sp>
        <p:nvSpPr>
          <p:cNvPr id="5" name="Місце для номера слайда 4"/>
          <p:cNvSpPr>
            <a:spLocks noGrp="1"/>
          </p:cNvSpPr>
          <p:nvPr>
            <p:ph type="sldNum" sz="quarter" idx="12"/>
          </p:nvPr>
        </p:nvSpPr>
        <p:spPr/>
        <p:txBody>
          <a:bodyPr/>
          <a:lstStyle>
            <a:lvl1pPr>
              <a:defRPr/>
            </a:lvl1pPr>
          </a:lstStyle>
          <a:p>
            <a:fld id="{7EAA675B-524F-4723-928B-7B320D374C0C}" type="slidenum">
              <a:rPr lang="en-GB" altLang="uk-UA"/>
              <a:pPr/>
              <a:t>‹№›</a:t>
            </a:fld>
            <a:endParaRPr lang="en-GB" altLang="uk-UA"/>
          </a:p>
        </p:txBody>
      </p:sp>
    </p:spTree>
    <p:extLst>
      <p:ext uri="{BB962C8B-B14F-4D97-AF65-F5344CB8AC3E}">
        <p14:creationId xmlns:p14="http://schemas.microsoft.com/office/powerpoint/2010/main" val="19875321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p:cNvSpPr>
            <a:spLocks noGrp="1"/>
          </p:cNvSpPr>
          <p:nvPr>
            <p:ph type="dt" sz="half" idx="10"/>
          </p:nvPr>
        </p:nvSpPr>
        <p:spPr/>
        <p:txBody>
          <a:bodyPr/>
          <a:lstStyle>
            <a:lvl1pPr>
              <a:defRPr/>
            </a:lvl1pPr>
          </a:lstStyle>
          <a:p>
            <a:endParaRPr lang="en-GB" altLang="uk-UA"/>
          </a:p>
        </p:txBody>
      </p:sp>
      <p:sp>
        <p:nvSpPr>
          <p:cNvPr id="3" name="Місце для нижнього колонтитула 2"/>
          <p:cNvSpPr>
            <a:spLocks noGrp="1"/>
          </p:cNvSpPr>
          <p:nvPr>
            <p:ph type="ftr" sz="quarter" idx="11"/>
          </p:nvPr>
        </p:nvSpPr>
        <p:spPr/>
        <p:txBody>
          <a:bodyPr/>
          <a:lstStyle>
            <a:lvl1pPr>
              <a:defRPr/>
            </a:lvl1pPr>
          </a:lstStyle>
          <a:p>
            <a:r>
              <a:rPr lang="en-GB" altLang="uk-UA" smtClean="0"/>
              <a:t>www.sliderbase.com</a:t>
            </a:r>
            <a:endParaRPr lang="en-GB" altLang="uk-UA"/>
          </a:p>
        </p:txBody>
      </p:sp>
      <p:sp>
        <p:nvSpPr>
          <p:cNvPr id="4" name="Місце для номера слайда 3"/>
          <p:cNvSpPr>
            <a:spLocks noGrp="1"/>
          </p:cNvSpPr>
          <p:nvPr>
            <p:ph type="sldNum" sz="quarter" idx="12"/>
          </p:nvPr>
        </p:nvSpPr>
        <p:spPr/>
        <p:txBody>
          <a:bodyPr/>
          <a:lstStyle>
            <a:lvl1pPr>
              <a:defRPr/>
            </a:lvl1pPr>
          </a:lstStyle>
          <a:p>
            <a:fld id="{18CD7AC7-B6BC-4103-847C-A09FCBCCFD05}" type="slidenum">
              <a:rPr lang="en-GB" altLang="uk-UA"/>
              <a:pPr/>
              <a:t>‹№›</a:t>
            </a:fld>
            <a:endParaRPr lang="en-GB" altLang="uk-UA"/>
          </a:p>
        </p:txBody>
      </p:sp>
    </p:spTree>
    <p:extLst>
      <p:ext uri="{BB962C8B-B14F-4D97-AF65-F5344CB8AC3E}">
        <p14:creationId xmlns:p14="http://schemas.microsoft.com/office/powerpoint/2010/main" val="26769230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uk-UA" smtClean="0"/>
              <a:t>Зразок заголовка</a:t>
            </a:r>
            <a:endParaRPr lang="uk-UA"/>
          </a:p>
        </p:txBody>
      </p:sp>
      <p:sp>
        <p:nvSpPr>
          <p:cNvPr id="3" name="Місце для вмісту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4" name="Місце для тексту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Зразок тексту</a:t>
            </a:r>
          </a:p>
        </p:txBody>
      </p:sp>
      <p:sp>
        <p:nvSpPr>
          <p:cNvPr id="5" name="Місце для дати 4"/>
          <p:cNvSpPr>
            <a:spLocks noGrp="1"/>
          </p:cNvSpPr>
          <p:nvPr>
            <p:ph type="dt" sz="half" idx="10"/>
          </p:nvPr>
        </p:nvSpPr>
        <p:spPr/>
        <p:txBody>
          <a:bodyPr/>
          <a:lstStyle>
            <a:lvl1pPr>
              <a:defRPr/>
            </a:lvl1pPr>
          </a:lstStyle>
          <a:p>
            <a:endParaRPr lang="en-GB" altLang="uk-UA"/>
          </a:p>
        </p:txBody>
      </p:sp>
      <p:sp>
        <p:nvSpPr>
          <p:cNvPr id="6" name="Місце для нижнього колонтитула 5"/>
          <p:cNvSpPr>
            <a:spLocks noGrp="1"/>
          </p:cNvSpPr>
          <p:nvPr>
            <p:ph type="ftr" sz="quarter" idx="11"/>
          </p:nvPr>
        </p:nvSpPr>
        <p:spPr/>
        <p:txBody>
          <a:bodyPr/>
          <a:lstStyle>
            <a:lvl1pPr>
              <a:defRPr/>
            </a:lvl1pPr>
          </a:lstStyle>
          <a:p>
            <a:r>
              <a:rPr lang="en-GB" altLang="uk-UA" smtClean="0"/>
              <a:t>www.sliderbase.com</a:t>
            </a:r>
            <a:endParaRPr lang="en-GB" altLang="uk-UA"/>
          </a:p>
        </p:txBody>
      </p:sp>
      <p:sp>
        <p:nvSpPr>
          <p:cNvPr id="7" name="Місце для номера слайда 6"/>
          <p:cNvSpPr>
            <a:spLocks noGrp="1"/>
          </p:cNvSpPr>
          <p:nvPr>
            <p:ph type="sldNum" sz="quarter" idx="12"/>
          </p:nvPr>
        </p:nvSpPr>
        <p:spPr/>
        <p:txBody>
          <a:bodyPr/>
          <a:lstStyle>
            <a:lvl1pPr>
              <a:defRPr/>
            </a:lvl1pPr>
          </a:lstStyle>
          <a:p>
            <a:fld id="{5CAF641C-36A0-4123-B8A6-5CA9E62E47BA}" type="slidenum">
              <a:rPr lang="en-GB" altLang="uk-UA"/>
              <a:pPr/>
              <a:t>‹№›</a:t>
            </a:fld>
            <a:endParaRPr lang="en-GB" altLang="uk-UA"/>
          </a:p>
        </p:txBody>
      </p:sp>
    </p:spTree>
    <p:extLst>
      <p:ext uri="{BB962C8B-B14F-4D97-AF65-F5344CB8AC3E}">
        <p14:creationId xmlns:p14="http://schemas.microsoft.com/office/powerpoint/2010/main" val="38988616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Зображення 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uk-UA" smtClean="0"/>
              <a:t>Зразок заголовка</a:t>
            </a:r>
            <a:endParaRPr lang="uk-UA"/>
          </a:p>
        </p:txBody>
      </p:sp>
      <p:sp>
        <p:nvSpPr>
          <p:cNvPr id="3" name="Місце для зображення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Місце для тексту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Зразок тексту</a:t>
            </a:r>
          </a:p>
        </p:txBody>
      </p:sp>
      <p:sp>
        <p:nvSpPr>
          <p:cNvPr id="5" name="Місце для дати 4"/>
          <p:cNvSpPr>
            <a:spLocks noGrp="1"/>
          </p:cNvSpPr>
          <p:nvPr>
            <p:ph type="dt" sz="half" idx="10"/>
          </p:nvPr>
        </p:nvSpPr>
        <p:spPr/>
        <p:txBody>
          <a:bodyPr/>
          <a:lstStyle>
            <a:lvl1pPr>
              <a:defRPr/>
            </a:lvl1pPr>
          </a:lstStyle>
          <a:p>
            <a:endParaRPr lang="en-GB" altLang="uk-UA"/>
          </a:p>
        </p:txBody>
      </p:sp>
      <p:sp>
        <p:nvSpPr>
          <p:cNvPr id="6" name="Місце для нижнього колонтитула 5"/>
          <p:cNvSpPr>
            <a:spLocks noGrp="1"/>
          </p:cNvSpPr>
          <p:nvPr>
            <p:ph type="ftr" sz="quarter" idx="11"/>
          </p:nvPr>
        </p:nvSpPr>
        <p:spPr/>
        <p:txBody>
          <a:bodyPr/>
          <a:lstStyle>
            <a:lvl1pPr>
              <a:defRPr/>
            </a:lvl1pPr>
          </a:lstStyle>
          <a:p>
            <a:r>
              <a:rPr lang="en-GB" altLang="uk-UA" smtClean="0"/>
              <a:t>www.sliderbase.com</a:t>
            </a:r>
            <a:endParaRPr lang="en-GB" altLang="uk-UA"/>
          </a:p>
        </p:txBody>
      </p:sp>
      <p:sp>
        <p:nvSpPr>
          <p:cNvPr id="7" name="Місце для номера слайда 6"/>
          <p:cNvSpPr>
            <a:spLocks noGrp="1"/>
          </p:cNvSpPr>
          <p:nvPr>
            <p:ph type="sldNum" sz="quarter" idx="12"/>
          </p:nvPr>
        </p:nvSpPr>
        <p:spPr/>
        <p:txBody>
          <a:bodyPr/>
          <a:lstStyle>
            <a:lvl1pPr>
              <a:defRPr/>
            </a:lvl1pPr>
          </a:lstStyle>
          <a:p>
            <a:fld id="{77ECE2CC-9763-469E-A3C4-CC38222EB85F}" type="slidenum">
              <a:rPr lang="en-GB" altLang="uk-UA"/>
              <a:pPr/>
              <a:t>‹№›</a:t>
            </a:fld>
            <a:endParaRPr lang="en-GB" altLang="uk-UA"/>
          </a:p>
        </p:txBody>
      </p:sp>
    </p:spTree>
    <p:extLst>
      <p:ext uri="{BB962C8B-B14F-4D97-AF65-F5344CB8AC3E}">
        <p14:creationId xmlns:p14="http://schemas.microsoft.com/office/powerpoint/2010/main" val="23864439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uk-UA"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uk-UA" smtClean="0"/>
              <a:t>Click to edit Master text styles</a:t>
            </a:r>
          </a:p>
          <a:p>
            <a:pPr lvl="1"/>
            <a:r>
              <a:rPr lang="en-GB" altLang="uk-UA" smtClean="0"/>
              <a:t>Second level</a:t>
            </a:r>
          </a:p>
          <a:p>
            <a:pPr lvl="2"/>
            <a:r>
              <a:rPr lang="en-GB" altLang="uk-UA" smtClean="0"/>
              <a:t>Third level</a:t>
            </a:r>
          </a:p>
          <a:p>
            <a:pPr lvl="3"/>
            <a:r>
              <a:rPr lang="en-GB" altLang="uk-UA" smtClean="0"/>
              <a:t>Fourth level</a:t>
            </a:r>
          </a:p>
          <a:p>
            <a:pPr lvl="4"/>
            <a:r>
              <a:rPr lang="en-GB" altLang="uk-UA"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GB" altLang="uk-UA"/>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r>
              <a:rPr lang="en-GB" altLang="uk-UA" smtClean="0"/>
              <a:t>www.sliderbase.com</a:t>
            </a:r>
            <a:endParaRPr lang="en-GB" altLang="uk-UA"/>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194C9707-5CC1-4E42-AC3B-F13322A175C5}" type="slidenum">
              <a:rPr lang="en-GB" altLang="uk-UA"/>
              <a:pPr/>
              <a:t>‹№›</a:t>
            </a:fld>
            <a:endParaRPr lang="en-GB" altLang="uk-U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GB" altLang="uk-UA" sz="4000" dirty="0">
                <a:latin typeface="Verdana" pitchFamily="34" charset="0"/>
              </a:rPr>
              <a:t>Tobacco - Inside the Body</a:t>
            </a:r>
            <a:br>
              <a:rPr lang="en-GB" altLang="uk-UA" sz="4000" dirty="0">
                <a:latin typeface="Verdana" pitchFamily="34" charset="0"/>
              </a:rPr>
            </a:br>
            <a:endParaRPr lang="en-US" altLang="uk-UA" sz="2800" i="1" dirty="0">
              <a:latin typeface="Verdana" pitchFamily="34" charset="0"/>
            </a:endParaRPr>
          </a:p>
        </p:txBody>
      </p:sp>
      <p:sp>
        <p:nvSpPr>
          <p:cNvPr id="60422" name="Text Box 6"/>
          <p:cNvSpPr txBox="1">
            <a:spLocks noChangeArrowheads="1"/>
          </p:cNvSpPr>
          <p:nvPr/>
        </p:nvSpPr>
        <p:spPr bwMode="auto">
          <a:xfrm>
            <a:off x="762000" y="5257800"/>
            <a:ext cx="75438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uk-UA" sz="1200" b="1">
                <a:latin typeface="Verdana" pitchFamily="34" charset="0"/>
                <a:cs typeface="Times New Roman" pitchFamily="18" charset="0"/>
              </a:rPr>
              <a:t>©</a:t>
            </a:r>
            <a:r>
              <a:rPr lang="en-GB" altLang="uk-UA" sz="1200" b="1">
                <a:latin typeface="Verdana" pitchFamily="34" charset="0"/>
              </a:rPr>
              <a:t>Photographs courtesy of Manchester University Pathology Department</a:t>
            </a:r>
            <a:endParaRPr lang="en-US" altLang="uk-UA" sz="1200" b="1">
              <a:latin typeface="Verdana" pitchFamily="34" charset="0"/>
            </a:endParaRPr>
          </a:p>
        </p:txBody>
      </p:sp>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GB" altLang="uk-UA" sz="2400">
                <a:latin typeface="Verdana" pitchFamily="34" charset="0"/>
              </a:rPr>
              <a:t>Emphysema- these large spaces are due to the breakdown of the air sacs in the lungs (26)</a:t>
            </a:r>
          </a:p>
        </p:txBody>
      </p:sp>
      <p:pic>
        <p:nvPicPr>
          <p:cNvPr id="17413" name="Picture 5" descr="Photo lungs emphysema"/>
          <p:cNvPicPr>
            <a:picLocks noGrp="1" noChangeAspect="1" noChangeArrowheads="1"/>
          </p:cNvPicPr>
          <p:nvPr>
            <p:ph type="chart" idx="1"/>
          </p:nvPr>
        </p:nvPicPr>
        <p:blipFill>
          <a:blip r:embed="rId3">
            <a:extLst>
              <a:ext uri="{28A0092B-C50C-407E-A947-70E740481C1C}">
                <a14:useLocalDpi xmlns:a14="http://schemas.microsoft.com/office/drawing/2010/main" val="0"/>
              </a:ext>
            </a:extLst>
          </a:blip>
          <a:srcRect/>
          <a:stretch>
            <a:fillRect/>
          </a:stretch>
        </p:blipFill>
        <p:spPr>
          <a:xfrm>
            <a:off x="1354138" y="1981200"/>
            <a:ext cx="6434137" cy="4114800"/>
          </a:xfrm>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GB" altLang="uk-UA" sz="2400">
                <a:latin typeface="Verdana" pitchFamily="34" charset="0"/>
              </a:rPr>
              <a:t>Lungs: The picture on the left is of emphysema (large air sacs)  and the picture on the right is of normal lung.(27)</a:t>
            </a:r>
          </a:p>
        </p:txBody>
      </p:sp>
      <p:pic>
        <p:nvPicPr>
          <p:cNvPr id="5125" name="Picture 5" descr="Lungs normal emphysema"/>
          <p:cNvPicPr>
            <a:picLocks noGrp="1" noChangeAspect="1" noChangeArrowheads="1"/>
          </p:cNvPicPr>
          <p:nvPr>
            <p:ph type="chart" idx="1"/>
          </p:nvPr>
        </p:nvPicPr>
        <p:blipFill>
          <a:blip r:embed="rId3">
            <a:extLst>
              <a:ext uri="{28A0092B-C50C-407E-A947-70E740481C1C}">
                <a14:useLocalDpi xmlns:a14="http://schemas.microsoft.com/office/drawing/2010/main" val="0"/>
              </a:ext>
            </a:extLst>
          </a:blip>
          <a:srcRect/>
          <a:stretch>
            <a:fillRect/>
          </a:stretch>
        </p:blipFill>
        <p:spPr>
          <a:xfrm>
            <a:off x="1212850" y="1981200"/>
            <a:ext cx="6718300" cy="4114800"/>
          </a:xfrm>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GB" altLang="uk-UA" sz="2400">
                <a:latin typeface="Verdana" pitchFamily="34" charset="0"/>
              </a:rPr>
              <a:t>The air sacs in the centre of the lung tissue in the  picture have broken down. The black dots are smoke particles lodged in the tissues- this condition is emphysema. (28)</a:t>
            </a:r>
          </a:p>
        </p:txBody>
      </p:sp>
      <p:pic>
        <p:nvPicPr>
          <p:cNvPr id="15365" name="Picture 5" descr="Photo Lungs airsacs large"/>
          <p:cNvPicPr>
            <a:picLocks noGrp="1" noChangeAspect="1" noChangeArrowheads="1"/>
          </p:cNvPicPr>
          <p:nvPr>
            <p:ph type="chart" idx="1"/>
          </p:nvPr>
        </p:nvPicPr>
        <p:blipFill>
          <a:blip r:embed="rId3">
            <a:extLst>
              <a:ext uri="{28A0092B-C50C-407E-A947-70E740481C1C}">
                <a14:useLocalDpi xmlns:a14="http://schemas.microsoft.com/office/drawing/2010/main" val="0"/>
              </a:ext>
            </a:extLst>
          </a:blip>
          <a:srcRect/>
          <a:stretch>
            <a:fillRect/>
          </a:stretch>
        </p:blipFill>
        <p:spPr>
          <a:xfrm>
            <a:off x="1371600" y="2209800"/>
            <a:ext cx="6497638" cy="4114800"/>
          </a:xfrm>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GB" altLang="uk-UA" sz="2400">
                <a:latin typeface="Verdana" pitchFamily="34" charset="0"/>
              </a:rPr>
              <a:t>Cancer of the bronchus has spread into the lungs (29)</a:t>
            </a:r>
          </a:p>
        </p:txBody>
      </p:sp>
      <p:pic>
        <p:nvPicPr>
          <p:cNvPr id="44037" name="Picture 5" descr="20 Bronchial cancer"/>
          <p:cNvPicPr>
            <a:picLocks noGrp="1" noChangeAspect="1" noChangeArrowheads="1"/>
          </p:cNvPicPr>
          <p:nvPr>
            <p:ph type="chart" idx="1"/>
          </p:nvPr>
        </p:nvPicPr>
        <p:blipFill>
          <a:blip r:embed="rId3">
            <a:extLst>
              <a:ext uri="{28A0092B-C50C-407E-A947-70E740481C1C}">
                <a14:useLocalDpi xmlns:a14="http://schemas.microsoft.com/office/drawing/2010/main" val="0"/>
              </a:ext>
            </a:extLst>
          </a:blip>
          <a:srcRect/>
          <a:stretch>
            <a:fillRect/>
          </a:stretch>
        </p:blipFill>
        <p:spPr>
          <a:xfrm>
            <a:off x="1368425" y="1981200"/>
            <a:ext cx="6407150" cy="4114800"/>
          </a:xfrm>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85800" y="609600"/>
            <a:ext cx="7772400" cy="1981200"/>
          </a:xfrm>
        </p:spPr>
        <p:txBody>
          <a:bodyPr/>
          <a:lstStyle/>
          <a:p>
            <a:r>
              <a:rPr lang="en-GB" altLang="uk-UA" sz="2400">
                <a:solidFill>
                  <a:schemeClr val="tx1"/>
                </a:solidFill>
                <a:latin typeface="Verdana" pitchFamily="34" charset="0"/>
              </a:rPr>
              <a:t>A blue colouration occurs when blood circulation is poor such as heart failure, shock and exposure to cold environments.(30)</a:t>
            </a:r>
            <a:br>
              <a:rPr lang="en-GB" altLang="uk-UA" sz="2400">
                <a:solidFill>
                  <a:schemeClr val="tx1"/>
                </a:solidFill>
                <a:latin typeface="Verdana" pitchFamily="34" charset="0"/>
              </a:rPr>
            </a:br>
            <a:r>
              <a:rPr lang="en-GB" altLang="uk-UA" sz="2400">
                <a:solidFill>
                  <a:schemeClr val="tx1"/>
                </a:solidFill>
                <a:latin typeface="Verdana" pitchFamily="34" charset="0"/>
              </a:rPr>
              <a:t/>
            </a:r>
            <a:br>
              <a:rPr lang="en-GB" altLang="uk-UA" sz="2400">
                <a:solidFill>
                  <a:schemeClr val="tx1"/>
                </a:solidFill>
                <a:latin typeface="Verdana" pitchFamily="34" charset="0"/>
              </a:rPr>
            </a:br>
            <a:endParaRPr lang="en-GB" altLang="uk-UA" sz="2400">
              <a:solidFill>
                <a:schemeClr val="tx1"/>
              </a:solidFill>
              <a:latin typeface="Verdana" pitchFamily="34" charset="0"/>
            </a:endParaRPr>
          </a:p>
        </p:txBody>
      </p:sp>
      <p:pic>
        <p:nvPicPr>
          <p:cNvPr id="40965" name="Picture 5" descr="15 circulationlegs"/>
          <p:cNvPicPr>
            <a:picLocks noGrp="1" noChangeAspect="1" noChangeArrowheads="1"/>
          </p:cNvPicPr>
          <p:nvPr>
            <p:ph type="chart" idx="1"/>
          </p:nvPr>
        </p:nvPicPr>
        <p:blipFill>
          <a:blip r:embed="rId3">
            <a:extLst>
              <a:ext uri="{28A0092B-C50C-407E-A947-70E740481C1C}">
                <a14:useLocalDpi xmlns:a14="http://schemas.microsoft.com/office/drawing/2010/main" val="0"/>
              </a:ext>
            </a:extLst>
          </a:blip>
          <a:srcRect/>
          <a:stretch>
            <a:fillRect/>
          </a:stretch>
        </p:blipFill>
        <p:spPr>
          <a:xfrm>
            <a:off x="3276600" y="2438400"/>
            <a:ext cx="2663825" cy="4114800"/>
          </a:xfrm>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GB" altLang="uk-UA" sz="2400">
                <a:solidFill>
                  <a:schemeClr val="tx1"/>
                </a:solidFill>
                <a:latin typeface="Verdana" pitchFamily="34" charset="0"/>
              </a:rPr>
              <a:t>This man is a heavy smoker (see nicotine stained fingers) and has led to vascular disease which has resulted in a blood clot on one of his fingers on his right hand (31)</a:t>
            </a:r>
          </a:p>
        </p:txBody>
      </p:sp>
      <p:pic>
        <p:nvPicPr>
          <p:cNvPr id="43013" name="Picture 5" descr="14 circulation"/>
          <p:cNvPicPr>
            <a:picLocks noGrp="1" noChangeAspect="1" noChangeArrowheads="1"/>
          </p:cNvPicPr>
          <p:nvPr>
            <p:ph type="chart" idx="1"/>
          </p:nvPr>
        </p:nvPicPr>
        <p:blipFill>
          <a:blip r:embed="rId3">
            <a:extLst>
              <a:ext uri="{28A0092B-C50C-407E-A947-70E740481C1C}">
                <a14:useLocalDpi xmlns:a14="http://schemas.microsoft.com/office/drawing/2010/main" val="0"/>
              </a:ext>
            </a:extLst>
          </a:blip>
          <a:srcRect/>
          <a:stretch>
            <a:fillRect/>
          </a:stretch>
        </p:blipFill>
        <p:spPr>
          <a:xfrm>
            <a:off x="1752600" y="2438400"/>
            <a:ext cx="5661025" cy="4114800"/>
          </a:xfrm>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altLang="uk-UA" sz="2400">
                <a:latin typeface="Verdana" pitchFamily="34" charset="0"/>
              </a:rPr>
              <a:t>Damaged toes due to poor blood circulation- will lead to amputation (32)</a:t>
            </a:r>
          </a:p>
        </p:txBody>
      </p:sp>
      <p:pic>
        <p:nvPicPr>
          <p:cNvPr id="11269" name="Picture 5" descr="Photo Feet Amputated Toes"/>
          <p:cNvPicPr>
            <a:picLocks noGrp="1" noChangeAspect="1" noChangeArrowheads="1"/>
          </p:cNvPicPr>
          <p:nvPr>
            <p:ph type="chart" idx="1"/>
          </p:nvPr>
        </p:nvPicPr>
        <p:blipFill>
          <a:blip r:embed="rId3">
            <a:extLst>
              <a:ext uri="{28A0092B-C50C-407E-A947-70E740481C1C}">
                <a14:useLocalDpi xmlns:a14="http://schemas.microsoft.com/office/drawing/2010/main" val="0"/>
              </a:ext>
            </a:extLst>
          </a:blip>
          <a:srcRect/>
          <a:stretch>
            <a:fillRect/>
          </a:stretch>
        </p:blipFill>
        <p:spPr>
          <a:xfrm>
            <a:off x="1489075" y="1981200"/>
            <a:ext cx="6165850" cy="4114800"/>
          </a:xfrm>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GB" altLang="uk-UA" sz="2400">
                <a:latin typeface="Verdana" pitchFamily="34" charset="0"/>
              </a:rPr>
              <a:t>Amputated fingers- often as a result of damage to blood vessels due to smoking (33) </a:t>
            </a:r>
          </a:p>
        </p:txBody>
      </p:sp>
      <p:pic>
        <p:nvPicPr>
          <p:cNvPr id="6149" name="Picture 5" descr="Photo - Amputated Fingers"/>
          <p:cNvPicPr>
            <a:picLocks noGrp="1" noChangeAspect="1" noChangeArrowheads="1"/>
          </p:cNvPicPr>
          <p:nvPr>
            <p:ph type="chart" idx="1"/>
          </p:nvPr>
        </p:nvPicPr>
        <p:blipFill>
          <a:blip r:embed="rId3">
            <a:extLst>
              <a:ext uri="{28A0092B-C50C-407E-A947-70E740481C1C}">
                <a14:useLocalDpi xmlns:a14="http://schemas.microsoft.com/office/drawing/2010/main" val="0"/>
              </a:ext>
            </a:extLst>
          </a:blip>
          <a:srcRect/>
          <a:stretch>
            <a:fillRect/>
          </a:stretch>
        </p:blipFill>
        <p:spPr>
          <a:xfrm>
            <a:off x="1454150" y="1981200"/>
            <a:ext cx="6234113" cy="4114800"/>
          </a:xfrm>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GB" altLang="uk-UA" sz="2400">
                <a:latin typeface="Verdana" pitchFamily="34" charset="0"/>
              </a:rPr>
              <a:t>Franks sign - an ear lobe crease thought to be indicative of heart problems (34)</a:t>
            </a:r>
          </a:p>
        </p:txBody>
      </p:sp>
      <p:pic>
        <p:nvPicPr>
          <p:cNvPr id="38917" name="Picture 5" descr="16 Franks sign"/>
          <p:cNvPicPr>
            <a:picLocks noGrp="1" noChangeAspect="1" noChangeArrowheads="1"/>
          </p:cNvPicPr>
          <p:nvPr>
            <p:ph type="chart" idx="1"/>
          </p:nvPr>
        </p:nvPicPr>
        <p:blipFill>
          <a:blip r:embed="rId3">
            <a:extLst>
              <a:ext uri="{28A0092B-C50C-407E-A947-70E740481C1C}">
                <a14:useLocalDpi xmlns:a14="http://schemas.microsoft.com/office/drawing/2010/main" val="0"/>
              </a:ext>
            </a:extLst>
          </a:blip>
          <a:srcRect/>
          <a:stretch>
            <a:fillRect/>
          </a:stretch>
        </p:blipFill>
        <p:spPr>
          <a:xfrm>
            <a:off x="3219450" y="1981200"/>
            <a:ext cx="2705100" cy="4114800"/>
          </a:xfrm>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GB" altLang="uk-UA" sz="2400">
                <a:latin typeface="Verdana" pitchFamily="34" charset="0"/>
              </a:rPr>
              <a:t>Franks sign- ear lobe crease</a:t>
            </a:r>
            <a:br>
              <a:rPr lang="en-GB" altLang="uk-UA" sz="2400">
                <a:latin typeface="Verdana" pitchFamily="34" charset="0"/>
              </a:rPr>
            </a:br>
            <a:r>
              <a:rPr lang="en-GB" altLang="uk-UA" sz="2400">
                <a:latin typeface="Verdana" pitchFamily="34" charset="0"/>
              </a:rPr>
              <a:t>a sign of heart disease (35)</a:t>
            </a:r>
          </a:p>
        </p:txBody>
      </p:sp>
      <p:pic>
        <p:nvPicPr>
          <p:cNvPr id="12293" name="Picture 5" descr="Photo Franks Sign 2"/>
          <p:cNvPicPr>
            <a:picLocks noGrp="1" noChangeAspect="1" noChangeArrowheads="1"/>
          </p:cNvPicPr>
          <p:nvPr>
            <p:ph type="chart" idx="1"/>
          </p:nvPr>
        </p:nvPicPr>
        <p:blipFill>
          <a:blip r:embed="rId3">
            <a:extLst>
              <a:ext uri="{28A0092B-C50C-407E-A947-70E740481C1C}">
                <a14:useLocalDpi xmlns:a14="http://schemas.microsoft.com/office/drawing/2010/main" val="0"/>
              </a:ext>
            </a:extLst>
          </a:blip>
          <a:srcRect/>
          <a:stretch>
            <a:fillRect/>
          </a:stretch>
        </p:blipFill>
        <p:spPr>
          <a:xfrm>
            <a:off x="1489075" y="1981200"/>
            <a:ext cx="6164263" cy="4114800"/>
          </a:xfrm>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050"/>
          <p:cNvSpPr>
            <a:spLocks noGrp="1" noChangeArrowheads="1"/>
          </p:cNvSpPr>
          <p:nvPr>
            <p:ph type="title"/>
          </p:nvPr>
        </p:nvSpPr>
        <p:spPr/>
        <p:txBody>
          <a:bodyPr/>
          <a:lstStyle/>
          <a:p>
            <a:r>
              <a:rPr lang="en-GB" altLang="uk-UA" sz="2400">
                <a:latin typeface="Verdana" pitchFamily="34" charset="0"/>
              </a:rPr>
              <a:t>Human female chromosome map (XX). Alcohol and nicotine addiction may be in the genes (1)</a:t>
            </a:r>
          </a:p>
        </p:txBody>
      </p:sp>
      <p:pic>
        <p:nvPicPr>
          <p:cNvPr id="25605" name="Picture 2053" descr="1chromosome"/>
          <p:cNvPicPr>
            <a:picLocks noGrp="1" noChangeAspect="1" noChangeArrowheads="1"/>
          </p:cNvPicPr>
          <p:nvPr>
            <p:ph type="chart" idx="1"/>
          </p:nvPr>
        </p:nvPicPr>
        <p:blipFill>
          <a:blip r:embed="rId3">
            <a:extLst>
              <a:ext uri="{28A0092B-C50C-407E-A947-70E740481C1C}">
                <a14:useLocalDpi xmlns:a14="http://schemas.microsoft.com/office/drawing/2010/main" val="0"/>
              </a:ext>
            </a:extLst>
          </a:blip>
          <a:srcRect/>
          <a:stretch>
            <a:fillRect/>
          </a:stretch>
        </p:blipFill>
        <p:spPr>
          <a:xfrm>
            <a:off x="1589088" y="1981200"/>
            <a:ext cx="5964237" cy="4114800"/>
          </a:xfrm>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GB" altLang="uk-UA" sz="2400">
                <a:latin typeface="Verdana" pitchFamily="34" charset="0"/>
              </a:rPr>
              <a:t>Fluid collecting in the tissues, note the dent where somebody has pressed on top of the hand- a sign of heart failure (36)</a:t>
            </a:r>
          </a:p>
        </p:txBody>
      </p:sp>
      <p:pic>
        <p:nvPicPr>
          <p:cNvPr id="13317" name="Picture 5" descr="Photo Hand Swelling"/>
          <p:cNvPicPr>
            <a:picLocks noGrp="1" noChangeAspect="1" noChangeArrowheads="1"/>
          </p:cNvPicPr>
          <p:nvPr>
            <p:ph type="chart" idx="1"/>
          </p:nvPr>
        </p:nvPicPr>
        <p:blipFill>
          <a:blip r:embed="rId3">
            <a:extLst>
              <a:ext uri="{28A0092B-C50C-407E-A947-70E740481C1C}">
                <a14:useLocalDpi xmlns:a14="http://schemas.microsoft.com/office/drawing/2010/main" val="0"/>
              </a:ext>
            </a:extLst>
          </a:blip>
          <a:srcRect/>
          <a:stretch>
            <a:fillRect/>
          </a:stretch>
        </p:blipFill>
        <p:spPr>
          <a:xfrm>
            <a:off x="1184275" y="1981200"/>
            <a:ext cx="6773863" cy="4114800"/>
          </a:xfrm>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GB" altLang="uk-UA" sz="2400">
                <a:latin typeface="Verdana" pitchFamily="34" charset="0"/>
              </a:rPr>
              <a:t>Heart:</a:t>
            </a:r>
            <a:r>
              <a:rPr lang="en-GB" altLang="uk-UA" sz="2400">
                <a:solidFill>
                  <a:schemeClr val="tx1"/>
                </a:solidFill>
                <a:latin typeface="Verdana" pitchFamily="34" charset="0"/>
              </a:rPr>
              <a:t>This slice is also through both ventricles (compare it to photo 38) The left ventricle is towards the right of the image as you look at it, and shows a white area of in the heart wall.  This is tissue, which has died due to lack of blood supply </a:t>
            </a:r>
            <a:r>
              <a:rPr lang="en-GB" altLang="uk-UA" sz="2400">
                <a:latin typeface="Verdana" pitchFamily="34" charset="0"/>
              </a:rPr>
              <a:t>(37)</a:t>
            </a:r>
          </a:p>
        </p:txBody>
      </p:sp>
      <p:pic>
        <p:nvPicPr>
          <p:cNvPr id="14341" name="Picture 5" descr="Photo Heart Scar"/>
          <p:cNvPicPr>
            <a:picLocks noGrp="1" noChangeAspect="1" noChangeArrowheads="1"/>
          </p:cNvPicPr>
          <p:nvPr>
            <p:ph type="chart" idx="1"/>
          </p:nvPr>
        </p:nvPicPr>
        <p:blipFill>
          <a:blip r:embed="rId3">
            <a:extLst>
              <a:ext uri="{28A0092B-C50C-407E-A947-70E740481C1C}">
                <a14:useLocalDpi xmlns:a14="http://schemas.microsoft.com/office/drawing/2010/main" val="0"/>
              </a:ext>
            </a:extLst>
          </a:blip>
          <a:srcRect/>
          <a:stretch>
            <a:fillRect/>
          </a:stretch>
        </p:blipFill>
        <p:spPr>
          <a:xfrm>
            <a:off x="1905000" y="2514600"/>
            <a:ext cx="5241925" cy="4114800"/>
          </a:xfrm>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GB" altLang="uk-UA" sz="2400">
                <a:latin typeface="Verdana" pitchFamily="34" charset="0"/>
              </a:rPr>
              <a:t>Heart: </a:t>
            </a:r>
            <a:r>
              <a:rPr lang="en-GB" altLang="uk-UA" sz="2400">
                <a:solidFill>
                  <a:schemeClr val="tx1"/>
                </a:solidFill>
                <a:latin typeface="Verdana" pitchFamily="34" charset="0"/>
              </a:rPr>
              <a:t>The left ventricle is towards the left of the screen, and shows enormous thickening of the wall, particularly in relation to the small cavity. The heart is almost twice the size it should be, as it has had to work much harder than normal.</a:t>
            </a:r>
            <a:br>
              <a:rPr lang="en-GB" altLang="uk-UA" sz="2400">
                <a:solidFill>
                  <a:schemeClr val="tx1"/>
                </a:solidFill>
                <a:latin typeface="Verdana" pitchFamily="34" charset="0"/>
              </a:rPr>
            </a:br>
            <a:r>
              <a:rPr lang="en-GB" altLang="uk-UA" sz="2400">
                <a:latin typeface="Verdana" pitchFamily="34" charset="0"/>
              </a:rPr>
              <a:t> (38)</a:t>
            </a:r>
          </a:p>
        </p:txBody>
      </p:sp>
      <p:pic>
        <p:nvPicPr>
          <p:cNvPr id="20485" name="Picture 5" descr="Photo Thick Heart"/>
          <p:cNvPicPr>
            <a:picLocks noGrp="1" noChangeAspect="1" noChangeArrowheads="1"/>
          </p:cNvPicPr>
          <p:nvPr>
            <p:ph type="chart" idx="1"/>
          </p:nvPr>
        </p:nvPicPr>
        <p:blipFill>
          <a:blip r:embed="rId3">
            <a:extLst>
              <a:ext uri="{28A0092B-C50C-407E-A947-70E740481C1C}">
                <a14:useLocalDpi xmlns:a14="http://schemas.microsoft.com/office/drawing/2010/main" val="0"/>
              </a:ext>
            </a:extLst>
          </a:blip>
          <a:srcRect/>
          <a:stretch>
            <a:fillRect/>
          </a:stretch>
        </p:blipFill>
        <p:spPr>
          <a:xfrm>
            <a:off x="2133600" y="2362200"/>
            <a:ext cx="4927600" cy="4114800"/>
          </a:xfrm>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GB" altLang="uk-UA" sz="2400">
                <a:latin typeface="Verdana" pitchFamily="34" charset="0"/>
              </a:rPr>
              <a:t>Expansion of finger ends- associated with chronic breathing and heart problems (39)</a:t>
            </a:r>
          </a:p>
        </p:txBody>
      </p:sp>
      <p:pic>
        <p:nvPicPr>
          <p:cNvPr id="39941" name="Picture 5" descr="handexpand"/>
          <p:cNvPicPr>
            <a:picLocks noGrp="1" noChangeAspect="1" noChangeArrowheads="1"/>
          </p:cNvPicPr>
          <p:nvPr>
            <p:ph type="chart" idx="1"/>
          </p:nvPr>
        </p:nvPicPr>
        <p:blipFill>
          <a:blip r:embed="rId3">
            <a:extLst>
              <a:ext uri="{28A0092B-C50C-407E-A947-70E740481C1C}">
                <a14:useLocalDpi xmlns:a14="http://schemas.microsoft.com/office/drawing/2010/main" val="0"/>
              </a:ext>
            </a:extLst>
          </a:blip>
          <a:srcRect/>
          <a:stretch>
            <a:fillRect/>
          </a:stretch>
        </p:blipFill>
        <p:spPr>
          <a:xfrm>
            <a:off x="1370013" y="1981200"/>
            <a:ext cx="6403975" cy="4114800"/>
          </a:xfrm>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026"/>
          <p:cNvSpPr>
            <a:spLocks noGrp="1" noChangeArrowheads="1"/>
          </p:cNvSpPr>
          <p:nvPr>
            <p:ph type="title"/>
          </p:nvPr>
        </p:nvSpPr>
        <p:spPr/>
        <p:txBody>
          <a:bodyPr/>
          <a:lstStyle/>
          <a:p>
            <a:r>
              <a:rPr lang="en-GB" altLang="uk-UA" sz="2400">
                <a:latin typeface="Verdana" pitchFamily="34" charset="0"/>
              </a:rPr>
              <a:t>Expansion of finger ends- associated with chronic breathing and heart problems (40)</a:t>
            </a:r>
          </a:p>
        </p:txBody>
      </p:sp>
      <p:pic>
        <p:nvPicPr>
          <p:cNvPr id="37893" name="Picture 1029" descr="19 handexpand2"/>
          <p:cNvPicPr>
            <a:picLocks noGrp="1" noChangeAspect="1" noChangeArrowheads="1"/>
          </p:cNvPicPr>
          <p:nvPr>
            <p:ph type="chart" idx="1"/>
          </p:nvPr>
        </p:nvPicPr>
        <p:blipFill>
          <a:blip r:embed="rId3">
            <a:extLst>
              <a:ext uri="{28A0092B-C50C-407E-A947-70E740481C1C}">
                <a14:useLocalDpi xmlns:a14="http://schemas.microsoft.com/office/drawing/2010/main" val="0"/>
              </a:ext>
            </a:extLst>
          </a:blip>
          <a:srcRect/>
          <a:stretch>
            <a:fillRect/>
          </a:stretch>
        </p:blipFill>
        <p:spPr>
          <a:xfrm>
            <a:off x="1546225" y="1981200"/>
            <a:ext cx="6051550" cy="4114800"/>
          </a:xfrm>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GB" altLang="uk-UA" sz="2400">
                <a:latin typeface="Verdana" pitchFamily="34" charset="0"/>
              </a:rPr>
              <a:t>Cancer of oesophagus- this is where the oesophagus meets the stomach (41)</a:t>
            </a:r>
          </a:p>
        </p:txBody>
      </p:sp>
      <p:pic>
        <p:nvPicPr>
          <p:cNvPr id="49157" name="Picture 5" descr="25 cancer oesophagus"/>
          <p:cNvPicPr>
            <a:picLocks noGrp="1" noChangeAspect="1" noChangeArrowheads="1"/>
          </p:cNvPicPr>
          <p:nvPr>
            <p:ph type="chart" idx="1"/>
          </p:nvPr>
        </p:nvPicPr>
        <p:blipFill>
          <a:blip r:embed="rId3">
            <a:extLst>
              <a:ext uri="{28A0092B-C50C-407E-A947-70E740481C1C}">
                <a14:useLocalDpi xmlns:a14="http://schemas.microsoft.com/office/drawing/2010/main" val="0"/>
              </a:ext>
            </a:extLst>
          </a:blip>
          <a:srcRect/>
          <a:stretch>
            <a:fillRect/>
          </a:stretch>
        </p:blipFill>
        <p:spPr>
          <a:xfrm>
            <a:off x="2497138" y="1981200"/>
            <a:ext cx="4149725" cy="4114800"/>
          </a:xfrm>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GB" altLang="uk-UA" sz="2400">
                <a:latin typeface="Verdana" pitchFamily="34" charset="0"/>
              </a:rPr>
              <a:t>Cancer of the kidney- the cancer growth is the white tissue (42)</a:t>
            </a:r>
          </a:p>
        </p:txBody>
      </p:sp>
      <p:pic>
        <p:nvPicPr>
          <p:cNvPr id="50181" name="Picture 5" descr="26 cancer kidney"/>
          <p:cNvPicPr>
            <a:picLocks noGrp="1" noChangeAspect="1" noChangeArrowheads="1"/>
          </p:cNvPicPr>
          <p:nvPr>
            <p:ph type="chart" idx="1"/>
          </p:nvPr>
        </p:nvPicPr>
        <p:blipFill>
          <a:blip r:embed="rId3">
            <a:extLst>
              <a:ext uri="{28A0092B-C50C-407E-A947-70E740481C1C}">
                <a14:useLocalDpi xmlns:a14="http://schemas.microsoft.com/office/drawing/2010/main" val="0"/>
              </a:ext>
            </a:extLst>
          </a:blip>
          <a:srcRect/>
          <a:stretch>
            <a:fillRect/>
          </a:stretch>
        </p:blipFill>
        <p:spPr>
          <a:xfrm>
            <a:off x="2227263" y="1981200"/>
            <a:ext cx="4689475" cy="4114800"/>
          </a:xfrm>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GB" altLang="uk-UA" sz="2400">
                <a:latin typeface="Verdana" pitchFamily="34" charset="0"/>
              </a:rPr>
              <a:t>Cervical cancer - the nucleus of this pink cell should be round- instead it is mis-shapen and is an early sign of cancer of the cervix (43)</a:t>
            </a:r>
          </a:p>
        </p:txBody>
      </p:sp>
      <p:pic>
        <p:nvPicPr>
          <p:cNvPr id="9221" name="Picture 5" descr="Photo Cervical cancer"/>
          <p:cNvPicPr>
            <a:picLocks noGrp="1" noChangeAspect="1" noChangeArrowheads="1"/>
          </p:cNvPicPr>
          <p:nvPr>
            <p:ph type="chart" idx="1"/>
          </p:nvPr>
        </p:nvPicPr>
        <p:blipFill>
          <a:blip r:embed="rId3">
            <a:extLst>
              <a:ext uri="{28A0092B-C50C-407E-A947-70E740481C1C}">
                <a14:useLocalDpi xmlns:a14="http://schemas.microsoft.com/office/drawing/2010/main" val="0"/>
              </a:ext>
            </a:extLst>
          </a:blip>
          <a:srcRect/>
          <a:stretch>
            <a:fillRect/>
          </a:stretch>
        </p:blipFill>
        <p:spPr>
          <a:xfrm>
            <a:off x="836613" y="1981200"/>
            <a:ext cx="7469187" cy="4114800"/>
          </a:xfrm>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GB" altLang="uk-UA" sz="2400">
                <a:latin typeface="Verdana" pitchFamily="34" charset="0"/>
              </a:rPr>
              <a:t>Bladder cancer - the bladder is a hollow bag for storing urine- here it is cut open showing a large cancerous growth inside (44)</a:t>
            </a:r>
          </a:p>
        </p:txBody>
      </p:sp>
      <p:pic>
        <p:nvPicPr>
          <p:cNvPr id="7173" name="Picture 5" descr="photo bladder tumour"/>
          <p:cNvPicPr>
            <a:picLocks noGrp="1" noChangeAspect="1" noChangeArrowheads="1"/>
          </p:cNvPicPr>
          <p:nvPr>
            <p:ph type="chart" idx="1"/>
          </p:nvPr>
        </p:nvPicPr>
        <p:blipFill>
          <a:blip r:embed="rId3">
            <a:extLst>
              <a:ext uri="{28A0092B-C50C-407E-A947-70E740481C1C}">
                <a14:useLocalDpi xmlns:a14="http://schemas.microsoft.com/office/drawing/2010/main" val="0"/>
              </a:ext>
            </a:extLst>
          </a:blip>
          <a:srcRect/>
          <a:stretch>
            <a:fillRect/>
          </a:stretch>
        </p:blipFill>
        <p:spPr>
          <a:xfrm>
            <a:off x="1466850" y="1981200"/>
            <a:ext cx="6210300" cy="4114800"/>
          </a:xfrm>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GB" altLang="uk-UA" sz="2400">
                <a:latin typeface="Verdana" pitchFamily="34" charset="0"/>
              </a:rPr>
              <a:t>Cancer of the pancreas (45)</a:t>
            </a:r>
          </a:p>
        </p:txBody>
      </p:sp>
      <p:pic>
        <p:nvPicPr>
          <p:cNvPr id="26629" name="Picture 5" descr="2 pancreas"/>
          <p:cNvPicPr>
            <a:picLocks noGrp="1" noChangeAspect="1" noChangeArrowheads="1"/>
          </p:cNvPicPr>
          <p:nvPr>
            <p:ph type="chart" idx="1"/>
          </p:nvPr>
        </p:nvPicPr>
        <p:blipFill>
          <a:blip r:embed="rId3">
            <a:extLst>
              <a:ext uri="{28A0092B-C50C-407E-A947-70E740481C1C}">
                <a14:useLocalDpi xmlns:a14="http://schemas.microsoft.com/office/drawing/2010/main" val="0"/>
              </a:ext>
            </a:extLst>
          </a:blip>
          <a:srcRect/>
          <a:stretch>
            <a:fillRect/>
          </a:stretch>
        </p:blipFill>
        <p:spPr>
          <a:xfrm>
            <a:off x="1693863" y="1981200"/>
            <a:ext cx="5754687" cy="4114800"/>
          </a:xfrm>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762000" y="685800"/>
            <a:ext cx="7772400" cy="1143000"/>
          </a:xfrm>
        </p:spPr>
        <p:txBody>
          <a:bodyPr/>
          <a:lstStyle/>
          <a:p>
            <a:r>
              <a:rPr lang="en-GB" altLang="uk-UA" sz="2400">
                <a:latin typeface="Verdana" pitchFamily="34" charset="0"/>
              </a:rPr>
              <a:t>There is accumulation of carbon (smoke) within the walls of these air sacs in the lungs. This makes the air sacs inelastic and it is difficult for air to get out of the lungs </a:t>
            </a:r>
            <a:br>
              <a:rPr lang="en-GB" altLang="uk-UA" sz="2400">
                <a:latin typeface="Verdana" pitchFamily="34" charset="0"/>
              </a:rPr>
            </a:br>
            <a:r>
              <a:rPr lang="en-GB" altLang="uk-UA" sz="2400">
                <a:latin typeface="Verdana" pitchFamily="34" charset="0"/>
              </a:rPr>
              <a:t>(Emphysema) (9)</a:t>
            </a:r>
          </a:p>
        </p:txBody>
      </p:sp>
      <p:pic>
        <p:nvPicPr>
          <p:cNvPr id="3077" name="Picture 5" descr="Lungs airsac dust"/>
          <p:cNvPicPr>
            <a:picLocks noGrp="1" noChangeAspect="1" noChangeArrowheads="1"/>
          </p:cNvPicPr>
          <p:nvPr>
            <p:ph type="chart" idx="1"/>
          </p:nvPr>
        </p:nvPicPr>
        <p:blipFill>
          <a:blip r:embed="rId3">
            <a:extLst>
              <a:ext uri="{28A0092B-C50C-407E-A947-70E740481C1C}">
                <a14:useLocalDpi xmlns:a14="http://schemas.microsoft.com/office/drawing/2010/main" val="0"/>
              </a:ext>
            </a:extLst>
          </a:blip>
          <a:srcRect/>
          <a:stretch>
            <a:fillRect/>
          </a:stretch>
        </p:blipFill>
        <p:spPr>
          <a:xfrm>
            <a:off x="1371600" y="2590800"/>
            <a:ext cx="6540500" cy="4114800"/>
          </a:xfrm>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609600" y="1143000"/>
            <a:ext cx="7772400" cy="1143000"/>
          </a:xfrm>
        </p:spPr>
        <p:txBody>
          <a:bodyPr/>
          <a:lstStyle/>
          <a:p>
            <a:r>
              <a:rPr lang="en-GB" altLang="uk-UA" sz="2400">
                <a:solidFill>
                  <a:schemeClr val="tx1"/>
                </a:solidFill>
                <a:latin typeface="Verdana" pitchFamily="34" charset="0"/>
              </a:rPr>
              <a:t>Cross-section of a coronary artery (artery to the heart). The inner wall is very thick (pale pink) and you can see a massive blood clot (red) taking up much of the photo (46)</a:t>
            </a:r>
            <a:br>
              <a:rPr lang="en-GB" altLang="uk-UA" sz="2400">
                <a:solidFill>
                  <a:schemeClr val="tx1"/>
                </a:solidFill>
                <a:latin typeface="Verdana" pitchFamily="34" charset="0"/>
              </a:rPr>
            </a:br>
            <a:r>
              <a:rPr lang="en-GB" altLang="uk-UA" sz="2400">
                <a:solidFill>
                  <a:schemeClr val="tx1"/>
                </a:solidFill>
                <a:latin typeface="Verdana" pitchFamily="34" charset="0"/>
              </a:rPr>
              <a:t/>
            </a:r>
            <a:br>
              <a:rPr lang="en-GB" altLang="uk-UA" sz="2400">
                <a:solidFill>
                  <a:schemeClr val="tx1"/>
                </a:solidFill>
                <a:latin typeface="Verdana" pitchFamily="34" charset="0"/>
              </a:rPr>
            </a:br>
            <a:endParaRPr lang="en-GB" altLang="uk-UA" sz="2400">
              <a:solidFill>
                <a:schemeClr val="tx1"/>
              </a:solidFill>
              <a:latin typeface="Verdana" pitchFamily="34" charset="0"/>
            </a:endParaRPr>
          </a:p>
        </p:txBody>
      </p:sp>
      <p:pic>
        <p:nvPicPr>
          <p:cNvPr id="55304" name="Picture 8" descr="010"/>
          <p:cNvPicPr>
            <a:picLocks noGrp="1" noChangeAspect="1" noChangeArrowheads="1"/>
          </p:cNvPicPr>
          <p:nvPr>
            <p:ph type="chart" idx="1"/>
          </p:nvPr>
        </p:nvPicPr>
        <p:blipFill>
          <a:blip r:embed="rId3">
            <a:extLst>
              <a:ext uri="{28A0092B-C50C-407E-A947-70E740481C1C}">
                <a14:useLocalDpi xmlns:a14="http://schemas.microsoft.com/office/drawing/2010/main" val="0"/>
              </a:ext>
            </a:extLst>
          </a:blip>
          <a:srcRect/>
          <a:stretch>
            <a:fillRect/>
          </a:stretch>
        </p:blipFill>
        <p:spPr>
          <a:xfrm>
            <a:off x="1371600" y="2362200"/>
            <a:ext cx="6192838" cy="4114800"/>
          </a:xfrm>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GB" altLang="uk-UA" sz="2400">
                <a:latin typeface="Verdana" pitchFamily="34" charset="0"/>
              </a:rPr>
              <a:t>Stomach ulcers (dark brown) - alcohol and smoking are factors (49)</a:t>
            </a:r>
          </a:p>
        </p:txBody>
      </p:sp>
      <p:pic>
        <p:nvPicPr>
          <p:cNvPr id="58373" name="Picture 5" descr="001"/>
          <p:cNvPicPr>
            <a:picLocks noGrp="1" noChangeAspect="1" noChangeArrowheads="1"/>
          </p:cNvPicPr>
          <p:nvPr>
            <p:ph type="chart" idx="1"/>
          </p:nvPr>
        </p:nvPicPr>
        <p:blipFill>
          <a:blip r:embed="rId3">
            <a:extLst>
              <a:ext uri="{28A0092B-C50C-407E-A947-70E740481C1C}">
                <a14:useLocalDpi xmlns:a14="http://schemas.microsoft.com/office/drawing/2010/main" val="0"/>
              </a:ext>
            </a:extLst>
          </a:blip>
          <a:srcRect/>
          <a:stretch>
            <a:fillRect/>
          </a:stretch>
        </p:blipFill>
        <p:spPr>
          <a:xfrm>
            <a:off x="1276350" y="1981200"/>
            <a:ext cx="6589713" cy="4114800"/>
          </a:xfrm>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GB" altLang="uk-UA" sz="2400" dirty="0">
                <a:latin typeface="Verdana" pitchFamily="34" charset="0"/>
              </a:rPr>
              <a:t>Stomach ulcers (dark brown)- alcohol and smoking are factors. The stomach is cut open. (50)</a:t>
            </a:r>
          </a:p>
        </p:txBody>
      </p:sp>
      <p:pic>
        <p:nvPicPr>
          <p:cNvPr id="59397" name="Picture 5" descr="005"/>
          <p:cNvPicPr>
            <a:picLocks noGrp="1" noChangeAspect="1" noChangeArrowheads="1"/>
          </p:cNvPicPr>
          <p:nvPr>
            <p:ph type="chart" idx="1"/>
          </p:nvPr>
        </p:nvPicPr>
        <p:blipFill>
          <a:blip r:embed="rId3">
            <a:extLst>
              <a:ext uri="{28A0092B-C50C-407E-A947-70E740481C1C}">
                <a14:useLocalDpi xmlns:a14="http://schemas.microsoft.com/office/drawing/2010/main" val="0"/>
              </a:ext>
            </a:extLst>
          </a:blip>
          <a:srcRect/>
          <a:stretch>
            <a:fillRect/>
          </a:stretch>
        </p:blipFill>
        <p:spPr>
          <a:xfrm>
            <a:off x="1397000" y="1981200"/>
            <a:ext cx="6348413" cy="4114800"/>
          </a:xfrm>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GB" altLang="uk-UA" sz="2400">
                <a:latin typeface="Verdana" pitchFamily="34" charset="0"/>
              </a:rPr>
              <a:t>Clubbing of the fingers is a common condition which may indicate cancers, liver diseases and lung disease (16) </a:t>
            </a:r>
          </a:p>
        </p:txBody>
      </p:sp>
      <p:pic>
        <p:nvPicPr>
          <p:cNvPr id="31749" name="Picture 5" descr="7 clubbed fingers"/>
          <p:cNvPicPr>
            <a:picLocks noGrp="1" noChangeAspect="1" noChangeArrowheads="1"/>
          </p:cNvPicPr>
          <p:nvPr>
            <p:ph type="chart" idx="1"/>
          </p:nvPr>
        </p:nvPicPr>
        <p:blipFill>
          <a:blip r:embed="rId3">
            <a:extLst>
              <a:ext uri="{28A0092B-C50C-407E-A947-70E740481C1C}">
                <a14:useLocalDpi xmlns:a14="http://schemas.microsoft.com/office/drawing/2010/main" val="0"/>
              </a:ext>
            </a:extLst>
          </a:blip>
          <a:srcRect/>
          <a:stretch>
            <a:fillRect/>
          </a:stretch>
        </p:blipFill>
        <p:spPr>
          <a:xfrm>
            <a:off x="1600200" y="2209800"/>
            <a:ext cx="6042025" cy="4114800"/>
          </a:xfrm>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GB" altLang="uk-UA" sz="2400">
                <a:latin typeface="Verdana" pitchFamily="34" charset="0"/>
              </a:rPr>
              <a:t>Clubbed fingers - a sign of heart disease (21)</a:t>
            </a:r>
          </a:p>
        </p:txBody>
      </p:sp>
      <p:pic>
        <p:nvPicPr>
          <p:cNvPr id="10245" name="Picture 5" descr="Photo Clubbed Fingers"/>
          <p:cNvPicPr>
            <a:picLocks noGrp="1" noChangeAspect="1" noChangeArrowheads="1"/>
          </p:cNvPicPr>
          <p:nvPr>
            <p:ph type="chart" idx="1"/>
          </p:nvPr>
        </p:nvPicPr>
        <p:blipFill>
          <a:blip r:embed="rId3">
            <a:extLst>
              <a:ext uri="{28A0092B-C50C-407E-A947-70E740481C1C}">
                <a14:useLocalDpi xmlns:a14="http://schemas.microsoft.com/office/drawing/2010/main" val="0"/>
              </a:ext>
            </a:extLst>
          </a:blip>
          <a:srcRect/>
          <a:stretch>
            <a:fillRect/>
          </a:stretch>
        </p:blipFill>
        <p:spPr>
          <a:xfrm>
            <a:off x="1806575" y="1981200"/>
            <a:ext cx="5530850" cy="4114800"/>
          </a:xfrm>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GB" altLang="uk-UA" sz="2400">
                <a:latin typeface="Verdana" pitchFamily="34" charset="0"/>
              </a:rPr>
              <a:t>Focal dust emphysema is commonest in cigarette smokers and coal miners.The black colour in this lung is due to cigarette smoke (22)</a:t>
            </a:r>
          </a:p>
        </p:txBody>
      </p:sp>
      <p:pic>
        <p:nvPicPr>
          <p:cNvPr id="4101" name="Picture 5" descr="Lungs Dust"/>
          <p:cNvPicPr>
            <a:picLocks noGrp="1" noChangeAspect="1" noChangeArrowheads="1"/>
          </p:cNvPicPr>
          <p:nvPr>
            <p:ph type="chart" idx="1"/>
          </p:nvPr>
        </p:nvPicPr>
        <p:blipFill>
          <a:blip r:embed="rId3">
            <a:extLst>
              <a:ext uri="{28A0092B-C50C-407E-A947-70E740481C1C}">
                <a14:useLocalDpi xmlns:a14="http://schemas.microsoft.com/office/drawing/2010/main" val="0"/>
              </a:ext>
            </a:extLst>
          </a:blip>
          <a:srcRect/>
          <a:stretch>
            <a:fillRect/>
          </a:stretch>
        </p:blipFill>
        <p:spPr>
          <a:xfrm>
            <a:off x="1731963" y="1981200"/>
            <a:ext cx="5680075" cy="4114800"/>
          </a:xfrm>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GB" altLang="uk-UA" sz="2400">
                <a:latin typeface="Verdana" pitchFamily="34" charset="0"/>
              </a:rPr>
              <a:t>Cells lining the bronchus- here there are no cilia- they have been damaged by the nicotine  (23)</a:t>
            </a:r>
          </a:p>
        </p:txBody>
      </p:sp>
      <p:pic>
        <p:nvPicPr>
          <p:cNvPr id="46085" name="Picture 5" descr="22 cells bronchus"/>
          <p:cNvPicPr>
            <a:picLocks noGrp="1" noChangeAspect="1" noChangeArrowheads="1"/>
          </p:cNvPicPr>
          <p:nvPr>
            <p:ph type="chart" idx="1"/>
          </p:nvPr>
        </p:nvPicPr>
        <p:blipFill>
          <a:blip r:embed="rId3">
            <a:extLst>
              <a:ext uri="{28A0092B-C50C-407E-A947-70E740481C1C}">
                <a14:useLocalDpi xmlns:a14="http://schemas.microsoft.com/office/drawing/2010/main" val="0"/>
              </a:ext>
            </a:extLst>
          </a:blip>
          <a:srcRect/>
          <a:stretch>
            <a:fillRect/>
          </a:stretch>
        </p:blipFill>
        <p:spPr>
          <a:xfrm>
            <a:off x="1352550" y="1981200"/>
            <a:ext cx="6438900" cy="4114800"/>
          </a:xfrm>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026"/>
          <p:cNvSpPr>
            <a:spLocks noGrp="1" noChangeArrowheads="1"/>
          </p:cNvSpPr>
          <p:nvPr>
            <p:ph type="title"/>
          </p:nvPr>
        </p:nvSpPr>
        <p:spPr/>
        <p:txBody>
          <a:bodyPr/>
          <a:lstStyle/>
          <a:p>
            <a:r>
              <a:rPr lang="en-GB" altLang="uk-UA" sz="2400">
                <a:latin typeface="Verdana" pitchFamily="34" charset="0"/>
              </a:rPr>
              <a:t>Cells lining the bronchus the large nuclei are in cancerous cells spreading along the bronchus (24)</a:t>
            </a:r>
          </a:p>
        </p:txBody>
      </p:sp>
      <p:pic>
        <p:nvPicPr>
          <p:cNvPr id="45061" name="Picture 1029" descr="21 cells bronchus"/>
          <p:cNvPicPr>
            <a:picLocks noGrp="1" noChangeAspect="1" noChangeArrowheads="1"/>
          </p:cNvPicPr>
          <p:nvPr>
            <p:ph type="chart" idx="1"/>
          </p:nvPr>
        </p:nvPicPr>
        <p:blipFill>
          <a:blip r:embed="rId3">
            <a:extLst>
              <a:ext uri="{28A0092B-C50C-407E-A947-70E740481C1C}">
                <a14:useLocalDpi xmlns:a14="http://schemas.microsoft.com/office/drawing/2010/main" val="0"/>
              </a:ext>
            </a:extLst>
          </a:blip>
          <a:srcRect/>
          <a:stretch>
            <a:fillRect/>
          </a:stretch>
        </p:blipFill>
        <p:spPr>
          <a:xfrm>
            <a:off x="688975" y="1981200"/>
            <a:ext cx="7764463" cy="4114800"/>
          </a:xfrm>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GB" altLang="uk-UA" sz="2400">
                <a:latin typeface="Verdana" pitchFamily="34" charset="0"/>
              </a:rPr>
              <a:t>Lung tissue blackened by smoke and showing large spaces due to emphysema (25)</a:t>
            </a:r>
          </a:p>
        </p:txBody>
      </p:sp>
      <p:pic>
        <p:nvPicPr>
          <p:cNvPr id="16389" name="Picture 5" descr="Photo Lungs Black"/>
          <p:cNvPicPr>
            <a:picLocks noGrp="1" noChangeAspect="1" noChangeArrowheads="1"/>
          </p:cNvPicPr>
          <p:nvPr>
            <p:ph type="chart" idx="1"/>
          </p:nvPr>
        </p:nvPicPr>
        <p:blipFill>
          <a:blip r:embed="rId3">
            <a:extLst>
              <a:ext uri="{28A0092B-C50C-407E-A947-70E740481C1C}">
                <a14:useLocalDpi xmlns:a14="http://schemas.microsoft.com/office/drawing/2010/main" val="0"/>
              </a:ext>
            </a:extLst>
          </a:blip>
          <a:srcRect/>
          <a:stretch>
            <a:fillRect/>
          </a:stretch>
        </p:blipFill>
        <p:spPr>
          <a:xfrm>
            <a:off x="857250" y="1981200"/>
            <a:ext cx="7429500" cy="4114800"/>
          </a:xfrm>
        </p:spPr>
      </p:pic>
      <p:sp>
        <p:nvSpPr>
          <p:cNvPr id="2" name="Місце для нижнього колонтитула 1"/>
          <p:cNvSpPr>
            <a:spLocks noGrp="1"/>
          </p:cNvSpPr>
          <p:nvPr>
            <p:ph type="ftr" sz="quarter" idx="11"/>
          </p:nvPr>
        </p:nvSpPr>
        <p:spPr/>
        <p:txBody>
          <a:bodyPr/>
          <a:lstStyle/>
          <a:p>
            <a:r>
              <a:rPr lang="en-GB" altLang="uk-UA" smtClean="0"/>
              <a:t>www.sliderbase.com</a:t>
            </a:r>
            <a:endParaRPr lang="en-GB" altLang="uk-UA"/>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uk-UA"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uk-UA"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833</TotalTime>
  <Words>2155</Words>
  <Application>Microsoft Office PowerPoint</Application>
  <PresentationFormat>Екран (4:3)</PresentationFormat>
  <Paragraphs>130</Paragraphs>
  <Slides>32</Slides>
  <Notes>32</Notes>
  <HiddenSlides>0</HiddenSlides>
  <MMClips>0</MMClips>
  <ScaleCrop>false</ScaleCrop>
  <HeadingPairs>
    <vt:vector size="4" baseType="variant">
      <vt:variant>
        <vt:lpstr>Тема</vt:lpstr>
      </vt:variant>
      <vt:variant>
        <vt:i4>1</vt:i4>
      </vt:variant>
      <vt:variant>
        <vt:lpstr>Заголовки слайдів</vt:lpstr>
      </vt:variant>
      <vt:variant>
        <vt:i4>32</vt:i4>
      </vt:variant>
    </vt:vector>
  </HeadingPairs>
  <TitlesOfParts>
    <vt:vector size="33" baseType="lpstr">
      <vt:lpstr>Default Design</vt:lpstr>
      <vt:lpstr>Tobacco - Inside the Body </vt:lpstr>
      <vt:lpstr>Human female chromosome map (XX). Alcohol and nicotine addiction may be in the genes (1)</vt:lpstr>
      <vt:lpstr>There is accumulation of carbon (smoke) within the walls of these air sacs in the lungs. This makes the air sacs inelastic and it is difficult for air to get out of the lungs  (Emphysema) (9)</vt:lpstr>
      <vt:lpstr>Clubbing of the fingers is a common condition which may indicate cancers, liver diseases and lung disease (16) </vt:lpstr>
      <vt:lpstr>Clubbed fingers - a sign of heart disease (21)</vt:lpstr>
      <vt:lpstr>Focal dust emphysema is commonest in cigarette smokers and coal miners.The black colour in this lung is due to cigarette smoke (22)</vt:lpstr>
      <vt:lpstr>Cells lining the bronchus- here there are no cilia- they have been damaged by the nicotine  (23)</vt:lpstr>
      <vt:lpstr>Cells lining the bronchus the large nuclei are in cancerous cells spreading along the bronchus (24)</vt:lpstr>
      <vt:lpstr>Lung tissue blackened by smoke and showing large spaces due to emphysema (25)</vt:lpstr>
      <vt:lpstr>Emphysema- these large spaces are due to the breakdown of the air sacs in the lungs (26)</vt:lpstr>
      <vt:lpstr>Lungs: The picture on the left is of emphysema (large air sacs)  and the picture on the right is of normal lung.(27)</vt:lpstr>
      <vt:lpstr>The air sacs in the centre of the lung tissue in the  picture have broken down. The black dots are smoke particles lodged in the tissues- this condition is emphysema. (28)</vt:lpstr>
      <vt:lpstr>Cancer of the bronchus has spread into the lungs (29)</vt:lpstr>
      <vt:lpstr>A blue colouration occurs when blood circulation is poor such as heart failure, shock and exposure to cold environments.(30)  </vt:lpstr>
      <vt:lpstr>This man is a heavy smoker (see nicotine stained fingers) and has led to vascular disease which has resulted in a blood clot on one of his fingers on his right hand (31)</vt:lpstr>
      <vt:lpstr>Damaged toes due to poor blood circulation- will lead to amputation (32)</vt:lpstr>
      <vt:lpstr>Amputated fingers- often as a result of damage to blood vessels due to smoking (33) </vt:lpstr>
      <vt:lpstr>Franks sign - an ear lobe crease thought to be indicative of heart problems (34)</vt:lpstr>
      <vt:lpstr>Franks sign- ear lobe crease a sign of heart disease (35)</vt:lpstr>
      <vt:lpstr>Fluid collecting in the tissues, note the dent where somebody has pressed on top of the hand- a sign of heart failure (36)</vt:lpstr>
      <vt:lpstr>Heart:This slice is also through both ventricles (compare it to photo 38) The left ventricle is towards the right of the image as you look at it, and shows a white area of in the heart wall.  This is tissue, which has died due to lack of blood supply (37)</vt:lpstr>
      <vt:lpstr>Heart: The left ventricle is towards the left of the screen, and shows enormous thickening of the wall, particularly in relation to the small cavity. The heart is almost twice the size it should be, as it has had to work much harder than normal.  (38)</vt:lpstr>
      <vt:lpstr>Expansion of finger ends- associated with chronic breathing and heart problems (39)</vt:lpstr>
      <vt:lpstr>Expansion of finger ends- associated with chronic breathing and heart problems (40)</vt:lpstr>
      <vt:lpstr>Cancer of oesophagus- this is where the oesophagus meets the stomach (41)</vt:lpstr>
      <vt:lpstr>Cancer of the kidney- the cancer growth is the white tissue (42)</vt:lpstr>
      <vt:lpstr>Cervical cancer - the nucleus of this pink cell should be round- instead it is mis-shapen and is an early sign of cancer of the cervix (43)</vt:lpstr>
      <vt:lpstr>Bladder cancer - the bladder is a hollow bag for storing urine- here it is cut open showing a large cancerous growth inside (44)</vt:lpstr>
      <vt:lpstr>Cancer of the pancreas (45)</vt:lpstr>
      <vt:lpstr>Cross-section of a coronary artery (artery to the heart). The inner wall is very thick (pale pink) and you can see a massive blood clot (red) taking up much of the photo (46)  </vt:lpstr>
      <vt:lpstr>Stomach ulcers (dark brown) - alcohol and smoking are factors (49)</vt:lpstr>
      <vt:lpstr>Stomach ulcers (dark brown)- alcohol and smoking are factors. The stomach is cut open. (50)</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Inside Body Somebody- my body  Photographs for use in Powerpoint presentations  available as slides or bmp files</dc:title>
  <dc:creator>IT Services</dc:creator>
  <cp:lastModifiedBy>LEGION2</cp:lastModifiedBy>
  <cp:revision>31</cp:revision>
  <cp:lastPrinted>2001-06-22T12:28:57Z</cp:lastPrinted>
  <dcterms:created xsi:type="dcterms:W3CDTF">2001-06-14T14:06:38Z</dcterms:created>
  <dcterms:modified xsi:type="dcterms:W3CDTF">2016-01-14T13:05:47Z</dcterms:modified>
</cp:coreProperties>
</file>