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67" r:id="rId3"/>
    <p:sldId id="341" r:id="rId4"/>
    <p:sldId id="342" r:id="rId5"/>
    <p:sldId id="360" r:id="rId6"/>
    <p:sldId id="362" r:id="rId7"/>
    <p:sldId id="363" r:id="rId8"/>
    <p:sldId id="368" r:id="rId9"/>
    <p:sldId id="361" r:id="rId10"/>
    <p:sldId id="366" r:id="rId11"/>
    <p:sldId id="365" r:id="rId12"/>
    <p:sldId id="369" r:id="rId13"/>
    <p:sldId id="372" r:id="rId14"/>
    <p:sldId id="370" r:id="rId15"/>
    <p:sldId id="371" r:id="rId16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C"/>
    <a:srgbClr val="CCFFCC"/>
    <a:srgbClr val="FFFF99"/>
    <a:srgbClr val="000066"/>
    <a:srgbClr val="FF0000"/>
    <a:srgbClr val="4D4D4D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>
        <p:scale>
          <a:sx n="66" d="100"/>
          <a:sy n="66" d="100"/>
        </p:scale>
        <p:origin x="-1812" y="-7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1504C4-F099-452B-A1C7-20E625811A42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481FBF-0CFC-46D7-9359-E46F0621A62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917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ELECTRON: Wave – Particle Duality</a:t>
            </a:r>
          </a:p>
          <a:p>
            <a:r>
              <a:rPr lang="en-US" smtClean="0"/>
              <a:t>Graphic: www.lab-initio.com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ELECTRON: Wave – Particle Duality</a:t>
            </a:r>
          </a:p>
          <a:p>
            <a:r>
              <a:rPr lang="en-US" smtClean="0"/>
              <a:t>Graphic: www.lab-initio.com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7484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This produces bands</a:t>
            </a:r>
          </a:p>
          <a:p>
            <a:r>
              <a:rPr lang="en-US" smtClean="0"/>
              <a:t>of light with definite wavelengths.</a:t>
            </a:r>
          </a:p>
          <a:p>
            <a:r>
              <a:rPr lang="en-US" smtClean="0"/>
              <a:t>Electron transitions</a:t>
            </a:r>
            <a:br>
              <a:rPr lang="en-US" smtClean="0"/>
            </a:br>
            <a:r>
              <a:rPr lang="en-US" smtClean="0"/>
              <a:t>involve jumps of </a:t>
            </a:r>
            <a:br>
              <a:rPr lang="en-US" smtClean="0"/>
            </a:br>
            <a:r>
              <a:rPr lang="en-US" smtClean="0"/>
              <a:t>definite amounts of</a:t>
            </a:r>
            <a:br>
              <a:rPr lang="en-US" smtClean="0"/>
            </a:br>
            <a:r>
              <a:rPr lang="en-US" smtClean="0"/>
              <a:t>energy.</a:t>
            </a:r>
            <a:br>
              <a:rPr lang="en-US" smtClean="0"/>
            </a:br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This produces bands</a:t>
            </a:r>
          </a:p>
          <a:p>
            <a:r>
              <a:rPr lang="en-US" smtClean="0"/>
              <a:t>of light with definite wavelengths.</a:t>
            </a:r>
          </a:p>
          <a:p>
            <a:r>
              <a:rPr lang="en-US" smtClean="0"/>
              <a:t>Electron transitions</a:t>
            </a:r>
            <a:br>
              <a:rPr lang="en-US" smtClean="0"/>
            </a:br>
            <a:r>
              <a:rPr lang="en-US" smtClean="0"/>
              <a:t>involve jumps of </a:t>
            </a:r>
            <a:br>
              <a:rPr lang="en-US" smtClean="0"/>
            </a:br>
            <a:r>
              <a:rPr lang="en-US" smtClean="0"/>
              <a:t>definite amounts of</a:t>
            </a:r>
            <a:br>
              <a:rPr lang="en-US" smtClean="0"/>
            </a:br>
            <a:r>
              <a:rPr lang="en-US" smtClean="0"/>
              <a:t>energy.</a:t>
            </a:r>
            <a:br>
              <a:rPr lang="en-US" smtClean="0"/>
            </a:br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0975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…produces a “bright line” spectrum</a:t>
            </a:r>
          </a:p>
          <a:p>
            <a:r>
              <a:rPr lang="en-US" smtClean="0"/>
              <a:t>Spectroscopic analysis of the hydrogen spectrum…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…produces a “bright line” spectrum</a:t>
            </a:r>
          </a:p>
          <a:p>
            <a:r>
              <a:rPr lang="en-US" smtClean="0"/>
              <a:t>Spectroscopic analysis of the hydrogen spectrum…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842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Flame Tests</a:t>
            </a:r>
          </a:p>
          <a:p>
            <a:r>
              <a:rPr lang="en-US" smtClean="0"/>
              <a:t>strontium</a:t>
            </a:r>
          </a:p>
          <a:p>
            <a:r>
              <a:rPr lang="en-US" smtClean="0"/>
              <a:t>sodium</a:t>
            </a:r>
          </a:p>
          <a:p>
            <a:r>
              <a:rPr lang="en-US" smtClean="0"/>
              <a:t>lithium</a:t>
            </a:r>
          </a:p>
          <a:p>
            <a:r>
              <a:rPr lang="en-US" smtClean="0"/>
              <a:t>potassium</a:t>
            </a:r>
          </a:p>
          <a:p>
            <a:r>
              <a:rPr lang="en-US" smtClean="0"/>
              <a:t>copper</a:t>
            </a:r>
          </a:p>
          <a:p>
            <a:r>
              <a:rPr lang="en-US" smtClean="0"/>
              <a:t>Many elements give off characteristic light which can be used to help identify them.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Flame Tests</a:t>
            </a:r>
          </a:p>
          <a:p>
            <a:r>
              <a:rPr lang="en-US" smtClean="0"/>
              <a:t>strontium</a:t>
            </a:r>
          </a:p>
          <a:p>
            <a:r>
              <a:rPr lang="en-US" smtClean="0"/>
              <a:t>sodium</a:t>
            </a:r>
          </a:p>
          <a:p>
            <a:r>
              <a:rPr lang="en-US" smtClean="0"/>
              <a:t>lithium</a:t>
            </a:r>
          </a:p>
          <a:p>
            <a:r>
              <a:rPr lang="en-US" smtClean="0"/>
              <a:t>potassium</a:t>
            </a:r>
          </a:p>
          <a:p>
            <a:r>
              <a:rPr lang="en-US" smtClean="0"/>
              <a:t>copper</a:t>
            </a:r>
          </a:p>
          <a:p>
            <a:r>
              <a:rPr lang="en-US" smtClean="0"/>
              <a:t>Many elements give off characteristic light which can be used to help identify them.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3434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Exclusion Notice</a:t>
            </a:r>
          </a:p>
          <a:p>
            <a:r>
              <a:rPr lang="en-US" smtClean="0"/>
              <a:t>The contents of the next two slides reference equations that are no longer included on the AP Chemistry equations sheet, and can no longer be tested in a quantitative sense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Exclusion Notice</a:t>
            </a:r>
          </a:p>
          <a:p>
            <a:r>
              <a:rPr lang="en-US" smtClean="0"/>
              <a:t>The contents of the next two slides reference equations that are no longer included on the AP Chemistry equations sheet, and can no longer be tested in a quantitative sense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803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Electron Energy in Hydrogen</a:t>
            </a:r>
          </a:p>
          <a:p>
            <a:r>
              <a:rPr lang="en-US" smtClean="0"/>
              <a:t>***Equation works only for atoms or ions with 1 electron (H, He+, Li2+, etc).</a:t>
            </a:r>
          </a:p>
          <a:p>
            <a:r>
              <a:rPr lang="en-US" smtClean="0"/>
              <a:t>Z = nuclear charge (atomic number)</a:t>
            </a:r>
          </a:p>
          <a:p>
            <a:r>
              <a:rPr lang="en-US" smtClean="0"/>
              <a:t>n = energy level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Electron Energy in Hydrogen</a:t>
            </a:r>
          </a:p>
          <a:p>
            <a:r>
              <a:rPr lang="en-US" smtClean="0"/>
              <a:t>***Equation works only for atoms or ions with 1 electron (H, He+, Li2+, etc).</a:t>
            </a:r>
          </a:p>
          <a:p>
            <a:r>
              <a:rPr lang="en-US" smtClean="0"/>
              <a:t>Z = nuclear charge (atomic number)</a:t>
            </a:r>
          </a:p>
          <a:p>
            <a:r>
              <a:rPr lang="en-US" smtClean="0"/>
              <a:t>n = energy level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68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Calculating Energy Change, E, for </a:t>
            </a:r>
            <a:br>
              <a:rPr lang="en-US" smtClean="0"/>
            </a:br>
            <a:r>
              <a:rPr lang="en-US" smtClean="0"/>
              <a:t>Electron Transitions</a:t>
            </a:r>
          </a:p>
          <a:p>
            <a:r>
              <a:rPr lang="en-US" smtClean="0"/>
              <a:t>Energy must be absorbed from a photon (+E) to move an electron away from the nucleus</a:t>
            </a:r>
          </a:p>
          <a:p>
            <a:r>
              <a:rPr lang="en-US" smtClean="0"/>
              <a:t>Energy (a photon) must be given off (-E) when an electron moves toward the nucleus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Calculating Energy Change, E, for </a:t>
            </a:r>
            <a:br>
              <a:rPr lang="en-US" smtClean="0"/>
            </a:br>
            <a:r>
              <a:rPr lang="en-US" smtClean="0"/>
              <a:t>Electron Transitions</a:t>
            </a:r>
          </a:p>
          <a:p>
            <a:r>
              <a:rPr lang="en-US" smtClean="0"/>
              <a:t>Energy must be absorbed from a photon (+E) to move an electron away from the nucleus</a:t>
            </a:r>
          </a:p>
          <a:p>
            <a:r>
              <a:rPr lang="en-US" smtClean="0"/>
              <a:t>Energy (a photon) must be given off (-E) when an electron moves toward the nucleus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926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Dilemma of the Atom</a:t>
            </a:r>
          </a:p>
          <a:p>
            <a:r>
              <a:rPr lang="en-US" smtClean="0"/>
              <a:t>Electrons outside the nucleus are attracted to the protons in the nucleus</a:t>
            </a:r>
          </a:p>
          <a:p>
            <a:r>
              <a:rPr lang="en-US" smtClean="0"/>
              <a:t>Charged particles moving in curved paths lose energy</a:t>
            </a:r>
          </a:p>
          <a:p>
            <a:r>
              <a:rPr lang="en-US" smtClean="0"/>
              <a:t>What keeps the atom from collapsing?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Dilemma of the Atom</a:t>
            </a:r>
          </a:p>
          <a:p>
            <a:r>
              <a:rPr lang="en-US" smtClean="0"/>
              <a:t>Electrons outside the nucleus are attracted to the protons in the nucleus</a:t>
            </a:r>
          </a:p>
          <a:p>
            <a:r>
              <a:rPr lang="en-US" smtClean="0"/>
              <a:t>Charged particles moving in curved paths lose energy</a:t>
            </a:r>
          </a:p>
          <a:p>
            <a:r>
              <a:rPr lang="en-US" smtClean="0"/>
              <a:t>What keeps the atom from collapsing?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563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Wave-Particle Duality</a:t>
            </a:r>
          </a:p>
          <a:p>
            <a:r>
              <a:rPr lang="en-US" smtClean="0"/>
              <a:t>JJ Thomson won the Nobel prize for describing the electron as a particle.</a:t>
            </a:r>
          </a:p>
          <a:p>
            <a:r>
              <a:rPr lang="en-US" smtClean="0"/>
              <a:t>His son, George Thomson won the Nobel prize for describing the wave-like nature of the electron.</a:t>
            </a:r>
          </a:p>
          <a:p>
            <a:r>
              <a:rPr lang="en-US" smtClean="0"/>
              <a:t>The electron is a particle!</a:t>
            </a:r>
          </a:p>
          <a:p>
            <a:r>
              <a:rPr lang="en-US" smtClean="0"/>
              <a:t>The electron is an energy wave!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Wave-Particle Duality</a:t>
            </a:r>
          </a:p>
          <a:p>
            <a:r>
              <a:rPr lang="en-US" smtClean="0"/>
              <a:t>JJ Thomson won the Nobel prize for describing the electron as a particle.</a:t>
            </a:r>
          </a:p>
          <a:p>
            <a:r>
              <a:rPr lang="en-US" smtClean="0"/>
              <a:t>His son, George Thomson won the Nobel prize for describing the wave-like nature of the electron.</a:t>
            </a:r>
          </a:p>
          <a:p>
            <a:r>
              <a:rPr lang="en-US" smtClean="0"/>
              <a:t>The electron is a particle!</a:t>
            </a:r>
          </a:p>
          <a:p>
            <a:r>
              <a:rPr lang="en-US" smtClean="0"/>
              <a:t>The electron is an energy wave!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68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Wave-like Electron</a:t>
            </a:r>
          </a:p>
          <a:p>
            <a:r>
              <a:rPr lang="en-US" smtClean="0"/>
              <a:t>Louis deBroglie</a:t>
            </a:r>
          </a:p>
          <a:p>
            <a:r>
              <a:rPr lang="en-US" smtClean="0"/>
              <a:t>The electron propagates through space as an energy wave. To understand the atom, one must understand the behavior of electromagnetic waves.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Wave-like Electron</a:t>
            </a:r>
          </a:p>
          <a:p>
            <a:r>
              <a:rPr lang="en-US" smtClean="0"/>
              <a:t>Louis deBroglie</a:t>
            </a:r>
          </a:p>
          <a:p>
            <a:r>
              <a:rPr lang="en-US" smtClean="0"/>
              <a:t>The electron propagates through space as an energy wave. To understand the atom, one must understand the behavior of electromagnetic waves.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006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 = </a:t>
            </a:r>
          </a:p>
          <a:p>
            <a:r>
              <a:rPr lang="en-US" smtClean="0"/>
              <a:t>c = speed of light, a constant (3.00 x 108 m/s)</a:t>
            </a:r>
          </a:p>
          <a:p>
            <a:r>
              <a:rPr lang="en-US" smtClean="0"/>
              <a:t> = frequency, in units of hertz (hz, sec-1)</a:t>
            </a:r>
          </a:p>
          <a:p>
            <a:r>
              <a:rPr lang="en-US" smtClean="0"/>
              <a:t> = wavelength, in meters </a:t>
            </a:r>
          </a:p>
          <a:p>
            <a:r>
              <a:rPr lang="en-US" smtClean="0"/>
              <a:t>Electromagnetic radiation propagates through space as a wave moving at the speed of light.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 = </a:t>
            </a:r>
          </a:p>
          <a:p>
            <a:r>
              <a:rPr lang="en-US" smtClean="0"/>
              <a:t>c = speed of light, a constant (3.00 x 108 m/s)</a:t>
            </a:r>
          </a:p>
          <a:p>
            <a:r>
              <a:rPr lang="en-US" smtClean="0"/>
              <a:t> = frequency, in units of hertz (hz, sec-1)</a:t>
            </a:r>
          </a:p>
          <a:p>
            <a:r>
              <a:rPr lang="en-US" smtClean="0"/>
              <a:t> = wavelength, in meters </a:t>
            </a:r>
          </a:p>
          <a:p>
            <a:r>
              <a:rPr lang="en-US" smtClean="0"/>
              <a:t>Electromagnetic radiation propagates through space as a wave moving at the speed of light.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4553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 = h</a:t>
            </a:r>
          </a:p>
          <a:p>
            <a:r>
              <a:rPr lang="en-US" smtClean="0"/>
              <a:t>E = Energy, in units of Joules (kg·m2/s2)</a:t>
            </a:r>
          </a:p>
          <a:p>
            <a:r>
              <a:rPr lang="en-US" smtClean="0"/>
              <a:t>h = Planck’s constant (6.626 x 10-34 J·s)</a:t>
            </a:r>
          </a:p>
          <a:p>
            <a:r>
              <a:rPr lang="en-US" smtClean="0"/>
              <a:t> = frequency, in units of hertz (hz, sec-1)</a:t>
            </a:r>
          </a:p>
          <a:p>
            <a:endParaRPr lang="en-US" smtClean="0"/>
          </a:p>
          <a:p>
            <a:r>
              <a:rPr lang="en-US" smtClean="0"/>
              <a:t>The energy (E ) of electromagnetic radiation is directly proportional to the frequency () of the radiation.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 = h</a:t>
            </a:r>
          </a:p>
          <a:p>
            <a:r>
              <a:rPr lang="en-US" smtClean="0"/>
              <a:t>E = Energy, in units of Joules (kg·m2/s2)</a:t>
            </a:r>
          </a:p>
          <a:p>
            <a:r>
              <a:rPr lang="en-US" smtClean="0"/>
              <a:t>h = Planck’s constant (6.626 x 10-34 J·s)</a:t>
            </a:r>
          </a:p>
          <a:p>
            <a:r>
              <a:rPr lang="en-US" smtClean="0"/>
              <a:t> = frequency, in units of hertz (hz, sec-1)</a:t>
            </a:r>
          </a:p>
          <a:p>
            <a:endParaRPr lang="en-US" smtClean="0"/>
          </a:p>
          <a:p>
            <a:r>
              <a:rPr lang="en-US" smtClean="0"/>
              <a:t>The energy (E ) of electromagnetic radiation is directly proportional to the frequency () of the radiation.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448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Long </a:t>
            </a:r>
          </a:p>
          <a:p>
            <a:r>
              <a:rPr lang="en-US" smtClean="0"/>
              <a:t>Wavelength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Low Frequency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Low ENERGY</a:t>
            </a:r>
          </a:p>
          <a:p>
            <a:r>
              <a:rPr lang="en-US" smtClean="0"/>
              <a:t>Short </a:t>
            </a:r>
          </a:p>
          <a:p>
            <a:r>
              <a:rPr lang="en-US" smtClean="0"/>
              <a:t>Wavelength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High Frequency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High ENERGY</a:t>
            </a:r>
          </a:p>
          <a:p>
            <a:r>
              <a:rPr lang="en-US" smtClean="0"/>
              <a:t>Wavelength Table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Long </a:t>
            </a:r>
          </a:p>
          <a:p>
            <a:r>
              <a:rPr lang="en-US" smtClean="0"/>
              <a:t>Wavelength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Low Frequency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Low ENERGY</a:t>
            </a:r>
          </a:p>
          <a:p>
            <a:r>
              <a:rPr lang="en-US" smtClean="0"/>
              <a:t>Short </a:t>
            </a:r>
          </a:p>
          <a:p>
            <a:r>
              <a:rPr lang="en-US" smtClean="0"/>
              <a:t>Wavelength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High Frequency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High ENERGY</a:t>
            </a:r>
          </a:p>
          <a:p>
            <a:r>
              <a:rPr lang="en-US" smtClean="0"/>
              <a:t>Wavelength Table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6315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Answering the Dilemma of the Atom</a:t>
            </a:r>
          </a:p>
          <a:p>
            <a:r>
              <a:rPr lang="en-US" smtClean="0"/>
              <a:t>Treat electrons as waves</a:t>
            </a:r>
          </a:p>
          <a:p>
            <a:r>
              <a:rPr lang="en-US" smtClean="0"/>
              <a:t>As the electron moves toward the nucleus, the wavelength shortens</a:t>
            </a:r>
          </a:p>
          <a:p>
            <a:r>
              <a:rPr lang="en-US" smtClean="0"/>
              <a:t>Shorter wavelength = higher energy</a:t>
            </a:r>
          </a:p>
          <a:p>
            <a:r>
              <a:rPr lang="en-US" smtClean="0"/>
              <a:t>Higher energy = greater distance from the nucleus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Answering the Dilemma of the Atom</a:t>
            </a:r>
          </a:p>
          <a:p>
            <a:r>
              <a:rPr lang="en-US" smtClean="0"/>
              <a:t>Treat electrons as waves</a:t>
            </a:r>
          </a:p>
          <a:p>
            <a:r>
              <a:rPr lang="en-US" smtClean="0"/>
              <a:t>As the electron moves toward the nucleus, the wavelength shortens</a:t>
            </a:r>
          </a:p>
          <a:p>
            <a:r>
              <a:rPr lang="en-US" smtClean="0"/>
              <a:t>Shorter wavelength = higher energy</a:t>
            </a:r>
          </a:p>
          <a:p>
            <a:r>
              <a:rPr lang="en-US" smtClean="0"/>
              <a:t>Higher energy = greater distance from the nucleus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7471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Electromagnetic Spectrum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Electromagnetic Spectrum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595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710E41-A1B5-4185-9F4F-94844C2423D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957F89-9726-4265-B538-91CBF08C05E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943A9-FA3D-4268-B34F-E5F08D25A52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D9A0E79-728D-43BB-BD59-A5275B4D863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9C7E2F-57C1-4830-916D-D67E67E5337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1122A-934C-4F4E-8758-F5525E3CEAB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3DDCBA-33EF-4166-BBED-9655AA01217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907DCD-FF8C-4202-9ADA-6AE5932CB50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B5BE4-A2BB-4F77-A5B3-6E3B5669093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A2C897-41C2-41B3-B945-3659DB758A5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7DAA5-41D2-4AC6-8937-9C21AA9E6F9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8A3AB-304C-4552-9637-FAD672A3ABF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20F03F16-67EA-4AFC-A357-2DC628F4DD99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6/64/Wavelength.pn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sz="3200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 ELECTRON: Wave – Particle Duality</a:t>
            </a:r>
            <a:endParaRPr lang="en-US" sz="3200" u="sng" dirty="0">
              <a:solidFill>
                <a:srgbClr val="000066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990600"/>
            <a:ext cx="7737888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215267" y="6611779"/>
            <a:ext cx="19287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  <a:latin typeface="+mn-lt"/>
              </a:rPr>
              <a:t>Graphic: www.lab-initio.com</a:t>
            </a:r>
            <a:endParaRPr lang="en-US" sz="1000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" descr="spe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381000"/>
            <a:ext cx="5105400" cy="5732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1011" name="Text Box 3"/>
          <p:cNvSpPr txBox="1">
            <a:spLocks noChangeArrowheads="1"/>
          </p:cNvSpPr>
          <p:nvPr/>
        </p:nvSpPr>
        <p:spPr bwMode="auto">
          <a:xfrm>
            <a:off x="0" y="2729805"/>
            <a:ext cx="3962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This produces bands</a:t>
            </a:r>
          </a:p>
          <a:p>
            <a:pPr>
              <a:spcBef>
                <a:spcPct val="0"/>
              </a:spcBef>
            </a:pP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of light with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definite wavelengths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</a:p>
        </p:txBody>
      </p:sp>
      <p:sp>
        <p:nvSpPr>
          <p:cNvPr id="17101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3581400" cy="2133600"/>
          </a:xfrm>
        </p:spPr>
        <p:txBody>
          <a:bodyPr/>
          <a:lstStyle/>
          <a:p>
            <a:pPr algn="l"/>
            <a:r>
              <a:rPr lang="en-US" sz="2800" dirty="0">
                <a:solidFill>
                  <a:schemeClr val="tx1"/>
                </a:solidFill>
              </a:rPr>
              <a:t>Electron transitions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involve jumps of 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definite amounts of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energy.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1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1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Text Box 2"/>
          <p:cNvSpPr txBox="1">
            <a:spLocks noChangeArrowheads="1"/>
          </p:cNvSpPr>
          <p:nvPr/>
        </p:nvSpPr>
        <p:spPr bwMode="auto">
          <a:xfrm>
            <a:off x="2286000" y="5486400"/>
            <a:ext cx="62712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…produces a “bright line” spectrum</a:t>
            </a:r>
          </a:p>
        </p:txBody>
      </p:sp>
      <p:pic>
        <p:nvPicPr>
          <p:cNvPr id="169987" name="Picture 3" descr="hydrogenspectr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447800"/>
            <a:ext cx="7212013" cy="3692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14400"/>
          </a:xfrm>
        </p:spPr>
        <p:txBody>
          <a:bodyPr/>
          <a:lstStyle/>
          <a:p>
            <a:pPr algn="l"/>
            <a:r>
              <a:rPr lang="en-US" sz="3200" b="0" dirty="0">
                <a:solidFill>
                  <a:schemeClr val="tx1"/>
                </a:solidFill>
              </a:rPr>
              <a:t>Spectroscopic analysis of the hydrogen spectrum…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9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9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Flame Tests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File:FlammenfärbungS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450" y="1905000"/>
            <a:ext cx="1405750" cy="4267200"/>
          </a:xfrm>
          <a:prstGeom prst="rect">
            <a:avLst/>
          </a:prstGeom>
          <a:noFill/>
        </p:spPr>
      </p:pic>
      <p:pic>
        <p:nvPicPr>
          <p:cNvPr id="1028" name="Picture 4" descr="File:FlammenfärbungN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1905000"/>
            <a:ext cx="1436624" cy="4267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6172200"/>
            <a:ext cx="1636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strontium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3600" y="6172200"/>
            <a:ext cx="1162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sodium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30" name="Picture 6" descr="File:FlammenfärbungL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25827" y="1905000"/>
            <a:ext cx="1508173" cy="42672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038600" y="6172200"/>
            <a:ext cx="1164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lithium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32" name="Picture 8" descr="File:FlammenfärbungK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1904999"/>
            <a:ext cx="1447800" cy="430290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638800" y="6172200"/>
            <a:ext cx="1611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potassium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34" name="Picture 10" descr="File:FlammenfärbungCu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1" y="1905000"/>
            <a:ext cx="1447799" cy="432891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696200" y="6172200"/>
            <a:ext cx="1154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copper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9600" y="762000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Many elements give off characteristic light which can be used to help identify them.</a:t>
            </a: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FF0000"/>
                </a:solidFill>
              </a:rPr>
              <a:t>Exclusion Notice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1836003"/>
            <a:ext cx="7391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1"/>
                </a:solidFill>
                <a:latin typeface="+mn-lt"/>
              </a:rPr>
              <a:t>The contents of the next two slides reference equations that are no longer included on the AP Chemistry equations sheet, and can no longer be tested in a quantitative sense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435264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Electron Energy in Hydrogen</a:t>
            </a:r>
            <a:endParaRPr lang="en-US" dirty="0">
              <a:solidFill>
                <a:schemeClr val="tx1"/>
              </a:solidFill>
              <a:sym typeface="Symbol" pitchFamily="18" charset="2"/>
            </a:endParaRPr>
          </a:p>
        </p:txBody>
      </p:sp>
      <p:graphicFrame>
        <p:nvGraphicFramePr>
          <p:cNvPr id="66564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9932547"/>
              </p:ext>
            </p:extLst>
          </p:nvPr>
        </p:nvGraphicFramePr>
        <p:xfrm>
          <a:off x="1524000" y="1528763"/>
          <a:ext cx="6400800" cy="162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4" imgW="1904760" imgH="482400" progId="Equation.DSMT4">
                  <p:embed/>
                </p:oleObj>
              </mc:Choice>
              <mc:Fallback>
                <p:oleObj name="Equation" r:id="rId4" imgW="1904760" imgH="4824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528763"/>
                        <a:ext cx="6400800" cy="1620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1143000" y="4800600"/>
            <a:ext cx="7315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+mn-lt"/>
              </a:rPr>
              <a:t>***Equation works only for atoms or ions with 1 electron (H, He</a:t>
            </a:r>
            <a:r>
              <a:rPr lang="en-US" baseline="30000" dirty="0">
                <a:solidFill>
                  <a:schemeClr val="tx1"/>
                </a:solidFill>
                <a:latin typeface="+mn-lt"/>
              </a:rPr>
              <a:t>+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, Li</a:t>
            </a:r>
            <a:r>
              <a:rPr lang="en-US" baseline="30000" dirty="0">
                <a:solidFill>
                  <a:schemeClr val="tx1"/>
                </a:solidFill>
                <a:latin typeface="+mn-lt"/>
              </a:rPr>
              <a:t>2+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, etc).</a:t>
            </a:r>
          </a:p>
        </p:txBody>
      </p:sp>
      <p:sp>
        <p:nvSpPr>
          <p:cNvPr id="66568" name="Text Box 8"/>
          <p:cNvSpPr txBox="1">
            <a:spLocks noChangeArrowheads="1"/>
          </p:cNvSpPr>
          <p:nvPr/>
        </p:nvSpPr>
        <p:spPr bwMode="auto">
          <a:xfrm>
            <a:off x="1584325" y="3425825"/>
            <a:ext cx="64363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= nuclear charge (atomic number)</a:t>
            </a:r>
          </a:p>
        </p:txBody>
      </p:sp>
      <p:sp>
        <p:nvSpPr>
          <p:cNvPr id="66569" name="Text Box 9"/>
          <p:cNvSpPr txBox="1">
            <a:spLocks noChangeArrowheads="1"/>
          </p:cNvSpPr>
          <p:nvPr/>
        </p:nvSpPr>
        <p:spPr bwMode="auto">
          <a:xfrm>
            <a:off x="1600200" y="4038600"/>
            <a:ext cx="29370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n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= energy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66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66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6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7" grpId="0"/>
      <p:bldP spid="66568" grpId="0"/>
      <p:bldP spid="6656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</a:rPr>
              <a:t>Calculating Energy Change, </a:t>
            </a:r>
            <a:r>
              <a:rPr lang="en-US" sz="3200" dirty="0">
                <a:solidFill>
                  <a:schemeClr val="tx1"/>
                </a:solidFill>
                <a:sym typeface="Symbol" pitchFamily="18" charset="2"/>
              </a:rPr>
              <a:t>E, for </a:t>
            </a:r>
            <a:br>
              <a:rPr lang="en-US" sz="3200" dirty="0">
                <a:solidFill>
                  <a:schemeClr val="tx1"/>
                </a:solidFill>
                <a:sym typeface="Symbol" pitchFamily="18" charset="2"/>
              </a:rPr>
            </a:br>
            <a:r>
              <a:rPr lang="en-US" sz="3200" dirty="0">
                <a:solidFill>
                  <a:schemeClr val="tx1"/>
                </a:solidFill>
                <a:sym typeface="Symbol" pitchFamily="18" charset="2"/>
              </a:rPr>
              <a:t>Electron Transitions</a:t>
            </a:r>
          </a:p>
        </p:txBody>
      </p:sp>
      <p:graphicFrame>
        <p:nvGraphicFramePr>
          <p:cNvPr id="68611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8710175"/>
              </p:ext>
            </p:extLst>
          </p:nvPr>
        </p:nvGraphicFramePr>
        <p:xfrm>
          <a:off x="1524000" y="1620838"/>
          <a:ext cx="6400800" cy="143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4" imgW="2260440" imgH="507960" progId="Equation.DSMT4">
                  <p:embed/>
                </p:oleObj>
              </mc:Choice>
              <mc:Fallback>
                <p:oleObj name="Equation" r:id="rId4" imgW="2260440" imgH="50796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620838"/>
                        <a:ext cx="6400800" cy="1438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838200" y="3425825"/>
            <a:ext cx="8001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+mn-lt"/>
              </a:rPr>
              <a:t>Energy must be absorbed from a photon (</a:t>
            </a:r>
            <a:r>
              <a:rPr lang="en-US" sz="2800" dirty="0">
                <a:solidFill>
                  <a:srgbClr val="C00000"/>
                </a:solidFill>
                <a:latin typeface="+mn-lt"/>
              </a:rPr>
              <a:t>+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sym typeface="Symbol" pitchFamily="18" charset="2"/>
              </a:rPr>
              <a:t>E</a:t>
            </a:r>
            <a:r>
              <a:rPr lang="en-US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sym typeface="Symbol" pitchFamily="18" charset="2"/>
              </a:rPr>
              <a:t>)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sym typeface="Symbol" pitchFamily="18" charset="2"/>
              </a:rPr>
              <a:t> to move an electron away from the nucleus</a:t>
            </a:r>
          </a:p>
        </p:txBody>
      </p:sp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838200" y="4876800"/>
            <a:ext cx="8001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+mn-lt"/>
              </a:rPr>
              <a:t>Energy (a photon) must be given off (</a:t>
            </a:r>
            <a:r>
              <a:rPr lang="en-US" sz="2800" dirty="0">
                <a:solidFill>
                  <a:srgbClr val="C00000"/>
                </a:solidFill>
                <a:latin typeface="+mn-lt"/>
              </a:rPr>
              <a:t>-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sym typeface="Symbol" pitchFamily="18" charset="2"/>
              </a:rPr>
              <a:t>E</a:t>
            </a:r>
            <a:r>
              <a:rPr lang="en-US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sym typeface="Symbol" pitchFamily="18" charset="2"/>
              </a:rPr>
              <a:t>)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sym typeface="Symbol" pitchFamily="18" charset="2"/>
              </a:rPr>
              <a:t> when an electron moves toward the nucleus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6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3" grpId="0"/>
      <p:bldP spid="686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Dilemma of the Atom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3124200"/>
          </a:xfrm>
          <a:solidFill>
            <a:srgbClr val="FFFFCC"/>
          </a:solidFill>
          <a:ln w="25400">
            <a:solidFill>
              <a:schemeClr val="accent6">
                <a:lumMod val="50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Electrons outside the nucleus are attracted to the protons in the nucleus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Charged particles moving in curved paths lose energy</a:t>
            </a:r>
          </a:p>
          <a:p>
            <a:r>
              <a:rPr lang="en-US" sz="3200" u="sng" dirty="0" smtClean="0">
                <a:solidFill>
                  <a:srgbClr val="C00000"/>
                </a:solidFill>
              </a:rPr>
              <a:t>What keeps the atom from collapsing?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Wave-Particle Duality</a:t>
            </a:r>
          </a:p>
        </p:txBody>
      </p:sp>
      <p:sp>
        <p:nvSpPr>
          <p:cNvPr id="145411" name="Text Box 3"/>
          <p:cNvSpPr txBox="1">
            <a:spLocks noChangeArrowheads="1"/>
          </p:cNvSpPr>
          <p:nvPr/>
        </p:nvSpPr>
        <p:spPr bwMode="auto">
          <a:xfrm>
            <a:off x="533400" y="838200"/>
            <a:ext cx="838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JJ Thomson won the Nobel prize for describing the electron as a particle.</a:t>
            </a:r>
          </a:p>
        </p:txBody>
      </p:sp>
      <p:sp>
        <p:nvSpPr>
          <p:cNvPr id="145412" name="Text Box 4"/>
          <p:cNvSpPr txBox="1">
            <a:spLocks noChangeArrowheads="1"/>
          </p:cNvSpPr>
          <p:nvPr/>
        </p:nvSpPr>
        <p:spPr bwMode="auto">
          <a:xfrm>
            <a:off x="533400" y="1676400"/>
            <a:ext cx="8305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His son, George Thomson won the Nobel prize for describing the wave-like nature of the electron.</a:t>
            </a:r>
          </a:p>
        </p:txBody>
      </p:sp>
      <p:pic>
        <p:nvPicPr>
          <p:cNvPr id="145413" name="Picture 5" descr="jjthoms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819400"/>
            <a:ext cx="2241550" cy="3352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5414" name="Picture 6" descr="gpthoms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3001963"/>
            <a:ext cx="2274888" cy="3246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5415" name="AutoShape 7"/>
          <p:cNvSpPr>
            <a:spLocks noChangeArrowheads="1"/>
          </p:cNvSpPr>
          <p:nvPr/>
        </p:nvSpPr>
        <p:spPr bwMode="auto">
          <a:xfrm>
            <a:off x="2362200" y="2514600"/>
            <a:ext cx="2057400" cy="1524000"/>
          </a:xfrm>
          <a:prstGeom prst="wedgeRoundRectCallout">
            <a:avLst>
              <a:gd name="adj1" fmla="val -66356"/>
              <a:gd name="adj2" fmla="val 71667"/>
              <a:gd name="adj3" fmla="val 16667"/>
            </a:avLst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dirty="0">
                <a:solidFill>
                  <a:srgbClr val="000066"/>
                </a:solidFill>
                <a:latin typeface="Comic Sans MS" pitchFamily="66" charset="0"/>
              </a:rPr>
              <a:t>The electron is a particle!</a:t>
            </a:r>
          </a:p>
        </p:txBody>
      </p:sp>
      <p:sp>
        <p:nvSpPr>
          <p:cNvPr id="145416" name="AutoShape 8"/>
          <p:cNvSpPr>
            <a:spLocks noChangeArrowheads="1"/>
          </p:cNvSpPr>
          <p:nvPr/>
        </p:nvSpPr>
        <p:spPr bwMode="auto">
          <a:xfrm>
            <a:off x="4572000" y="2895600"/>
            <a:ext cx="2209800" cy="1600200"/>
          </a:xfrm>
          <a:prstGeom prst="wedgeRoundRectCallout">
            <a:avLst>
              <a:gd name="adj1" fmla="val 104023"/>
              <a:gd name="adj2" fmla="val 63690"/>
              <a:gd name="adj3" fmla="val 16667"/>
            </a:avLst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dirty="0">
                <a:solidFill>
                  <a:srgbClr val="000066"/>
                </a:solidFill>
                <a:latin typeface="Comic Sans MS" pitchFamily="66" charset="0"/>
              </a:rPr>
              <a:t>The electron is an energy wave!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5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45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5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45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2" grpId="0" autoUpdateAnimBg="0"/>
      <p:bldP spid="145415" grpId="0" animBg="1" autoUpdateAnimBg="0"/>
      <p:bldP spid="145416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6096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 Wave-like Electron</a:t>
            </a:r>
          </a:p>
        </p:txBody>
      </p:sp>
      <p:pic>
        <p:nvPicPr>
          <p:cNvPr id="146435" name="Picture 3" descr="brogl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143000"/>
            <a:ext cx="3298825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6436" name="Text Box 4"/>
          <p:cNvSpPr txBox="1">
            <a:spLocks noChangeArrowheads="1"/>
          </p:cNvSpPr>
          <p:nvPr/>
        </p:nvSpPr>
        <p:spPr bwMode="auto">
          <a:xfrm>
            <a:off x="1066800" y="5791200"/>
            <a:ext cx="2386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Louis </a:t>
            </a:r>
            <a:r>
              <a:rPr lang="en-US" dirty="0" err="1">
                <a:solidFill>
                  <a:schemeClr val="tx1"/>
                </a:solidFill>
                <a:latin typeface="Comic Sans MS" pitchFamily="66" charset="0"/>
              </a:rPr>
              <a:t>deBroglie</a:t>
            </a:r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46437" name="AutoShape 5"/>
          <p:cNvSpPr>
            <a:spLocks noChangeArrowheads="1"/>
          </p:cNvSpPr>
          <p:nvPr/>
        </p:nvSpPr>
        <p:spPr bwMode="auto">
          <a:xfrm>
            <a:off x="4038600" y="1447800"/>
            <a:ext cx="4724400" cy="2590800"/>
          </a:xfrm>
          <a:prstGeom prst="wedgeRoundRectCallout">
            <a:avLst>
              <a:gd name="adj1" fmla="val -66028"/>
              <a:gd name="adj2" fmla="val -431"/>
              <a:gd name="adj3" fmla="val 16667"/>
            </a:avLst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en-US" dirty="0">
                <a:solidFill>
                  <a:srgbClr val="000066"/>
                </a:solidFill>
                <a:latin typeface="Comic Sans MS" pitchFamily="66" charset="0"/>
              </a:rPr>
              <a:t>The electron propagates through space as an energy wave. To understand the atom, one must understand the behavior of electromagnetic waves.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6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7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7" name="Text Box 3"/>
          <p:cNvSpPr txBox="1">
            <a:spLocks noChangeArrowheads="1"/>
          </p:cNvSpPr>
          <p:nvPr/>
        </p:nvSpPr>
        <p:spPr bwMode="auto">
          <a:xfrm>
            <a:off x="3276600" y="4114800"/>
            <a:ext cx="1584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 = </a:t>
            </a:r>
            <a:r>
              <a:rPr lang="en-US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sym typeface="Symbol" pitchFamily="18" charset="2"/>
              </a:rPr>
              <a:t></a:t>
            </a:r>
            <a:endParaRPr lang="en-US" sz="3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4868" name="Text Box 4"/>
          <p:cNvSpPr txBox="1">
            <a:spLocks noChangeArrowheads="1"/>
          </p:cNvSpPr>
          <p:nvPr/>
        </p:nvSpPr>
        <p:spPr bwMode="auto">
          <a:xfrm>
            <a:off x="609600" y="4810780"/>
            <a:ext cx="862768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c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= speed of light, a constant (3.00 x 10</a:t>
            </a:r>
            <a:r>
              <a:rPr lang="en-US" sz="2800" baseline="300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8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m/s)</a:t>
            </a:r>
          </a:p>
        </p:txBody>
      </p:sp>
      <p:sp>
        <p:nvSpPr>
          <p:cNvPr id="164869" name="Text Box 5"/>
          <p:cNvSpPr txBox="1">
            <a:spLocks noChangeArrowheads="1"/>
          </p:cNvSpPr>
          <p:nvPr/>
        </p:nvSpPr>
        <p:spPr bwMode="auto">
          <a:xfrm>
            <a:off x="609600" y="5334000"/>
            <a:ext cx="77845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i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sym typeface="Symbol" pitchFamily="18" charset="2"/>
              </a:rPr>
              <a:t>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sym typeface="Symbol" pitchFamily="18" charset="2"/>
              </a:rPr>
              <a:t>= frequency, in units of hertz (</a:t>
            </a:r>
            <a:r>
              <a:rPr lang="en-US" sz="2800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sym typeface="Symbol" pitchFamily="18" charset="2"/>
              </a:rPr>
              <a:t>hz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sym typeface="Symbol" pitchFamily="18" charset="2"/>
              </a:rPr>
              <a:t>, sec</a:t>
            </a:r>
            <a:r>
              <a:rPr lang="en-US" sz="2800" baseline="300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sym typeface="Symbol" pitchFamily="18" charset="2"/>
              </a:rPr>
              <a:t>-1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sym typeface="Symbol" pitchFamily="18" charset="2"/>
              </a:rPr>
              <a:t>)</a:t>
            </a:r>
            <a:endParaRPr lang="en-US" sz="2800" i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164870" name="Text Box 6"/>
          <p:cNvSpPr txBox="1">
            <a:spLocks noChangeArrowheads="1"/>
          </p:cNvSpPr>
          <p:nvPr/>
        </p:nvSpPr>
        <p:spPr bwMode="auto">
          <a:xfrm>
            <a:off x="609600" y="5791200"/>
            <a:ext cx="48926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sym typeface="Symbol" pitchFamily="18" charset="2"/>
              </a:rPr>
              <a:t> = wavelength, in meters 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64871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382000" cy="1295400"/>
          </a:xfrm>
        </p:spPr>
        <p:txBody>
          <a:bodyPr/>
          <a:lstStyle/>
          <a:p>
            <a:pPr algn="l"/>
            <a:r>
              <a:rPr lang="en-US" sz="2800" dirty="0">
                <a:solidFill>
                  <a:schemeClr val="tx1"/>
                </a:solidFill>
              </a:rPr>
              <a:t>Electromagnetic radiation propagates through space as a wave moving at the speed of light.</a:t>
            </a:r>
          </a:p>
        </p:txBody>
      </p:sp>
      <p:pic>
        <p:nvPicPr>
          <p:cNvPr id="164873" name="Picture 9" descr="File:Wavelength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1219200"/>
            <a:ext cx="4419600" cy="29627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4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4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7" grpId="0" autoUpdateAnimBg="0"/>
      <p:bldP spid="164868" grpId="0" autoUpdateAnimBg="0"/>
      <p:bldP spid="164869" grpId="0" autoUpdateAnimBg="0"/>
      <p:bldP spid="16487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Text Box 2"/>
          <p:cNvSpPr txBox="1">
            <a:spLocks noChangeArrowheads="1"/>
          </p:cNvSpPr>
          <p:nvPr/>
        </p:nvSpPr>
        <p:spPr bwMode="auto">
          <a:xfrm>
            <a:off x="3352800" y="1676400"/>
            <a:ext cx="190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 = h</a:t>
            </a:r>
            <a:r>
              <a:rPr lang="en-US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sym typeface="Symbol" pitchFamily="18" charset="2"/>
              </a:rPr>
              <a:t></a:t>
            </a:r>
            <a:endParaRPr lang="en-US" sz="3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6915" name="Text Box 3"/>
          <p:cNvSpPr txBox="1">
            <a:spLocks noChangeArrowheads="1"/>
          </p:cNvSpPr>
          <p:nvPr/>
        </p:nvSpPr>
        <p:spPr bwMode="auto">
          <a:xfrm>
            <a:off x="914400" y="2590800"/>
            <a:ext cx="74110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i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Comic Sans MS" pitchFamily="66" charset="0"/>
              </a:rPr>
              <a:t>= Energy, in units of Joules (kg·m</a:t>
            </a:r>
            <a:r>
              <a:rPr lang="en-US" sz="2800" baseline="30000" dirty="0">
                <a:solidFill>
                  <a:srgbClr val="000066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Comic Sans MS" pitchFamily="66" charset="0"/>
              </a:rPr>
              <a:t>2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Comic Sans MS" pitchFamily="66" charset="0"/>
              </a:rPr>
              <a:t>/s</a:t>
            </a:r>
            <a:r>
              <a:rPr lang="en-US" sz="2800" baseline="30000" dirty="0">
                <a:solidFill>
                  <a:srgbClr val="000066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Comic Sans MS" pitchFamily="66" charset="0"/>
              </a:rPr>
              <a:t>2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Comic Sans MS" pitchFamily="66" charset="0"/>
              </a:rPr>
              <a:t>)</a:t>
            </a:r>
            <a:endParaRPr lang="en-US" sz="2800" baseline="30000" dirty="0">
              <a:solidFill>
                <a:srgbClr val="000066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Comic Sans MS" pitchFamily="66" charset="0"/>
            </a:endParaRPr>
          </a:p>
        </p:txBody>
      </p:sp>
      <p:sp>
        <p:nvSpPr>
          <p:cNvPr id="166916" name="Text Box 4"/>
          <p:cNvSpPr txBox="1">
            <a:spLocks noChangeArrowheads="1"/>
          </p:cNvSpPr>
          <p:nvPr/>
        </p:nvSpPr>
        <p:spPr bwMode="auto">
          <a:xfrm>
            <a:off x="914400" y="3200400"/>
            <a:ext cx="77107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i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h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Comic Sans MS" pitchFamily="66" charset="0"/>
              </a:rPr>
              <a:t>= Planck’s constant (6.626 x 10-34 J·s)</a:t>
            </a:r>
          </a:p>
        </p:txBody>
      </p:sp>
      <p:sp>
        <p:nvSpPr>
          <p:cNvPr id="166917" name="Text Box 5"/>
          <p:cNvSpPr txBox="1">
            <a:spLocks noChangeArrowheads="1"/>
          </p:cNvSpPr>
          <p:nvPr/>
        </p:nvSpPr>
        <p:spPr bwMode="auto">
          <a:xfrm>
            <a:off x="914400" y="3810000"/>
            <a:ext cx="7784503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i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sym typeface="Symbol" pitchFamily="18" charset="2"/>
              </a:rPr>
              <a:t></a:t>
            </a:r>
            <a:r>
              <a:rPr lang="en-US" sz="2800" i="1" dirty="0">
                <a:solidFill>
                  <a:srgbClr val="000066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Comic Sans MS" pitchFamily="66" charset="0"/>
                <a:sym typeface="Symbol" pitchFamily="18" charset="2"/>
              </a:rPr>
              <a:t>= frequency, in units of hertz (</a:t>
            </a:r>
            <a:r>
              <a:rPr lang="en-US" sz="2800" dirty="0" err="1">
                <a:solidFill>
                  <a:srgbClr val="000066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Comic Sans MS" pitchFamily="66" charset="0"/>
                <a:sym typeface="Symbol" pitchFamily="18" charset="2"/>
              </a:rPr>
              <a:t>hz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Comic Sans MS" pitchFamily="66" charset="0"/>
                <a:sym typeface="Symbol" pitchFamily="18" charset="2"/>
              </a:rPr>
              <a:t>, sec</a:t>
            </a:r>
            <a:r>
              <a:rPr lang="en-US" sz="2800" baseline="30000" dirty="0">
                <a:solidFill>
                  <a:srgbClr val="000066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Comic Sans MS" pitchFamily="66" charset="0"/>
                <a:sym typeface="Symbol" pitchFamily="18" charset="2"/>
              </a:rPr>
              <a:t>-1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Comic Sans MS" pitchFamily="66" charset="0"/>
                <a:sym typeface="Symbol" pitchFamily="18" charset="2"/>
              </a:rPr>
              <a:t>)</a:t>
            </a:r>
            <a:endParaRPr lang="en-US" sz="2800" i="1" dirty="0">
              <a:solidFill>
                <a:srgbClr val="000066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Comic Sans MS" pitchFamily="66" charset="0"/>
              <a:sym typeface="Symbol" pitchFamily="18" charset="2"/>
            </a:endParaRPr>
          </a:p>
          <a:p>
            <a:pPr>
              <a:spcBef>
                <a:spcPct val="0"/>
              </a:spcBef>
            </a:pPr>
            <a:endParaRPr lang="en-US" dirty="0">
              <a:latin typeface="Comic Sans MS" pitchFamily="66" charset="0"/>
            </a:endParaRPr>
          </a:p>
        </p:txBody>
      </p:sp>
      <p:sp>
        <p:nvSpPr>
          <p:cNvPr id="166918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524000"/>
          </a:xfrm>
        </p:spPr>
        <p:txBody>
          <a:bodyPr/>
          <a:lstStyle/>
          <a:p>
            <a:pPr algn="l"/>
            <a:r>
              <a:rPr lang="en-US" sz="2800" dirty="0">
                <a:solidFill>
                  <a:schemeClr val="tx1"/>
                </a:solidFill>
              </a:rPr>
              <a:t>The energy (</a:t>
            </a:r>
            <a:r>
              <a:rPr lang="en-US" sz="2800" i="1" dirty="0">
                <a:solidFill>
                  <a:schemeClr val="tx1"/>
                </a:solidFill>
              </a:rPr>
              <a:t>E </a:t>
            </a:r>
            <a:r>
              <a:rPr lang="en-US" sz="2800" dirty="0">
                <a:solidFill>
                  <a:schemeClr val="tx1"/>
                </a:solidFill>
              </a:rPr>
              <a:t>) of electromagnetic radiation is directly proportional to the frequency (</a:t>
            </a:r>
            <a:r>
              <a:rPr lang="en-US" sz="2800" dirty="0">
                <a:solidFill>
                  <a:schemeClr val="tx1"/>
                </a:solidFill>
                <a:sym typeface="Symbol" pitchFamily="18" charset="2"/>
              </a:rPr>
              <a:t></a:t>
            </a:r>
            <a:r>
              <a:rPr lang="en-US" sz="2800" dirty="0">
                <a:solidFill>
                  <a:schemeClr val="tx1"/>
                </a:solidFill>
              </a:rPr>
              <a:t>) of the radiation.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4" grpId="0" autoUpdateAnimBg="0"/>
      <p:bldP spid="166915" grpId="0" autoUpdateAnimBg="0"/>
      <p:bldP spid="166916" grpId="0" autoUpdateAnimBg="0"/>
      <p:bldP spid="16691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270619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Long </a:t>
            </a:r>
          </a:p>
          <a:p>
            <a:pPr algn="ctr">
              <a:spcBef>
                <a:spcPct val="0"/>
              </a:spcBef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Wavelength</a:t>
            </a:r>
          </a:p>
          <a:p>
            <a:pPr algn="ctr">
              <a:spcBef>
                <a:spcPct val="0"/>
              </a:spcBef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=</a:t>
            </a:r>
          </a:p>
          <a:p>
            <a:pPr algn="ctr">
              <a:spcBef>
                <a:spcPct val="0"/>
              </a:spcBef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Low Frequency</a:t>
            </a:r>
          </a:p>
          <a:p>
            <a:pPr algn="ctr">
              <a:spcBef>
                <a:spcPct val="0"/>
              </a:spcBef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=</a:t>
            </a:r>
          </a:p>
          <a:p>
            <a:pPr algn="ctr">
              <a:spcBef>
                <a:spcPct val="0"/>
              </a:spcBef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Low ENERGY</a:t>
            </a:r>
          </a:p>
        </p:txBody>
      </p:sp>
      <p:sp>
        <p:nvSpPr>
          <p:cNvPr id="167939" name="Text Box 3"/>
          <p:cNvSpPr txBox="1">
            <a:spLocks noChangeArrowheads="1"/>
          </p:cNvSpPr>
          <p:nvPr/>
        </p:nvSpPr>
        <p:spPr bwMode="auto">
          <a:xfrm>
            <a:off x="228600" y="3429000"/>
            <a:ext cx="27432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Short </a:t>
            </a:r>
          </a:p>
          <a:p>
            <a:pPr algn="ctr">
              <a:spcBef>
                <a:spcPct val="0"/>
              </a:spcBef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Wavelength</a:t>
            </a:r>
          </a:p>
          <a:p>
            <a:pPr algn="ctr">
              <a:spcBef>
                <a:spcPct val="0"/>
              </a:spcBef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=</a:t>
            </a:r>
          </a:p>
          <a:p>
            <a:pPr algn="ctr">
              <a:spcBef>
                <a:spcPct val="0"/>
              </a:spcBef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High Frequency</a:t>
            </a:r>
          </a:p>
          <a:p>
            <a:pPr algn="ctr">
              <a:spcBef>
                <a:spcPct val="0"/>
              </a:spcBef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=</a:t>
            </a:r>
          </a:p>
          <a:p>
            <a:pPr algn="ctr">
              <a:spcBef>
                <a:spcPct val="0"/>
              </a:spcBef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High ENERGY</a:t>
            </a:r>
          </a:p>
        </p:txBody>
      </p:sp>
      <p:sp>
        <p:nvSpPr>
          <p:cNvPr id="1679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900"/>
              <a:t>Wavelength Table</a:t>
            </a:r>
          </a:p>
        </p:txBody>
      </p:sp>
      <p:pic>
        <p:nvPicPr>
          <p:cNvPr id="167941" name="Picture 5" descr="natureofwave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00400" y="609600"/>
            <a:ext cx="5383212" cy="55990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167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167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8" grpId="0" autoUpdateAnimBg="0"/>
      <p:bldP spid="16793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Answering the Dilemma of the Atom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7772400" cy="3657600"/>
          </a:xfrm>
          <a:solidFill>
            <a:srgbClr val="FFFFCC"/>
          </a:solidFill>
          <a:ln w="25400">
            <a:solidFill>
              <a:schemeClr val="accent6">
                <a:lumMod val="50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Clr>
                <a:srgbClr val="C00000"/>
              </a:buClr>
            </a:pPr>
            <a:r>
              <a:rPr lang="en-US" sz="3200" dirty="0" smtClean="0">
                <a:solidFill>
                  <a:schemeClr val="tx1"/>
                </a:solidFill>
              </a:rPr>
              <a:t>Treat electrons as waves</a:t>
            </a:r>
          </a:p>
          <a:p>
            <a:pPr>
              <a:buClr>
                <a:srgbClr val="C00000"/>
              </a:buClr>
            </a:pPr>
            <a:r>
              <a:rPr lang="en-US" sz="3200" dirty="0" smtClean="0">
                <a:solidFill>
                  <a:schemeClr val="tx1"/>
                </a:solidFill>
              </a:rPr>
              <a:t>As the electron moves toward the nucleus, the wavelength shortens</a:t>
            </a:r>
          </a:p>
          <a:p>
            <a:pPr>
              <a:buClr>
                <a:srgbClr val="C00000"/>
              </a:buClr>
            </a:pPr>
            <a:r>
              <a:rPr lang="en-US" sz="3200" dirty="0" smtClean="0">
                <a:solidFill>
                  <a:schemeClr val="tx1"/>
                </a:solidFill>
              </a:rPr>
              <a:t>Shorter wavelength = higher energy</a:t>
            </a:r>
          </a:p>
          <a:p>
            <a:pPr>
              <a:buClr>
                <a:srgbClr val="C00000"/>
              </a:buClr>
            </a:pPr>
            <a:r>
              <a:rPr lang="en-US" sz="3200" dirty="0" smtClean="0">
                <a:solidFill>
                  <a:schemeClr val="tx1"/>
                </a:solidFill>
              </a:rPr>
              <a:t>Higher energy = greater distance from the nucleus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1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609600"/>
          </a:xfrm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The Electromagnetic Spectrum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6184" name="Picture 40" descr="http://upload.wikimedia.org/wikipedia/commons/thumb/f/f1/EM_spectrum.svg/1000px-EM_spectrum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838200"/>
            <a:ext cx="9115513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0C8B8DBB-C557-4B62-A45B-2BBAF2D205F0"/>
  <p:tag name="ISPRING_SCORM_RATE_SLIDES" val="1"/>
  <p:tag name="ISPRING_SCORM_RATE_QUIZZES" val="0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_RESOURCE_PATHS_HASH_PRESENTER" val="57cc9a64f8204ddd1add427b2cf95097f9fc58c0"/>
</p:tagLst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Data\Microsoft\Templates\Blank Presentation.pot</Template>
  <TotalTime>1651</TotalTime>
  <Words>1263</Words>
  <Application>Microsoft Office PowerPoint</Application>
  <PresentationFormat>Екран (4:3)</PresentationFormat>
  <Paragraphs>194</Paragraphs>
  <Slides>15</Slides>
  <Notes>15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7" baseType="lpstr">
      <vt:lpstr>Blank Presentation</vt:lpstr>
      <vt:lpstr>Equation</vt:lpstr>
      <vt:lpstr>The ELECTRON: Wave – Particle Duality</vt:lpstr>
      <vt:lpstr>The Dilemma of the Atom</vt:lpstr>
      <vt:lpstr>Wave-Particle Duality</vt:lpstr>
      <vt:lpstr>The Wave-like Electron</vt:lpstr>
      <vt:lpstr>Electromagnetic radiation propagates through space as a wave moving at the speed of light.</vt:lpstr>
      <vt:lpstr>The energy (E ) of electromagnetic radiation is directly proportional to the frequency () of the radiation.</vt:lpstr>
      <vt:lpstr>Wavelength Table</vt:lpstr>
      <vt:lpstr>Answering the Dilemma of the Atom</vt:lpstr>
      <vt:lpstr>The Electromagnetic Spectrum</vt:lpstr>
      <vt:lpstr>Electron transitions involve jumps of  definite amounts of energy. </vt:lpstr>
      <vt:lpstr>Spectroscopic analysis of the hydrogen spectrum…</vt:lpstr>
      <vt:lpstr>Flame Tests</vt:lpstr>
      <vt:lpstr>Exclusion Notice</vt:lpstr>
      <vt:lpstr>Electron Energy in Hydrogen</vt:lpstr>
      <vt:lpstr>Calculating Energy Change, E, for  Electron Transitions</vt:lpstr>
    </vt:vector>
  </TitlesOfParts>
  <Company>Mt. Whitney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Wave - Particle Duality</dc:title>
  <dc:creator>Andy Allan</dc:creator>
  <cp:lastModifiedBy>RomaK</cp:lastModifiedBy>
  <cp:revision>286</cp:revision>
  <dcterms:created xsi:type="dcterms:W3CDTF">1999-11-29T02:06:50Z</dcterms:created>
  <dcterms:modified xsi:type="dcterms:W3CDTF">2015-09-02T09:59:41Z</dcterms:modified>
</cp:coreProperties>
</file>