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281" r:id="rId2"/>
    <p:sldId id="274" r:id="rId3"/>
    <p:sldId id="276" r:id="rId4"/>
    <p:sldId id="278" r:id="rId5"/>
    <p:sldId id="279" r:id="rId6"/>
    <p:sldId id="280" r:id="rId7"/>
    <p:sldId id="277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9FF99"/>
    <a:srgbClr val="FF00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A385FA6-363A-40D1-A67D-EB3997F75694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650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Hess’s Law</a:t>
            </a:r>
          </a:p>
          <a:p>
            <a:r>
              <a:rPr lang="en-US" smtClean="0"/>
              <a:t>Germain Henri Hess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Hess’s Law</a:t>
            </a:r>
          </a:p>
          <a:p>
            <a:r>
              <a:rPr lang="en-US" smtClean="0"/>
              <a:t>Germain Henri Hess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473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Hess’s Law</a:t>
            </a:r>
          </a:p>
          <a:p>
            <a:r>
              <a:rPr lang="en-US" smtClean="0"/>
              <a:t>“In going from a particular set of reactants to a particular set of products, the change in enthalpy is the same whether the reaction takes place in one step or a series of steps.”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Hess’s Law</a:t>
            </a:r>
          </a:p>
          <a:p>
            <a:r>
              <a:rPr lang="en-US" smtClean="0"/>
              <a:t>“In going from a particular set of reactants to a particular set of products, the change in enthalpy is the same whether the reaction takes place in one step or a series of steps.”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62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Hess’s Law Example Problem</a:t>
            </a:r>
          </a:p>
          <a:p>
            <a:r>
              <a:rPr lang="en-US" smtClean="0"/>
              <a:t>Step #1: CH4 must appear on the reactant side, so we reverse reaction #1 and change the sign on H.</a:t>
            </a:r>
          </a:p>
          <a:p>
            <a:r>
              <a:rPr lang="en-US" smtClean="0"/>
              <a:t>  CH4   C + 2H2 	         +74.80 kJ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Hess’s Law Example Problem</a:t>
            </a:r>
          </a:p>
          <a:p>
            <a:r>
              <a:rPr lang="en-US" smtClean="0"/>
              <a:t>Step #1: CH4 must appear on the reactant side, so we reverse reaction #1 and change the sign on H.</a:t>
            </a:r>
          </a:p>
          <a:p>
            <a:r>
              <a:rPr lang="en-US" smtClean="0"/>
              <a:t>  CH4   C + 2H2 	         +74.80 kJ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34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Hess’s Law Example Problem</a:t>
            </a:r>
          </a:p>
          <a:p>
            <a:r>
              <a:rPr lang="en-US" smtClean="0"/>
              <a:t>  CH4   C + 2H2 	         +74.80 kJ</a:t>
            </a:r>
          </a:p>
          <a:p>
            <a:r>
              <a:rPr lang="en-US" smtClean="0"/>
              <a:t>Step #2: Keep reaction #2 unchanged, because CO2 belongs on the product side</a:t>
            </a:r>
          </a:p>
          <a:p>
            <a:r>
              <a:rPr lang="en-US" smtClean="0"/>
              <a:t> C + O2   CO2	           -393.50 kJ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Hess’s Law Example Problem</a:t>
            </a:r>
          </a:p>
          <a:p>
            <a:r>
              <a:rPr lang="en-US" smtClean="0"/>
              <a:t>  CH4   C + 2H2 	         +74.80 kJ</a:t>
            </a:r>
          </a:p>
          <a:p>
            <a:r>
              <a:rPr lang="en-US" smtClean="0"/>
              <a:t>Step #2: Keep reaction #2 unchanged, because CO2 belongs on the product side</a:t>
            </a:r>
          </a:p>
          <a:p>
            <a:r>
              <a:rPr lang="en-US" smtClean="0"/>
              <a:t> C + O2   CO2	           -393.50 kJ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454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Hess’s Law Example Problem</a:t>
            </a:r>
          </a:p>
          <a:p>
            <a:r>
              <a:rPr lang="en-US" smtClean="0"/>
              <a:t>  CH4   C + 2H2 	         +74.80 kJ</a:t>
            </a:r>
          </a:p>
          <a:p>
            <a:r>
              <a:rPr lang="en-US" smtClean="0"/>
              <a:t> C + O2   CO2	           -393.50 kJ</a:t>
            </a:r>
          </a:p>
          <a:p>
            <a:r>
              <a:rPr lang="en-US" smtClean="0"/>
              <a:t>Step #3: Multiply reaction #2 by 2</a:t>
            </a:r>
          </a:p>
          <a:p>
            <a:r>
              <a:rPr lang="en-US" smtClean="0"/>
              <a:t> 2H2 + O2  2 H2O	       -571.66 kJ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Hess’s Law Example Problem</a:t>
            </a:r>
          </a:p>
          <a:p>
            <a:r>
              <a:rPr lang="en-US" smtClean="0"/>
              <a:t>  CH4   C + 2H2 	         +74.80 kJ</a:t>
            </a:r>
          </a:p>
          <a:p>
            <a:r>
              <a:rPr lang="en-US" smtClean="0"/>
              <a:t> C + O2   CO2	           -393.50 kJ</a:t>
            </a:r>
          </a:p>
          <a:p>
            <a:r>
              <a:rPr lang="en-US" smtClean="0"/>
              <a:t>Step #3: Multiply reaction #2 by 2</a:t>
            </a:r>
          </a:p>
          <a:p>
            <a:r>
              <a:rPr lang="en-US" smtClean="0"/>
              <a:t> 2H2 + O2  2 H2O	       -571.66 kJ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54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Hess’s Law Example Problem</a:t>
            </a:r>
          </a:p>
          <a:p>
            <a:r>
              <a:rPr lang="en-US" smtClean="0"/>
              <a:t>  CH4   C + 2H2 	         +74.80 kJ</a:t>
            </a:r>
          </a:p>
          <a:p>
            <a:r>
              <a:rPr lang="en-US" smtClean="0"/>
              <a:t> C + O2   CO2	           -393.50 kJ</a:t>
            </a:r>
          </a:p>
          <a:p>
            <a:r>
              <a:rPr lang="en-US" smtClean="0"/>
              <a:t> 2H2 + O2  2 H2O	       -571.66 kJ</a:t>
            </a:r>
          </a:p>
          <a:p>
            <a:r>
              <a:rPr lang="en-US" smtClean="0"/>
              <a:t>Step #4: Sum up reaction and H</a:t>
            </a:r>
          </a:p>
          <a:p>
            <a:r>
              <a:rPr lang="en-US" smtClean="0"/>
              <a:t>CH4 + 2O2  CO2 + 2H2O</a:t>
            </a:r>
          </a:p>
          <a:p>
            <a:r>
              <a:rPr lang="en-US" smtClean="0"/>
              <a:t>-890.36 kJ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Hess’s Law Example Problem</a:t>
            </a:r>
          </a:p>
          <a:p>
            <a:r>
              <a:rPr lang="en-US" smtClean="0"/>
              <a:t>  CH4   C + 2H2 	         +74.80 kJ</a:t>
            </a:r>
          </a:p>
          <a:p>
            <a:r>
              <a:rPr lang="en-US" smtClean="0"/>
              <a:t> C + O2   CO2	           -393.50 kJ</a:t>
            </a:r>
          </a:p>
          <a:p>
            <a:r>
              <a:rPr lang="en-US" smtClean="0"/>
              <a:t> 2H2 + O2  2 H2O	       -571.66 kJ</a:t>
            </a:r>
          </a:p>
          <a:p>
            <a:r>
              <a:rPr lang="en-US" smtClean="0"/>
              <a:t>Step #4: Sum up reaction and H</a:t>
            </a:r>
          </a:p>
          <a:p>
            <a:r>
              <a:rPr lang="en-US" smtClean="0"/>
              <a:t>CH4 + 2O2  CO2 + 2H2O</a:t>
            </a:r>
          </a:p>
          <a:p>
            <a:r>
              <a:rPr lang="en-US" smtClean="0"/>
              <a:t>-890.36 kJ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550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Calculation of Heat of Reaction </a:t>
            </a:r>
          </a:p>
          <a:p>
            <a:r>
              <a:rPr lang="en-US" smtClean="0"/>
              <a:t>Hrxn =  Hf(products) -   Hf(reactants)</a:t>
            </a:r>
          </a:p>
          <a:p>
            <a:endParaRPr lang="en-US" smtClean="0"/>
          </a:p>
          <a:p>
            <a:r>
              <a:rPr lang="en-US" smtClean="0"/>
              <a:t>Hrxn  = [-393.50kJ + 2(-285.83kJ)] – [-74.80kJ]</a:t>
            </a:r>
          </a:p>
          <a:p>
            <a:r>
              <a:rPr lang="en-US" smtClean="0"/>
              <a:t>Hrxn = -890.36 kJ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Calculation of Heat of Reaction </a:t>
            </a:r>
          </a:p>
          <a:p>
            <a:r>
              <a:rPr lang="en-US" smtClean="0"/>
              <a:t>Hrxn =  Hf(products) -   Hf(reactants)</a:t>
            </a:r>
          </a:p>
          <a:p>
            <a:endParaRPr lang="en-US" smtClean="0"/>
          </a:p>
          <a:p>
            <a:r>
              <a:rPr lang="en-US" smtClean="0"/>
              <a:t>Hrxn  = [-393.50kJ + 2(-285.83kJ)] – [-74.80kJ]</a:t>
            </a:r>
          </a:p>
          <a:p>
            <a:r>
              <a:rPr lang="en-US" smtClean="0"/>
              <a:t>Hrxn = -890.36 kJ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866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4800600" cy="1143000"/>
          </a:xfrm>
        </p:spPr>
        <p:txBody>
          <a:bodyPr/>
          <a:lstStyle/>
          <a:p>
            <a:r>
              <a:rPr lang="en-US" sz="6000" dirty="0" smtClean="0">
                <a:solidFill>
                  <a:schemeClr val="accent3">
                    <a:lumMod val="10000"/>
                  </a:schemeClr>
                </a:solidFill>
              </a:rPr>
              <a:t>Hess’s Law</a:t>
            </a:r>
            <a:endParaRPr lang="en-US" sz="6000" dirty="0">
              <a:solidFill>
                <a:schemeClr val="accent3">
                  <a:lumMod val="10000"/>
                </a:schemeClr>
              </a:solidFill>
            </a:endParaRPr>
          </a:p>
        </p:txBody>
      </p:sp>
      <p:pic>
        <p:nvPicPr>
          <p:cNvPr id="53250" name="Picture 2" descr="http://upload.wikimedia.org/wikipedia/commons/thumb/c/c5/Hess_Germain_Henri.jpg/250px-Hess_Germain_Henr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676400"/>
            <a:ext cx="2381250" cy="3543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638800" y="5410200"/>
            <a:ext cx="1972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accent3">
                    <a:lumMod val="10000"/>
                  </a:schemeClr>
                </a:solidFill>
              </a:rPr>
              <a:t>Germain</a:t>
            </a:r>
            <a:r>
              <a:rPr lang="en-US" sz="1400" b="1" dirty="0" smtClean="0">
                <a:solidFill>
                  <a:schemeClr val="accent3">
                    <a:lumMod val="10000"/>
                  </a:schemeClr>
                </a:solidFill>
              </a:rPr>
              <a:t> Henri Hess</a:t>
            </a:r>
            <a:r>
              <a:rPr lang="en-US" sz="1400" dirty="0" smtClean="0">
                <a:solidFill>
                  <a:schemeClr val="accent3">
                    <a:lumMod val="10000"/>
                  </a:schemeClr>
                </a:solidFill>
              </a:rPr>
              <a:t> </a:t>
            </a:r>
            <a:endParaRPr lang="en-US" sz="1400" dirty="0">
              <a:solidFill>
                <a:schemeClr val="accent3">
                  <a:lumMod val="10000"/>
                </a:schemeClr>
              </a:solidFill>
            </a:endParaRPr>
          </a:p>
        </p:txBody>
      </p:sp>
      <p:pic>
        <p:nvPicPr>
          <p:cNvPr id="53252" name="Picture 4" descr="Bestand:Hess Law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133600"/>
            <a:ext cx="3476625" cy="3019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r>
              <a:rPr lang="en-US" sz="4000" u="sng" dirty="0">
                <a:solidFill>
                  <a:schemeClr val="accent3">
                    <a:lumMod val="10000"/>
                  </a:schemeClr>
                </a:solidFill>
              </a:rPr>
              <a:t>Hess’s Law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52400" y="1447800"/>
            <a:ext cx="4343399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3">
                    <a:lumMod val="10000"/>
                  </a:schemeClr>
                </a:solidFill>
              </a:rPr>
              <a:t>“In going from a particular set of reactants to a particular set of products, the change in enthalpy is the same whether the reaction takes place in one step or a series of steps.”</a:t>
            </a:r>
          </a:p>
        </p:txBody>
      </p:sp>
      <p:pic>
        <p:nvPicPr>
          <p:cNvPr id="4" name="Picture 3" descr="Hess'sLaw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304800"/>
            <a:ext cx="4482416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6200" y="4724400"/>
          <a:ext cx="889254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7" name="Equation" r:id="rId5" imgW="3377880" imgH="253800" progId="">
                  <p:embed/>
                </p:oleObj>
              </mc:Choice>
              <mc:Fallback>
                <p:oleObj name="Equation" r:id="rId5" imgW="3377880" imgH="25380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4724400"/>
                        <a:ext cx="889254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6019800" cy="685800"/>
          </a:xfrm>
        </p:spPr>
        <p:txBody>
          <a:bodyPr/>
          <a:lstStyle/>
          <a:p>
            <a:r>
              <a:rPr lang="en-US" sz="3200">
                <a:solidFill>
                  <a:srgbClr val="000000"/>
                </a:solidFill>
              </a:rPr>
              <a:t>Hess’s Law Example Problem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1473528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45105" name="Group 49"/>
          <p:cNvGraphicFramePr>
            <a:graphicFrameLocks noGrp="1"/>
          </p:cNvGraphicFramePr>
          <p:nvPr/>
        </p:nvGraphicFramePr>
        <p:xfrm>
          <a:off x="381000" y="609600"/>
          <a:ext cx="8382000" cy="990600"/>
        </p:xfrm>
        <a:graphic>
          <a:graphicData uri="http://schemas.openxmlformats.org/drawingml/2006/table">
            <a:tbl>
              <a:tblPr/>
              <a:tblGrid>
                <a:gridCol w="7910513"/>
                <a:gridCol w="471487"/>
              </a:tblGrid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Calculate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H for the combustion of methane, CH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4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: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CH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+ 2O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CO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+ 2H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5123" name="Group 67"/>
          <p:cNvGraphicFramePr>
            <a:graphicFrameLocks noGrp="1"/>
          </p:cNvGraphicFramePr>
          <p:nvPr/>
        </p:nvGraphicFramePr>
        <p:xfrm>
          <a:off x="914400" y="1524000"/>
          <a:ext cx="7086600" cy="1828800"/>
        </p:xfrm>
        <a:graphic>
          <a:graphicData uri="http://schemas.openxmlformats.org/drawingml/2006/table">
            <a:tbl>
              <a:tblPr/>
              <a:tblGrid>
                <a:gridCol w="4532313"/>
                <a:gridCol w="2554287"/>
              </a:tblGrid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   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Reaction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 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 C + 2H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CH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 -74.80 kJ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 C + O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CO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-393.50 kJ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+ ½ O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H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-285.83 kJ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113" name="Text Box 57"/>
          <p:cNvSpPr txBox="1">
            <a:spLocks noChangeArrowheads="1"/>
          </p:cNvSpPr>
          <p:nvPr/>
        </p:nvSpPr>
        <p:spPr bwMode="auto">
          <a:xfrm>
            <a:off x="609600" y="5332413"/>
            <a:ext cx="80168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Step #1: CH</a:t>
            </a:r>
            <a:r>
              <a:rPr lang="en-US" baseline="-25000">
                <a:solidFill>
                  <a:srgbClr val="000000"/>
                </a:solidFill>
              </a:rPr>
              <a:t>4</a:t>
            </a:r>
            <a:r>
              <a:rPr lang="en-US">
                <a:solidFill>
                  <a:srgbClr val="000000"/>
                </a:solidFill>
              </a:rPr>
              <a:t> must appear on the reactant side, so we reverse reaction #1 and change the sign on </a:t>
            </a:r>
            <a:r>
              <a:rPr lang="en-US">
                <a:solidFill>
                  <a:srgbClr val="000000"/>
                </a:solidFill>
                <a:sym typeface="Symbol" pitchFamily="18" charset="2"/>
              </a:rPr>
              <a:t>H.</a:t>
            </a:r>
          </a:p>
        </p:txBody>
      </p:sp>
      <p:sp>
        <p:nvSpPr>
          <p:cNvPr id="45114" name="Text Box 58"/>
          <p:cNvSpPr txBox="1">
            <a:spLocks noChangeArrowheads="1"/>
          </p:cNvSpPr>
          <p:nvPr/>
        </p:nvSpPr>
        <p:spPr bwMode="auto">
          <a:xfrm>
            <a:off x="2362200" y="3581400"/>
            <a:ext cx="6188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00"/>
                </a:solidFill>
              </a:rPr>
              <a:t>  CH</a:t>
            </a:r>
            <a:r>
              <a:rPr lang="en-US" sz="2400" b="1" baseline="-25000">
                <a:solidFill>
                  <a:srgbClr val="000000"/>
                </a:solidFill>
              </a:rPr>
              <a:t>4</a:t>
            </a:r>
            <a:r>
              <a:rPr lang="en-US" sz="2400">
                <a:solidFill>
                  <a:srgbClr val="000000"/>
                </a:solidFill>
                <a:sym typeface="Wingdings" pitchFamily="2" charset="2"/>
              </a:rPr>
              <a:t>  </a:t>
            </a:r>
            <a:r>
              <a:rPr lang="en-US" sz="2400" b="1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US" sz="2400" b="1">
                <a:solidFill>
                  <a:srgbClr val="000000"/>
                </a:solidFill>
              </a:rPr>
              <a:t>C + 2H</a:t>
            </a:r>
            <a:r>
              <a:rPr lang="en-US" sz="2400" b="1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 sz="2400" b="1">
                <a:solidFill>
                  <a:srgbClr val="000000"/>
                </a:solidFill>
              </a:rPr>
              <a:t>	         +74.80 kJ</a:t>
            </a:r>
          </a:p>
        </p:txBody>
      </p:sp>
      <p:sp>
        <p:nvSpPr>
          <p:cNvPr id="45129" name="Line 73"/>
          <p:cNvSpPr>
            <a:spLocks noChangeShapeType="1"/>
          </p:cNvSpPr>
          <p:nvPr/>
        </p:nvSpPr>
        <p:spPr bwMode="auto">
          <a:xfrm>
            <a:off x="762000" y="4876800"/>
            <a:ext cx="7467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5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5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13" grpId="0"/>
      <p:bldP spid="451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6019800" cy="685800"/>
          </a:xfrm>
        </p:spPr>
        <p:txBody>
          <a:bodyPr/>
          <a:lstStyle/>
          <a:p>
            <a:r>
              <a:rPr lang="en-US" sz="3200" dirty="0">
                <a:solidFill>
                  <a:srgbClr val="000000"/>
                </a:solidFill>
              </a:rPr>
              <a:t>Hess’s Law Example Problem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173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0180" name="Group 4"/>
          <p:cNvGraphicFramePr>
            <a:graphicFrameLocks noGrp="1"/>
          </p:cNvGraphicFramePr>
          <p:nvPr/>
        </p:nvGraphicFramePr>
        <p:xfrm>
          <a:off x="381000" y="609600"/>
          <a:ext cx="8382000" cy="990600"/>
        </p:xfrm>
        <a:graphic>
          <a:graphicData uri="http://schemas.openxmlformats.org/drawingml/2006/table">
            <a:tbl>
              <a:tblPr/>
              <a:tblGrid>
                <a:gridCol w="7910513"/>
                <a:gridCol w="471487"/>
              </a:tblGrid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Calculate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H for the combustion of methane, CH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4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: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CH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+ 2O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CO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+ 2H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0187" name="Group 11"/>
          <p:cNvGraphicFramePr>
            <a:graphicFrameLocks noGrp="1"/>
          </p:cNvGraphicFramePr>
          <p:nvPr/>
        </p:nvGraphicFramePr>
        <p:xfrm>
          <a:off x="914400" y="1524000"/>
          <a:ext cx="7086600" cy="1828800"/>
        </p:xfrm>
        <a:graphic>
          <a:graphicData uri="http://schemas.openxmlformats.org/drawingml/2006/table">
            <a:tbl>
              <a:tblPr/>
              <a:tblGrid>
                <a:gridCol w="4532313"/>
                <a:gridCol w="2554287"/>
              </a:tblGrid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   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Reaction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 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 C + 2H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CH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 -74.80 kJ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 C + 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CO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-393.50 kJ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+ ½ O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H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-285.83 kJ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201" name="Text Box 25"/>
          <p:cNvSpPr txBox="1">
            <a:spLocks noChangeArrowheads="1"/>
          </p:cNvSpPr>
          <p:nvPr/>
        </p:nvSpPr>
        <p:spPr bwMode="auto">
          <a:xfrm>
            <a:off x="2362200" y="3581400"/>
            <a:ext cx="6188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00"/>
                </a:solidFill>
              </a:rPr>
              <a:t>  CH</a:t>
            </a:r>
            <a:r>
              <a:rPr lang="en-US" sz="2400" b="1" baseline="-25000">
                <a:solidFill>
                  <a:srgbClr val="000000"/>
                </a:solidFill>
              </a:rPr>
              <a:t>4</a:t>
            </a:r>
            <a:r>
              <a:rPr lang="en-US" sz="2400">
                <a:solidFill>
                  <a:srgbClr val="000000"/>
                </a:solidFill>
                <a:sym typeface="Wingdings" pitchFamily="2" charset="2"/>
              </a:rPr>
              <a:t>  </a:t>
            </a:r>
            <a:r>
              <a:rPr lang="en-US" sz="2400" b="1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US" sz="2400" b="1">
                <a:solidFill>
                  <a:srgbClr val="000000"/>
                </a:solidFill>
              </a:rPr>
              <a:t>C + 2H</a:t>
            </a:r>
            <a:r>
              <a:rPr lang="en-US" sz="2400" b="1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 sz="2400" b="1">
                <a:solidFill>
                  <a:srgbClr val="000000"/>
                </a:solidFill>
              </a:rPr>
              <a:t>	         +74.80 kJ</a:t>
            </a:r>
          </a:p>
        </p:txBody>
      </p:sp>
      <p:sp>
        <p:nvSpPr>
          <p:cNvPr id="50202" name="Text Box 26"/>
          <p:cNvSpPr txBox="1">
            <a:spLocks noChangeArrowheads="1"/>
          </p:cNvSpPr>
          <p:nvPr/>
        </p:nvSpPr>
        <p:spPr bwMode="auto">
          <a:xfrm>
            <a:off x="685800" y="5486400"/>
            <a:ext cx="7940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Step #2: Keep reaction #2 unchanged, because CO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 belongs on the product side</a:t>
            </a:r>
          </a:p>
        </p:txBody>
      </p:sp>
      <p:sp>
        <p:nvSpPr>
          <p:cNvPr id="50203" name="Text Box 27"/>
          <p:cNvSpPr txBox="1">
            <a:spLocks noChangeArrowheads="1"/>
          </p:cNvSpPr>
          <p:nvPr/>
        </p:nvSpPr>
        <p:spPr bwMode="auto">
          <a:xfrm>
            <a:off x="1981200" y="3962400"/>
            <a:ext cx="6248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 sz="2400" b="1">
                <a:solidFill>
                  <a:srgbClr val="000000"/>
                </a:solidFill>
              </a:rPr>
              <a:t>C + O</a:t>
            </a:r>
            <a:r>
              <a:rPr lang="en-US" sz="2400" b="1" baseline="-25000">
                <a:solidFill>
                  <a:srgbClr val="000000"/>
                </a:solidFill>
              </a:rPr>
              <a:t>2</a:t>
            </a:r>
            <a:r>
              <a:rPr lang="en-US" sz="2400" b="1">
                <a:solidFill>
                  <a:srgbClr val="000000"/>
                </a:solidFill>
              </a:rPr>
              <a:t>  </a:t>
            </a:r>
            <a:r>
              <a:rPr lang="en-US" sz="2400" b="1">
                <a:solidFill>
                  <a:srgbClr val="000000"/>
                </a:solidFill>
                <a:sym typeface="Wingdings" pitchFamily="2" charset="2"/>
              </a:rPr>
              <a:t></a:t>
            </a:r>
            <a:r>
              <a:rPr lang="en-US" sz="2400" b="1">
                <a:solidFill>
                  <a:srgbClr val="000000"/>
                </a:solidFill>
              </a:rPr>
              <a:t> CO</a:t>
            </a:r>
            <a:r>
              <a:rPr lang="en-US" sz="2400" b="1" baseline="-25000">
                <a:solidFill>
                  <a:srgbClr val="000000"/>
                </a:solidFill>
              </a:rPr>
              <a:t>2</a:t>
            </a:r>
            <a:r>
              <a:rPr lang="en-US" sz="2400" b="1">
                <a:solidFill>
                  <a:srgbClr val="000000"/>
                </a:solidFill>
              </a:rPr>
              <a:t>	           -393.50 kJ</a:t>
            </a:r>
          </a:p>
        </p:txBody>
      </p:sp>
      <p:sp>
        <p:nvSpPr>
          <p:cNvPr id="50207" name="Line 31"/>
          <p:cNvSpPr>
            <a:spLocks noChangeShapeType="1"/>
          </p:cNvSpPr>
          <p:nvPr/>
        </p:nvSpPr>
        <p:spPr bwMode="auto">
          <a:xfrm>
            <a:off x="762000" y="4876800"/>
            <a:ext cx="7467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0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0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02" grpId="0"/>
      <p:bldP spid="502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6019800" cy="685800"/>
          </a:xfrm>
        </p:spPr>
        <p:txBody>
          <a:bodyPr/>
          <a:lstStyle/>
          <a:p>
            <a:r>
              <a:rPr lang="en-US" sz="3200" dirty="0">
                <a:solidFill>
                  <a:srgbClr val="000000"/>
                </a:solidFill>
              </a:rPr>
              <a:t>Hess’s Law Example Problem</a:t>
            </a: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0" y="173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1204" name="Group 4"/>
          <p:cNvGraphicFramePr>
            <a:graphicFrameLocks noGrp="1"/>
          </p:cNvGraphicFramePr>
          <p:nvPr/>
        </p:nvGraphicFramePr>
        <p:xfrm>
          <a:off x="381000" y="609600"/>
          <a:ext cx="8382000" cy="990600"/>
        </p:xfrm>
        <a:graphic>
          <a:graphicData uri="http://schemas.openxmlformats.org/drawingml/2006/table">
            <a:tbl>
              <a:tblPr/>
              <a:tblGrid>
                <a:gridCol w="7910513"/>
                <a:gridCol w="471487"/>
              </a:tblGrid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Calculate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H for the combustion of methane, CH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4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: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CH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+ 2O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CO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+ 2H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1211" name="Group 11"/>
          <p:cNvGraphicFramePr>
            <a:graphicFrameLocks noGrp="1"/>
          </p:cNvGraphicFramePr>
          <p:nvPr/>
        </p:nvGraphicFramePr>
        <p:xfrm>
          <a:off x="914400" y="1524000"/>
          <a:ext cx="7086600" cy="1828800"/>
        </p:xfrm>
        <a:graphic>
          <a:graphicData uri="http://schemas.openxmlformats.org/drawingml/2006/table">
            <a:tbl>
              <a:tblPr/>
              <a:tblGrid>
                <a:gridCol w="4532313"/>
                <a:gridCol w="2554287"/>
              </a:tblGrid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   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Reaction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 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 C + 2H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CH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 -74.80 kJ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 C + 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CO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-393.50 kJ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+ ½ O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H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-285.83 kJ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225" name="Text Box 25"/>
          <p:cNvSpPr txBox="1">
            <a:spLocks noChangeArrowheads="1"/>
          </p:cNvSpPr>
          <p:nvPr/>
        </p:nvSpPr>
        <p:spPr bwMode="auto">
          <a:xfrm>
            <a:off x="2362200" y="3581400"/>
            <a:ext cx="6188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00"/>
                </a:solidFill>
              </a:rPr>
              <a:t>  CH</a:t>
            </a:r>
            <a:r>
              <a:rPr lang="en-US" sz="2400" b="1" baseline="-25000">
                <a:solidFill>
                  <a:srgbClr val="000000"/>
                </a:solidFill>
              </a:rPr>
              <a:t>4</a:t>
            </a:r>
            <a:r>
              <a:rPr lang="en-US" sz="2400">
                <a:solidFill>
                  <a:srgbClr val="000000"/>
                </a:solidFill>
                <a:sym typeface="Wingdings" pitchFamily="2" charset="2"/>
              </a:rPr>
              <a:t>  </a:t>
            </a:r>
            <a:r>
              <a:rPr lang="en-US" sz="2400" b="1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US" sz="2400" b="1">
                <a:solidFill>
                  <a:srgbClr val="000000"/>
                </a:solidFill>
              </a:rPr>
              <a:t>C + 2H</a:t>
            </a:r>
            <a:r>
              <a:rPr lang="en-US" sz="2400" b="1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 sz="2400" b="1">
                <a:solidFill>
                  <a:srgbClr val="000000"/>
                </a:solidFill>
              </a:rPr>
              <a:t>	         +74.80 kJ</a:t>
            </a:r>
          </a:p>
        </p:txBody>
      </p:sp>
      <p:sp>
        <p:nvSpPr>
          <p:cNvPr id="51227" name="Text Box 27"/>
          <p:cNvSpPr txBox="1">
            <a:spLocks noChangeArrowheads="1"/>
          </p:cNvSpPr>
          <p:nvPr/>
        </p:nvSpPr>
        <p:spPr bwMode="auto">
          <a:xfrm>
            <a:off x="1981200" y="3962400"/>
            <a:ext cx="6248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 sz="2400" b="1">
                <a:solidFill>
                  <a:srgbClr val="000000"/>
                </a:solidFill>
              </a:rPr>
              <a:t>C + O</a:t>
            </a:r>
            <a:r>
              <a:rPr lang="en-US" sz="2400" b="1" baseline="-25000">
                <a:solidFill>
                  <a:srgbClr val="000000"/>
                </a:solidFill>
              </a:rPr>
              <a:t>2</a:t>
            </a:r>
            <a:r>
              <a:rPr lang="en-US" sz="2400" b="1">
                <a:solidFill>
                  <a:srgbClr val="000000"/>
                </a:solidFill>
              </a:rPr>
              <a:t>  </a:t>
            </a:r>
            <a:r>
              <a:rPr lang="en-US" sz="2400" b="1">
                <a:solidFill>
                  <a:srgbClr val="000000"/>
                </a:solidFill>
                <a:sym typeface="Wingdings" pitchFamily="2" charset="2"/>
              </a:rPr>
              <a:t></a:t>
            </a:r>
            <a:r>
              <a:rPr lang="en-US" sz="2400" b="1">
                <a:solidFill>
                  <a:srgbClr val="000000"/>
                </a:solidFill>
              </a:rPr>
              <a:t> CO</a:t>
            </a:r>
            <a:r>
              <a:rPr lang="en-US" sz="2400" b="1" baseline="-25000">
                <a:solidFill>
                  <a:srgbClr val="000000"/>
                </a:solidFill>
              </a:rPr>
              <a:t>2</a:t>
            </a:r>
            <a:r>
              <a:rPr lang="en-US" sz="2400" b="1">
                <a:solidFill>
                  <a:srgbClr val="000000"/>
                </a:solidFill>
              </a:rPr>
              <a:t>	           -393.50 kJ</a:t>
            </a:r>
          </a:p>
        </p:txBody>
      </p:sp>
      <p:sp>
        <p:nvSpPr>
          <p:cNvPr id="51228" name="Text Box 28"/>
          <p:cNvSpPr txBox="1">
            <a:spLocks noChangeArrowheads="1"/>
          </p:cNvSpPr>
          <p:nvPr/>
        </p:nvSpPr>
        <p:spPr bwMode="auto">
          <a:xfrm>
            <a:off x="609600" y="5334000"/>
            <a:ext cx="6340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Step #3: Multiply reaction #2 by 2</a:t>
            </a:r>
          </a:p>
        </p:txBody>
      </p:sp>
      <p:sp>
        <p:nvSpPr>
          <p:cNvPr id="51229" name="Text Box 29"/>
          <p:cNvSpPr txBox="1">
            <a:spLocks noChangeArrowheads="1"/>
          </p:cNvSpPr>
          <p:nvPr/>
        </p:nvSpPr>
        <p:spPr bwMode="auto">
          <a:xfrm>
            <a:off x="1676400" y="4419600"/>
            <a:ext cx="6510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00"/>
                </a:solidFill>
              </a:rPr>
              <a:t> 2H</a:t>
            </a:r>
            <a:r>
              <a:rPr lang="en-US" sz="2400" b="1" baseline="-25000">
                <a:solidFill>
                  <a:srgbClr val="000000"/>
                </a:solidFill>
              </a:rPr>
              <a:t>2</a:t>
            </a:r>
            <a:r>
              <a:rPr lang="en-US" sz="2400" b="1">
                <a:solidFill>
                  <a:srgbClr val="000000"/>
                </a:solidFill>
              </a:rPr>
              <a:t> + O</a:t>
            </a:r>
            <a:r>
              <a:rPr lang="en-US" sz="2400" b="1" baseline="-25000">
                <a:solidFill>
                  <a:srgbClr val="000000"/>
                </a:solidFill>
              </a:rPr>
              <a:t>2</a:t>
            </a:r>
            <a:r>
              <a:rPr lang="en-US" sz="2400" b="1">
                <a:solidFill>
                  <a:srgbClr val="000000"/>
                </a:solidFill>
              </a:rPr>
              <a:t> </a:t>
            </a:r>
            <a:r>
              <a:rPr lang="en-US" sz="2400" b="1">
                <a:solidFill>
                  <a:srgbClr val="000000"/>
                </a:solidFill>
                <a:sym typeface="Wingdings" pitchFamily="2" charset="2"/>
              </a:rPr>
              <a:t></a:t>
            </a:r>
            <a:r>
              <a:rPr lang="en-US" sz="2400" b="1">
                <a:solidFill>
                  <a:srgbClr val="000000"/>
                </a:solidFill>
              </a:rPr>
              <a:t> 2 H</a:t>
            </a:r>
            <a:r>
              <a:rPr lang="en-US" sz="2400" b="1" baseline="-25000">
                <a:solidFill>
                  <a:srgbClr val="000000"/>
                </a:solidFill>
              </a:rPr>
              <a:t>2</a:t>
            </a:r>
            <a:r>
              <a:rPr lang="en-US" sz="2400" b="1">
                <a:solidFill>
                  <a:srgbClr val="000000"/>
                </a:solidFill>
              </a:rPr>
              <a:t>O	       -571.66 kJ</a:t>
            </a:r>
          </a:p>
        </p:txBody>
      </p:sp>
      <p:sp>
        <p:nvSpPr>
          <p:cNvPr id="51231" name="Line 31"/>
          <p:cNvSpPr>
            <a:spLocks noChangeShapeType="1"/>
          </p:cNvSpPr>
          <p:nvPr/>
        </p:nvSpPr>
        <p:spPr bwMode="auto">
          <a:xfrm>
            <a:off x="762000" y="4876800"/>
            <a:ext cx="7467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1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8" grpId="0"/>
      <p:bldP spid="512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6019800" cy="685800"/>
          </a:xfrm>
        </p:spPr>
        <p:txBody>
          <a:bodyPr/>
          <a:lstStyle/>
          <a:p>
            <a:r>
              <a:rPr lang="en-US" sz="3200" dirty="0">
                <a:solidFill>
                  <a:srgbClr val="000000"/>
                </a:solidFill>
              </a:rPr>
              <a:t>Hess’s Law Example Problem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173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2228" name="Group 4"/>
          <p:cNvGraphicFramePr>
            <a:graphicFrameLocks noGrp="1"/>
          </p:cNvGraphicFramePr>
          <p:nvPr/>
        </p:nvGraphicFramePr>
        <p:xfrm>
          <a:off x="381000" y="609600"/>
          <a:ext cx="8382000" cy="990600"/>
        </p:xfrm>
        <a:graphic>
          <a:graphicData uri="http://schemas.openxmlformats.org/drawingml/2006/table">
            <a:tbl>
              <a:tblPr/>
              <a:tblGrid>
                <a:gridCol w="7910513"/>
                <a:gridCol w="471487"/>
              </a:tblGrid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Calculate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H for the combustion of methane, CH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4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: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CH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+ 2O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CO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+ 2H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2235" name="Group 11"/>
          <p:cNvGraphicFramePr>
            <a:graphicFrameLocks noGrp="1"/>
          </p:cNvGraphicFramePr>
          <p:nvPr/>
        </p:nvGraphicFramePr>
        <p:xfrm>
          <a:off x="914400" y="1524000"/>
          <a:ext cx="7086600" cy="1828800"/>
        </p:xfrm>
        <a:graphic>
          <a:graphicData uri="http://schemas.openxmlformats.org/drawingml/2006/table">
            <a:tbl>
              <a:tblPr/>
              <a:tblGrid>
                <a:gridCol w="4532313"/>
                <a:gridCol w="2554287"/>
              </a:tblGrid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   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Reaction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 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 C + 2H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CH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 -74.80 kJ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 C + 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CO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-393.50 kJ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+ ½ 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H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-285.83 kJ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249" name="Text Box 25"/>
          <p:cNvSpPr txBox="1">
            <a:spLocks noChangeArrowheads="1"/>
          </p:cNvSpPr>
          <p:nvPr/>
        </p:nvSpPr>
        <p:spPr bwMode="auto">
          <a:xfrm>
            <a:off x="2362200" y="3581400"/>
            <a:ext cx="6188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  CH</a:t>
            </a:r>
            <a:r>
              <a:rPr lang="en-US" sz="2400" b="1" baseline="-25000" dirty="0">
                <a:solidFill>
                  <a:srgbClr val="000000"/>
                </a:solidFill>
              </a:rPr>
              <a:t>4</a:t>
            </a:r>
            <a:r>
              <a:rPr lang="en-US" sz="2400" dirty="0">
                <a:solidFill>
                  <a:srgbClr val="000000"/>
                </a:solidFill>
                <a:sym typeface="Wingdings" pitchFamily="2" charset="2"/>
              </a:rPr>
              <a:t>  </a:t>
            </a:r>
            <a:r>
              <a:rPr lang="en-US" sz="2400" b="1" dirty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US" sz="2400" b="1" dirty="0">
                <a:solidFill>
                  <a:srgbClr val="000000"/>
                </a:solidFill>
              </a:rPr>
              <a:t>C + 2H</a:t>
            </a:r>
            <a:r>
              <a:rPr lang="en-US" sz="2400" b="1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sz="2400" b="1" dirty="0">
                <a:solidFill>
                  <a:srgbClr val="000000"/>
                </a:solidFill>
              </a:rPr>
              <a:t>	         +74.80 kJ</a:t>
            </a:r>
          </a:p>
        </p:txBody>
      </p:sp>
      <p:sp>
        <p:nvSpPr>
          <p:cNvPr id="52251" name="Text Box 27"/>
          <p:cNvSpPr txBox="1">
            <a:spLocks noChangeArrowheads="1"/>
          </p:cNvSpPr>
          <p:nvPr/>
        </p:nvSpPr>
        <p:spPr bwMode="auto">
          <a:xfrm>
            <a:off x="1981200" y="3962400"/>
            <a:ext cx="6248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 sz="2400" b="1">
                <a:solidFill>
                  <a:srgbClr val="000000"/>
                </a:solidFill>
              </a:rPr>
              <a:t>C + O</a:t>
            </a:r>
            <a:r>
              <a:rPr lang="en-US" sz="2400" b="1" baseline="-25000">
                <a:solidFill>
                  <a:srgbClr val="000000"/>
                </a:solidFill>
              </a:rPr>
              <a:t>2</a:t>
            </a:r>
            <a:r>
              <a:rPr lang="en-US" sz="2400" b="1">
                <a:solidFill>
                  <a:srgbClr val="000000"/>
                </a:solidFill>
              </a:rPr>
              <a:t>  </a:t>
            </a:r>
            <a:r>
              <a:rPr lang="en-US" sz="2400" b="1">
                <a:solidFill>
                  <a:srgbClr val="000000"/>
                </a:solidFill>
                <a:sym typeface="Wingdings" pitchFamily="2" charset="2"/>
              </a:rPr>
              <a:t></a:t>
            </a:r>
            <a:r>
              <a:rPr lang="en-US" sz="2400" b="1">
                <a:solidFill>
                  <a:srgbClr val="000000"/>
                </a:solidFill>
              </a:rPr>
              <a:t> CO</a:t>
            </a:r>
            <a:r>
              <a:rPr lang="en-US" sz="2400" b="1" baseline="-25000">
                <a:solidFill>
                  <a:srgbClr val="000000"/>
                </a:solidFill>
              </a:rPr>
              <a:t>2</a:t>
            </a:r>
            <a:r>
              <a:rPr lang="en-US" sz="2400" b="1">
                <a:solidFill>
                  <a:srgbClr val="000000"/>
                </a:solidFill>
              </a:rPr>
              <a:t>	           -393.50 kJ</a:t>
            </a:r>
          </a:p>
        </p:txBody>
      </p:sp>
      <p:sp>
        <p:nvSpPr>
          <p:cNvPr id="52253" name="Text Box 29"/>
          <p:cNvSpPr txBox="1">
            <a:spLocks noChangeArrowheads="1"/>
          </p:cNvSpPr>
          <p:nvPr/>
        </p:nvSpPr>
        <p:spPr bwMode="auto">
          <a:xfrm>
            <a:off x="1676400" y="4419600"/>
            <a:ext cx="6510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00"/>
                </a:solidFill>
              </a:rPr>
              <a:t> 2H</a:t>
            </a:r>
            <a:r>
              <a:rPr lang="en-US" sz="2400" b="1" baseline="-25000">
                <a:solidFill>
                  <a:srgbClr val="000000"/>
                </a:solidFill>
              </a:rPr>
              <a:t>2</a:t>
            </a:r>
            <a:r>
              <a:rPr lang="en-US" sz="2400" b="1">
                <a:solidFill>
                  <a:srgbClr val="000000"/>
                </a:solidFill>
              </a:rPr>
              <a:t> + O</a:t>
            </a:r>
            <a:r>
              <a:rPr lang="en-US" sz="2400" b="1" baseline="-25000">
                <a:solidFill>
                  <a:srgbClr val="000000"/>
                </a:solidFill>
              </a:rPr>
              <a:t>2</a:t>
            </a:r>
            <a:r>
              <a:rPr lang="en-US" sz="2400" b="1">
                <a:solidFill>
                  <a:srgbClr val="000000"/>
                </a:solidFill>
              </a:rPr>
              <a:t> </a:t>
            </a:r>
            <a:r>
              <a:rPr lang="en-US" sz="2400" b="1">
                <a:solidFill>
                  <a:srgbClr val="000000"/>
                </a:solidFill>
                <a:sym typeface="Wingdings" pitchFamily="2" charset="2"/>
              </a:rPr>
              <a:t></a:t>
            </a:r>
            <a:r>
              <a:rPr lang="en-US" sz="2400" b="1">
                <a:solidFill>
                  <a:srgbClr val="000000"/>
                </a:solidFill>
              </a:rPr>
              <a:t> 2 H</a:t>
            </a:r>
            <a:r>
              <a:rPr lang="en-US" sz="2400" b="1" baseline="-25000">
                <a:solidFill>
                  <a:srgbClr val="000000"/>
                </a:solidFill>
              </a:rPr>
              <a:t>2</a:t>
            </a:r>
            <a:r>
              <a:rPr lang="en-US" sz="2400" b="1">
                <a:solidFill>
                  <a:srgbClr val="000000"/>
                </a:solidFill>
              </a:rPr>
              <a:t>O	       -571.66 kJ</a:t>
            </a:r>
          </a:p>
        </p:txBody>
      </p:sp>
      <p:sp>
        <p:nvSpPr>
          <p:cNvPr id="52254" name="Text Box 30"/>
          <p:cNvSpPr txBox="1">
            <a:spLocks noChangeArrowheads="1"/>
          </p:cNvSpPr>
          <p:nvPr/>
        </p:nvSpPr>
        <p:spPr bwMode="auto">
          <a:xfrm>
            <a:off x="762000" y="5486400"/>
            <a:ext cx="5768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Step #4: Sum up reaction and </a:t>
            </a:r>
            <a:r>
              <a:rPr lang="en-US" dirty="0">
                <a:solidFill>
                  <a:srgbClr val="000000"/>
                </a:solidFill>
                <a:sym typeface="Symbol" pitchFamily="18" charset="2"/>
              </a:rPr>
              <a:t>H</a:t>
            </a:r>
          </a:p>
        </p:txBody>
      </p:sp>
      <p:sp>
        <p:nvSpPr>
          <p:cNvPr id="52255" name="Line 31"/>
          <p:cNvSpPr>
            <a:spLocks noChangeShapeType="1"/>
          </p:cNvSpPr>
          <p:nvPr/>
        </p:nvSpPr>
        <p:spPr bwMode="auto">
          <a:xfrm>
            <a:off x="762000" y="4876800"/>
            <a:ext cx="7467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56" name="Line 32"/>
          <p:cNvSpPr>
            <a:spLocks noChangeShapeType="1"/>
          </p:cNvSpPr>
          <p:nvPr/>
        </p:nvSpPr>
        <p:spPr bwMode="auto">
          <a:xfrm flipV="1">
            <a:off x="3733800" y="3657600"/>
            <a:ext cx="5334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57" name="Line 33"/>
          <p:cNvSpPr>
            <a:spLocks noChangeShapeType="1"/>
          </p:cNvSpPr>
          <p:nvPr/>
        </p:nvSpPr>
        <p:spPr bwMode="auto">
          <a:xfrm flipV="1">
            <a:off x="2057400" y="4038600"/>
            <a:ext cx="5334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58" name="Line 34"/>
          <p:cNvSpPr>
            <a:spLocks noChangeShapeType="1"/>
          </p:cNvSpPr>
          <p:nvPr/>
        </p:nvSpPr>
        <p:spPr bwMode="auto">
          <a:xfrm flipV="1">
            <a:off x="1752600" y="4495800"/>
            <a:ext cx="5334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59" name="Line 35"/>
          <p:cNvSpPr>
            <a:spLocks noChangeShapeType="1"/>
          </p:cNvSpPr>
          <p:nvPr/>
        </p:nvSpPr>
        <p:spPr bwMode="auto">
          <a:xfrm flipV="1">
            <a:off x="4495800" y="3657600"/>
            <a:ext cx="5334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60" name="Text Box 36"/>
          <p:cNvSpPr txBox="1">
            <a:spLocks noChangeArrowheads="1"/>
          </p:cNvSpPr>
          <p:nvPr/>
        </p:nvSpPr>
        <p:spPr bwMode="auto">
          <a:xfrm>
            <a:off x="1584325" y="4876800"/>
            <a:ext cx="4206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CH</a:t>
            </a:r>
            <a:r>
              <a:rPr lang="en-US" sz="2400" b="1" baseline="-25000" dirty="0">
                <a:solidFill>
                  <a:srgbClr val="C00000"/>
                </a:solidFill>
              </a:rPr>
              <a:t>4</a:t>
            </a:r>
            <a:r>
              <a:rPr lang="en-US" sz="2400" b="1" dirty="0">
                <a:solidFill>
                  <a:srgbClr val="C00000"/>
                </a:solidFill>
              </a:rPr>
              <a:t> + 2O</a:t>
            </a:r>
            <a:r>
              <a:rPr lang="en-US" sz="2400" b="1" baseline="-25000" dirty="0">
                <a:solidFill>
                  <a:srgbClr val="C00000"/>
                </a:solidFill>
              </a:rPr>
              <a:t>2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>
                <a:solidFill>
                  <a:srgbClr val="C00000"/>
                </a:solidFill>
                <a:sym typeface="Wingdings" pitchFamily="2" charset="2"/>
              </a:rPr>
              <a:t></a:t>
            </a:r>
            <a:r>
              <a:rPr lang="en-US" sz="2400" b="1" dirty="0">
                <a:solidFill>
                  <a:srgbClr val="C00000"/>
                </a:solidFill>
              </a:rPr>
              <a:t> CO</a:t>
            </a:r>
            <a:r>
              <a:rPr lang="en-US" sz="2400" b="1" baseline="-25000" dirty="0">
                <a:solidFill>
                  <a:srgbClr val="C00000"/>
                </a:solidFill>
              </a:rPr>
              <a:t>2</a:t>
            </a:r>
            <a:r>
              <a:rPr lang="en-US" sz="2400" b="1" dirty="0">
                <a:solidFill>
                  <a:srgbClr val="C00000"/>
                </a:solidFill>
              </a:rPr>
              <a:t> + 2H</a:t>
            </a:r>
            <a:r>
              <a:rPr lang="en-US" sz="2400" b="1" baseline="-25000" dirty="0">
                <a:solidFill>
                  <a:srgbClr val="C00000"/>
                </a:solidFill>
              </a:rPr>
              <a:t>2</a:t>
            </a:r>
            <a:r>
              <a:rPr lang="en-US" sz="2400" b="1" dirty="0">
                <a:solidFill>
                  <a:srgbClr val="C00000"/>
                </a:solidFill>
              </a:rPr>
              <a:t>O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2261" name="Text Box 37"/>
          <p:cNvSpPr txBox="1">
            <a:spLocks noChangeArrowheads="1"/>
          </p:cNvSpPr>
          <p:nvPr/>
        </p:nvSpPr>
        <p:spPr bwMode="auto">
          <a:xfrm>
            <a:off x="6248400" y="4876800"/>
            <a:ext cx="193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-890.36 kJ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2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2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2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52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5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54" grpId="0"/>
      <p:bldP spid="52255" grpId="0" animBg="1"/>
      <p:bldP spid="52256" grpId="0" animBg="1"/>
      <p:bldP spid="52257" grpId="0" animBg="1"/>
      <p:bldP spid="52258" grpId="0" animBg="1"/>
      <p:bldP spid="52259" grpId="0" animBg="1"/>
      <p:bldP spid="52260" grpId="0"/>
      <p:bldP spid="522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9906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Calculation of Heat of Reaction </a:t>
            </a:r>
          </a:p>
        </p:txBody>
      </p:sp>
      <p:graphicFrame>
        <p:nvGraphicFramePr>
          <p:cNvPr id="46111" name="Group 31"/>
          <p:cNvGraphicFramePr>
            <a:graphicFrameLocks noGrp="1"/>
          </p:cNvGraphicFramePr>
          <p:nvPr>
            <p:ph sz="half" idx="1"/>
          </p:nvPr>
        </p:nvGraphicFramePr>
        <p:xfrm>
          <a:off x="762000" y="685800"/>
          <a:ext cx="8229600" cy="1066800"/>
        </p:xfrm>
        <a:graphic>
          <a:graphicData uri="http://schemas.openxmlformats.org/drawingml/2006/table">
            <a:tbl>
              <a:tblPr/>
              <a:tblGrid>
                <a:gridCol w="7767638"/>
                <a:gridCol w="461962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Calculate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H for the combustion of methane, CH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4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: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CH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+ 2O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CO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+ 2H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838200" y="1676400"/>
            <a:ext cx="7802563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</a:t>
            </a:r>
            <a:r>
              <a:rPr lang="en-US" b="1" dirty="0" err="1">
                <a:solidFill>
                  <a:srgbClr val="C00000"/>
                </a:solidFill>
              </a:rPr>
              <a:t>H</a:t>
            </a:r>
            <a:r>
              <a:rPr lang="en-US" b="1" baseline="-25000" dirty="0" err="1">
                <a:solidFill>
                  <a:srgbClr val="C00000"/>
                </a:solidFill>
              </a:rPr>
              <a:t>rxn</a:t>
            </a:r>
            <a:r>
              <a:rPr lang="en-US" b="1" dirty="0">
                <a:solidFill>
                  <a:srgbClr val="C00000"/>
                </a:solidFill>
              </a:rPr>
              <a:t> = 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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</a:t>
            </a:r>
            <a:r>
              <a:rPr lang="en-US" b="1" dirty="0" err="1">
                <a:solidFill>
                  <a:srgbClr val="C00000"/>
                </a:solidFill>
              </a:rPr>
              <a:t>H</a:t>
            </a:r>
            <a:r>
              <a:rPr lang="en-US" b="1" baseline="-25000" dirty="0" err="1">
                <a:solidFill>
                  <a:srgbClr val="C00000"/>
                </a:solidFill>
              </a:rPr>
              <a:t>f</a:t>
            </a:r>
            <a:r>
              <a:rPr lang="en-US" b="1" dirty="0">
                <a:solidFill>
                  <a:srgbClr val="C00000"/>
                </a:solidFill>
              </a:rPr>
              <a:t>(products) - 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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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H</a:t>
            </a:r>
            <a:r>
              <a:rPr lang="en-US" b="1" baseline="-25000" dirty="0" err="1">
                <a:solidFill>
                  <a:srgbClr val="C00000"/>
                </a:solidFill>
              </a:rPr>
              <a:t>f</a:t>
            </a:r>
            <a:r>
              <a:rPr lang="en-US" b="1" dirty="0">
                <a:solidFill>
                  <a:srgbClr val="C00000"/>
                </a:solidFill>
              </a:rPr>
              <a:t>(reactants)</a:t>
            </a:r>
            <a:endParaRPr lang="en-US" dirty="0">
              <a:solidFill>
                <a:srgbClr val="C00000"/>
              </a:solidFill>
            </a:endParaRPr>
          </a:p>
          <a:p>
            <a:pPr algn="ctr" eaLnBrk="0" hangingPunct="0"/>
            <a:endParaRPr lang="en-US" sz="1800" dirty="0">
              <a:latin typeface="Arial" charset="0"/>
            </a:endParaRPr>
          </a:p>
        </p:txBody>
      </p:sp>
      <p:graphicFrame>
        <p:nvGraphicFramePr>
          <p:cNvPr id="46147" name="Group 67"/>
          <p:cNvGraphicFramePr>
            <a:graphicFrameLocks noGrp="1"/>
          </p:cNvGraphicFramePr>
          <p:nvPr>
            <p:ph sz="half" idx="2"/>
          </p:nvPr>
        </p:nvGraphicFramePr>
        <p:xfrm>
          <a:off x="1371600" y="1981200"/>
          <a:ext cx="5410200" cy="2700338"/>
        </p:xfrm>
        <a:graphic>
          <a:graphicData uri="http://schemas.openxmlformats.org/drawingml/2006/table">
            <a:tbl>
              <a:tblPr/>
              <a:tblGrid>
                <a:gridCol w="3352800"/>
                <a:gridCol w="2057400"/>
              </a:tblGrid>
              <a:tr h="871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   </a:t>
                      </a:r>
                      <a:r>
                        <a:rPr kumimoji="0" lang="en-US" sz="2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Substance</a:t>
                      </a: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400" b="1" i="0" u="sng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f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 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CH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-74.80 kJ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 kJ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CO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-393.50 kJ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-285.83 kJ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148" name="Text Box 68"/>
          <p:cNvSpPr txBox="1">
            <a:spLocks noChangeArrowheads="1"/>
          </p:cNvSpPr>
          <p:nvPr/>
        </p:nvSpPr>
        <p:spPr bwMode="auto">
          <a:xfrm>
            <a:off x="685800" y="4953000"/>
            <a:ext cx="8296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sym typeface="Symbol" pitchFamily="18" charset="2"/>
              </a:rPr>
              <a:t></a:t>
            </a:r>
            <a:r>
              <a:rPr lang="en-US" dirty="0" err="1">
                <a:solidFill>
                  <a:srgbClr val="C00000"/>
                </a:solidFill>
                <a:sym typeface="Symbol" pitchFamily="18" charset="2"/>
              </a:rPr>
              <a:t>H</a:t>
            </a:r>
            <a:r>
              <a:rPr lang="en-US" baseline="-25000" dirty="0" err="1">
                <a:solidFill>
                  <a:srgbClr val="C00000"/>
                </a:solidFill>
                <a:sym typeface="Symbol" pitchFamily="18" charset="2"/>
              </a:rPr>
              <a:t>rxn</a:t>
            </a:r>
            <a:r>
              <a:rPr lang="en-US" baseline="-25000" dirty="0">
                <a:solidFill>
                  <a:srgbClr val="C00000"/>
                </a:solidFill>
                <a:sym typeface="Symbol" pitchFamily="18" charset="2"/>
              </a:rPr>
              <a:t>  </a:t>
            </a:r>
            <a:r>
              <a:rPr lang="en-US" dirty="0">
                <a:solidFill>
                  <a:srgbClr val="C00000"/>
                </a:solidFill>
                <a:sym typeface="Symbol" pitchFamily="18" charset="2"/>
              </a:rPr>
              <a:t>= [-393.50kJ + 2(-285.83kJ)] – [-74.80kJ]</a:t>
            </a:r>
          </a:p>
        </p:txBody>
      </p:sp>
      <p:sp>
        <p:nvSpPr>
          <p:cNvPr id="46150" name="Text Box 70"/>
          <p:cNvSpPr txBox="1">
            <a:spLocks noChangeArrowheads="1"/>
          </p:cNvSpPr>
          <p:nvPr/>
        </p:nvSpPr>
        <p:spPr bwMode="auto">
          <a:xfrm>
            <a:off x="685800" y="5562600"/>
            <a:ext cx="36274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</a:t>
            </a:r>
            <a:r>
              <a:rPr lang="en-US" b="1" dirty="0" err="1">
                <a:solidFill>
                  <a:srgbClr val="C00000"/>
                </a:solidFill>
                <a:sym typeface="Symbol" pitchFamily="18" charset="2"/>
              </a:rPr>
              <a:t>H</a:t>
            </a:r>
            <a:r>
              <a:rPr lang="en-US" b="1" baseline="-25000" dirty="0" err="1">
                <a:solidFill>
                  <a:srgbClr val="C00000"/>
                </a:solidFill>
                <a:sym typeface="Symbol" pitchFamily="18" charset="2"/>
              </a:rPr>
              <a:t>rxn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 = -890.36 kJ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4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/>
      <p:bldP spid="46148" grpId="0"/>
      <p:bldP spid="46150" grpId="0"/>
    </p:bld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748</Words>
  <Application>Microsoft Office PowerPoint</Application>
  <PresentationFormat>Екран (4:3)</PresentationFormat>
  <Paragraphs>135</Paragraphs>
  <Slides>7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9" baseType="lpstr">
      <vt:lpstr>chemistry</vt:lpstr>
      <vt:lpstr>Equation</vt:lpstr>
      <vt:lpstr>Hess’s Law</vt:lpstr>
      <vt:lpstr>Hess’s Law</vt:lpstr>
      <vt:lpstr>Hess’s Law Example Problem</vt:lpstr>
      <vt:lpstr>Hess’s Law Example Problem</vt:lpstr>
      <vt:lpstr>Hess’s Law Example Problem</vt:lpstr>
      <vt:lpstr>Hess’s Law Example Problem</vt:lpstr>
      <vt:lpstr>Calculation of Heat of Reaction 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Allan</dc:creator>
  <cp:lastModifiedBy>RomaK</cp:lastModifiedBy>
  <cp:revision>109</cp:revision>
  <dcterms:created xsi:type="dcterms:W3CDTF">2006-06-01T18:12:29Z</dcterms:created>
  <dcterms:modified xsi:type="dcterms:W3CDTF">2015-09-02T10:00:36Z</dcterms:modified>
</cp:coreProperties>
</file>