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2"/>
  </p:notesMasterIdLst>
  <p:handoutMasterIdLst>
    <p:handoutMasterId r:id="rId13"/>
  </p:handoutMasterIdLst>
  <p:sldIdLst>
    <p:sldId id="282" r:id="rId2"/>
    <p:sldId id="369" r:id="rId3"/>
    <p:sldId id="256" r:id="rId4"/>
    <p:sldId id="346" r:id="rId5"/>
    <p:sldId id="343" r:id="rId6"/>
    <p:sldId id="370" r:id="rId7"/>
    <p:sldId id="368" r:id="rId8"/>
    <p:sldId id="345" r:id="rId9"/>
    <p:sldId id="371" r:id="rId10"/>
    <p:sldId id="372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800000"/>
    <a:srgbClr val="006600"/>
    <a:srgbClr val="0033CC"/>
    <a:srgbClr val="333399"/>
    <a:srgbClr val="0000CC"/>
    <a:srgbClr val="FFFF00"/>
    <a:srgbClr val="99FFCC"/>
    <a:srgbClr val="000066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7.xml"/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50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4498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Intermolecular Forces of Attraction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8354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London Forces in Hydrocarbons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4705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the atoms and molecules in liquids move in a random pattern relative to one another because the intermolecular forces are too weak to hold the atoms or molecules in a solid form.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0574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Intermolecular Forces</a:t>
            </a:r>
          </a:p>
          <a:p>
            <a:r>
              <a:rPr lang="en-US" smtClean="0"/>
              <a:t> Forces that attract molecules to other molecules. These include:</a:t>
            </a:r>
          </a:p>
          <a:p>
            <a:r>
              <a:rPr lang="en-US" smtClean="0"/>
              <a:t> Hydrogen bonding</a:t>
            </a:r>
          </a:p>
          <a:p>
            <a:r>
              <a:rPr lang="en-US" smtClean="0"/>
              <a:t> Dipole-dipole attraction</a:t>
            </a:r>
          </a:p>
          <a:p>
            <a:r>
              <a:rPr lang="en-US" smtClean="0"/>
              <a:t> London dispersion forces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601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Relative Magnitudes of Forces</a:t>
            </a:r>
          </a:p>
          <a:p>
            <a:r>
              <a:rPr lang="en-US" smtClean="0"/>
              <a:t>The types of bonding forces vary in their strength as measured by average bond energy.</a:t>
            </a:r>
          </a:p>
          <a:p>
            <a:endParaRPr lang="en-US" smtClean="0"/>
          </a:p>
          <a:p>
            <a:r>
              <a:rPr lang="en-US" smtClean="0"/>
              <a:t>Covalent bonds (400 kcal)</a:t>
            </a:r>
          </a:p>
          <a:p>
            <a:r>
              <a:rPr lang="en-US" smtClean="0"/>
              <a:t>Hydrogen bonding (12-16 kcal )</a:t>
            </a:r>
          </a:p>
          <a:p>
            <a:r>
              <a:rPr lang="en-US" smtClean="0"/>
              <a:t>Dipole-dipole interactions (2-0.5 kcal)</a:t>
            </a:r>
          </a:p>
          <a:p>
            <a:r>
              <a:rPr lang="en-US" smtClean="0"/>
              <a:t>London forces (less than 1 kcal)</a:t>
            </a:r>
          </a:p>
          <a:p>
            <a:r>
              <a:rPr lang="en-US" smtClean="0"/>
              <a:t>Strongest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Weakest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827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Hydrogen Bonding</a:t>
            </a:r>
          </a:p>
          <a:p>
            <a:r>
              <a:rPr lang="en-US" smtClean="0"/>
              <a:t>Bonding between hydrogen and more electronegative neighboring atoms such as oxygen and nitrogen</a:t>
            </a:r>
          </a:p>
          <a:p>
            <a:r>
              <a:rPr lang="en-US" smtClean="0"/>
              <a:t>Base pairing in DNA by hydrogen bonding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2567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Hydrogen Bonding in Water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3082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Polarity</a:t>
            </a:r>
          </a:p>
          <a:p>
            <a:r>
              <a:rPr lang="en-US" smtClean="0"/>
              <a:t>   A molecule, such as HF, that has a center of positive charge and a center of negative charge is said to be polar, or to have a dipole moment.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  F</a:t>
            </a:r>
          </a:p>
          <a:p>
            <a:r>
              <a:rPr lang="en-US" smtClean="0"/>
              <a:t>+</a:t>
            </a:r>
          </a:p>
          <a:p>
            <a:r>
              <a:rPr lang="en-US" smtClean="0"/>
              <a:t>-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2237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Dipole-Dipole Attraction</a:t>
            </a:r>
          </a:p>
          <a:p>
            <a:r>
              <a:rPr lang="en-US" smtClean="0"/>
              <a:t>Attraction between oppositely charged regions of neighboring molecules.</a:t>
            </a:r>
          </a:p>
          <a:p>
            <a:r>
              <a:rPr lang="en-US" smtClean="0"/>
              <a:t>Dipole-dipole attraction in hydrogen chloride, a gas that is used to make hydrochloric acid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181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London (Dispersion) Forces</a:t>
            </a:r>
          </a:p>
          <a:p>
            <a:r>
              <a:rPr lang="en-US" smtClean="0"/>
              <a:t> The weakest of intermolecular forces, these forces are proportional to the mass of the molecule</a:t>
            </a:r>
          </a:p>
          <a:p>
            <a:r>
              <a:rPr lang="en-US" smtClean="0"/>
              <a:t> These are the only forces of attraction between completely nonpolar molecules</a:t>
            </a:r>
          </a:p>
          <a:p>
            <a:r>
              <a:rPr lang="en-US" smtClean="0"/>
              <a:t> Large nonpolar molecules may have substantial dispersion forces, resulting in relatively high boiling points</a:t>
            </a:r>
          </a:p>
          <a:p>
            <a:r>
              <a:rPr lang="en-US" smtClean="0"/>
              <a:t> Small nonpolar molecules have weak dispersion forces and exist almost exclusively as gases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0091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6BE3C-A09B-454C-89BB-5AEB5FDD251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DFFB9-264B-4F2A-BFDD-81955FFC081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7716F-71EC-414E-A9DD-207559F37BA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5E8023-D964-4AA2-B1E6-6581F750748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6017F83-0CA2-4891-9797-7BBAC6919EF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4BF85C-F41E-4C88-B78D-ECB6790AB94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82D8E-0840-4524-AD85-7DCCD9F8EB8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5F0E0-FF57-4429-B217-A3338262BD0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3013D-6590-4AA4-B301-F749A4D9128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AD5-976D-4B09-87D3-AD66A3BADB0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6FB08-81AD-46E7-8A30-98065786E75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26374-1308-4095-A417-A99F4B7027D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5822B-04AA-4598-940B-E58BB065D6C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C2B09-F514-4741-AE8A-EDD1B7CF6D4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DB644024-7320-4781-989C-65C366078836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File:Waterdruppel op bl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391400" cy="2514600"/>
          </a:xfrm>
        </p:spPr>
        <p:txBody>
          <a:bodyPr/>
          <a:lstStyle/>
          <a:p>
            <a:r>
              <a:rPr lang="en-US" sz="6000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Intermolecular Forces of Attraction</a:t>
            </a:r>
            <a:endParaRPr lang="en-US" sz="6000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6738"/>
            <a:ext cx="9144000" cy="629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London Forces in Hydrocarbons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Standards</a:t>
            </a:r>
            <a:endParaRPr lang="en-US" sz="4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524000"/>
            <a:ext cx="8001000" cy="3046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i="1" dirty="0" smtClean="0">
                <a:solidFill>
                  <a:srgbClr val="006600"/>
                </a:solidFill>
              </a:rPr>
              <a:t>Students know </a:t>
            </a:r>
            <a:r>
              <a:rPr lang="en-US" sz="3200" dirty="0" smtClean="0">
                <a:solidFill>
                  <a:srgbClr val="006600"/>
                </a:solidFill>
              </a:rPr>
              <a:t>the atoms and molecules in liquids move in a random pattern relative to one another because the intermolecular forces are too weak to hold the atoms or molecules in a solid form.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Intermolecular Forces</a:t>
            </a:r>
            <a:endParaRPr lang="en-US" sz="40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91000"/>
          </a:xfrm>
          <a:solidFill>
            <a:schemeClr val="bg2">
              <a:lumMod val="20000"/>
              <a:lumOff val="80000"/>
            </a:schemeClr>
          </a:solidFill>
          <a:ln w="12700">
            <a:solidFill>
              <a:srgbClr val="C00000"/>
            </a:solidFill>
            <a:miter lim="800000"/>
            <a:headEnd/>
            <a:tailEnd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Forces that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attract molecules to </a:t>
            </a:r>
            <a:r>
              <a:rPr lang="en-US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other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molecules. These include: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Hydrogen bonding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Dipole-dipole attraction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London dispersion forces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620000" cy="6858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Relative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Magnitudes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Forces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762000" y="838200"/>
            <a:ext cx="7467600" cy="152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types of bonding forces vary in their strength as measured by average bond energy.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4190" name="Text Box 46"/>
          <p:cNvSpPr txBox="1">
            <a:spLocks noChangeArrowheads="1"/>
          </p:cNvSpPr>
          <p:nvPr/>
        </p:nvSpPr>
        <p:spPr bwMode="auto">
          <a:xfrm>
            <a:off x="3733800" y="2362200"/>
            <a:ext cx="47244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Covalent bonds (</a:t>
            </a:r>
            <a:r>
              <a:rPr lang="en-US" sz="2800" dirty="0">
                <a:solidFill>
                  <a:srgbClr val="000099"/>
                </a:solidFill>
              </a:rPr>
              <a:t>400 kcal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4191" name="Text Box 47"/>
          <p:cNvSpPr txBox="1">
            <a:spLocks noChangeArrowheads="1"/>
          </p:cNvSpPr>
          <p:nvPr/>
        </p:nvSpPr>
        <p:spPr bwMode="auto">
          <a:xfrm>
            <a:off x="3048000" y="3210580"/>
            <a:ext cx="57912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Hydrogen bonding (</a:t>
            </a:r>
            <a:r>
              <a:rPr lang="en-US" sz="2800" dirty="0">
                <a:solidFill>
                  <a:srgbClr val="000099"/>
                </a:solidFill>
              </a:rPr>
              <a:t>12-16 kcal</a:t>
            </a:r>
            <a:r>
              <a:rPr lang="en-US" sz="2800" dirty="0">
                <a:solidFill>
                  <a:srgbClr val="000099"/>
                </a:solidFill>
                <a:latin typeface="Palatino"/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4192" name="Text Box 48"/>
          <p:cNvSpPr txBox="1">
            <a:spLocks noChangeArrowheads="1"/>
          </p:cNvSpPr>
          <p:nvPr/>
        </p:nvSpPr>
        <p:spPr bwMode="auto">
          <a:xfrm>
            <a:off x="1752600" y="4038600"/>
            <a:ext cx="70866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Dipole-dipole interactions (</a:t>
            </a:r>
            <a:r>
              <a:rPr lang="en-US" sz="2800" dirty="0">
                <a:solidFill>
                  <a:srgbClr val="000099"/>
                </a:solidFill>
              </a:rPr>
              <a:t>2-0.5 kcal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4193" name="Text Box 49"/>
          <p:cNvSpPr txBox="1">
            <a:spLocks noChangeArrowheads="1"/>
          </p:cNvSpPr>
          <p:nvPr/>
        </p:nvSpPr>
        <p:spPr bwMode="auto">
          <a:xfrm>
            <a:off x="3352800" y="4876800"/>
            <a:ext cx="57912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London</a:t>
            </a:r>
            <a:r>
              <a:rPr lang="en-US" sz="2800" dirty="0">
                <a:solidFill>
                  <a:schemeClr val="tx1"/>
                </a:solidFill>
                <a:latin typeface="Palatino"/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forces (</a:t>
            </a:r>
            <a:r>
              <a:rPr lang="en-US" sz="2800" dirty="0">
                <a:solidFill>
                  <a:srgbClr val="000099"/>
                </a:solidFill>
              </a:rPr>
              <a:t>less than 1 kcal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4194" name="Text Box 50"/>
          <p:cNvSpPr txBox="1">
            <a:spLocks noChangeArrowheads="1"/>
          </p:cNvSpPr>
          <p:nvPr/>
        </p:nvSpPr>
        <p:spPr bwMode="auto">
          <a:xfrm>
            <a:off x="228600" y="2286000"/>
            <a:ext cx="2133600" cy="31700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Strongest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800" dirty="0">
                <a:solidFill>
                  <a:srgbClr val="C00000"/>
                </a:solidFill>
              </a:rPr>
              <a:t>Weakest</a:t>
            </a:r>
          </a:p>
        </p:txBody>
      </p:sp>
      <p:sp>
        <p:nvSpPr>
          <p:cNvPr id="134195" name="Line 51"/>
          <p:cNvSpPr>
            <a:spLocks noChangeShapeType="1"/>
          </p:cNvSpPr>
          <p:nvPr/>
        </p:nvSpPr>
        <p:spPr bwMode="auto">
          <a:xfrm>
            <a:off x="1295400" y="2819400"/>
            <a:ext cx="0" cy="17526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3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3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34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34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90" grpId="0" autoUpdateAnimBg="0"/>
      <p:bldP spid="134191" grpId="0" autoUpdateAnimBg="0"/>
      <p:bldP spid="134192" grpId="0" autoUpdateAnimBg="0"/>
      <p:bldP spid="13419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3733800" cy="7620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Hydrogen Bonding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304800" y="990600"/>
            <a:ext cx="85344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Bonding between </a:t>
            </a:r>
            <a:r>
              <a:rPr lang="en-US" sz="3200" dirty="0" smtClean="0">
                <a:solidFill>
                  <a:schemeClr val="tx1"/>
                </a:solidFill>
              </a:rPr>
              <a:t>hydrogen </a:t>
            </a:r>
            <a:r>
              <a:rPr lang="en-US" sz="3200" dirty="0">
                <a:solidFill>
                  <a:schemeClr val="tx1"/>
                </a:solidFill>
              </a:rPr>
              <a:t>and more electronegative neighboring atoms such as oxygen and nitrogen</a:t>
            </a:r>
          </a:p>
        </p:txBody>
      </p:sp>
      <p:pic>
        <p:nvPicPr>
          <p:cNvPr id="6" name="Picture 5" descr="A_Tbas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0"/>
            <a:ext cx="4191000" cy="2459120"/>
          </a:xfrm>
          <a:prstGeom prst="rect">
            <a:avLst/>
          </a:prstGeom>
        </p:spPr>
      </p:pic>
      <p:pic>
        <p:nvPicPr>
          <p:cNvPr id="7" name="Picture 6" descr="G_Cpair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2971800"/>
            <a:ext cx="3982967" cy="25009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5638800"/>
            <a:ext cx="741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Base pairing in DNA by hydrogen bonding</a:t>
            </a:r>
            <a:endParaRPr lang="en-US" sz="2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Hydrogen Bonding in Water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9682" name="Picture 2" descr="File:Hydrogen-bonding-in-water-2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7619998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25146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Polarity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14400"/>
            <a:ext cx="7848600" cy="25146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n-US" dirty="0">
                <a:solidFill>
                  <a:schemeClr val="tx1"/>
                </a:solidFill>
              </a:rPr>
              <a:t>A molecule, such as HF, that has a center of positive charge and a center of negative charge is said to be polar, or to have a dipole moment.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69207" y="3276600"/>
            <a:ext cx="8931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endParaRPr lang="en-US" sz="72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3276600"/>
            <a:ext cx="1547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</a:t>
            </a:r>
            <a:endParaRPr lang="en-US" sz="72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114800" y="3886200"/>
            <a:ext cx="630807" cy="15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3200400" y="4648200"/>
            <a:ext cx="21336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" name="Straight Connector 12"/>
          <p:cNvCxnSpPr/>
          <p:nvPr/>
        </p:nvCxnSpPr>
        <p:spPr bwMode="auto">
          <a:xfrm rot="5400000">
            <a:off x="3277394" y="4647406"/>
            <a:ext cx="3048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4" name="TextBox 13"/>
          <p:cNvSpPr txBox="1"/>
          <p:nvPr/>
        </p:nvSpPr>
        <p:spPr>
          <a:xfrm>
            <a:off x="3200400" y="4876800"/>
            <a:ext cx="8082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+</a:t>
            </a:r>
            <a:endParaRPr lang="en-US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6800" y="4876800"/>
            <a:ext cx="8082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-</a:t>
            </a:r>
            <a:endParaRPr lang="en-US" sz="4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20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1219200"/>
          </a:xfrm>
        </p:spPr>
        <p:txBody>
          <a:bodyPr/>
          <a:lstStyle/>
          <a:p>
            <a:r>
              <a:rPr lang="en-US" sz="44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Dipole-Dipole </a:t>
            </a:r>
            <a: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Attraction</a:t>
            </a:r>
            <a:endParaRPr lang="en-US" sz="44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33400" y="1447800"/>
            <a:ext cx="8169275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Attraction between oppositely charged regions of neighboring molecules.</a:t>
            </a:r>
          </a:p>
        </p:txBody>
      </p:sp>
      <p:pic>
        <p:nvPicPr>
          <p:cNvPr id="195586" name="Picture 2" descr="File:Dipole-dipole-interaction-in-HCl-2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95600"/>
            <a:ext cx="7620000" cy="18192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51054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Dipole-dipole attraction in hydrogen chloride, a gas that is used to make hydrochloric acid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London (Dispersion) Forces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8077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The weakest of intermolecular forces, these forces are proportional to the mass of the molecule</a:t>
            </a:r>
          </a:p>
          <a:p>
            <a:pPr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These are the only forces of attraction between completely </a:t>
            </a:r>
            <a:r>
              <a:rPr lang="en-US" sz="2800" dirty="0" err="1" smtClean="0">
                <a:solidFill>
                  <a:schemeClr val="tx1"/>
                </a:solidFill>
              </a:rPr>
              <a:t>nonpolar</a:t>
            </a:r>
            <a:r>
              <a:rPr lang="en-US" sz="2800" dirty="0" smtClean="0">
                <a:solidFill>
                  <a:schemeClr val="tx1"/>
                </a:solidFill>
              </a:rPr>
              <a:t> molecules</a:t>
            </a:r>
          </a:p>
          <a:p>
            <a:pPr lvl="1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Large </a:t>
            </a:r>
            <a:r>
              <a:rPr lang="en-US" sz="2800" dirty="0" err="1" smtClean="0">
                <a:solidFill>
                  <a:schemeClr val="tx1"/>
                </a:solidFill>
              </a:rPr>
              <a:t>nonpolar</a:t>
            </a:r>
            <a:r>
              <a:rPr lang="en-US" sz="2800" dirty="0" smtClean="0">
                <a:solidFill>
                  <a:schemeClr val="tx1"/>
                </a:solidFill>
              </a:rPr>
              <a:t> molecules may have substantial dispersion forces, resulting in relatively high boiling points</a:t>
            </a:r>
          </a:p>
          <a:p>
            <a:pPr lvl="1">
              <a:buClr>
                <a:srgbClr val="8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Small </a:t>
            </a:r>
            <a:r>
              <a:rPr lang="en-US" sz="2800" dirty="0" err="1" smtClean="0">
                <a:solidFill>
                  <a:schemeClr val="tx1"/>
                </a:solidFill>
              </a:rPr>
              <a:t>nonpolar</a:t>
            </a:r>
            <a:r>
              <a:rPr lang="en-US" sz="2800" dirty="0" smtClean="0">
                <a:solidFill>
                  <a:schemeClr val="tx1"/>
                </a:solidFill>
              </a:rPr>
              <a:t> molecules have weak dispersion forces and exist almost exclusively as gases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1439</TotalTime>
  <Pages>25</Pages>
  <Words>550</Words>
  <Application>Microsoft Office PowerPoint</Application>
  <PresentationFormat>Екран (4:3)</PresentationFormat>
  <Paragraphs>83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Chemistry Format</vt:lpstr>
      <vt:lpstr>Intermolecular Forces of Attraction</vt:lpstr>
      <vt:lpstr>CA Standards</vt:lpstr>
      <vt:lpstr>Intermolecular Forces</vt:lpstr>
      <vt:lpstr>Relative Magnitudes of Forces</vt:lpstr>
      <vt:lpstr>Hydrogen Bonding</vt:lpstr>
      <vt:lpstr>Hydrogen Bonding in Water</vt:lpstr>
      <vt:lpstr>Polarity</vt:lpstr>
      <vt:lpstr>Dipole-Dipole Attraction</vt:lpstr>
      <vt:lpstr>London (Dispersion) Forces</vt:lpstr>
      <vt:lpstr>London Forces in Hydrocarbons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Bonds</dc:title>
  <dc:creator>Mad Doc</dc:creator>
  <cp:lastModifiedBy>RomaK</cp:lastModifiedBy>
  <cp:revision>419</cp:revision>
  <cp:lastPrinted>1601-01-01T00:00:00Z</cp:lastPrinted>
  <dcterms:created xsi:type="dcterms:W3CDTF">1997-02-02T21:34:34Z</dcterms:created>
  <dcterms:modified xsi:type="dcterms:W3CDTF">2015-09-02T10:00:50Z</dcterms:modified>
</cp:coreProperties>
</file>