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6" r:id="rId16"/>
    <p:sldId id="275" r:id="rId17"/>
    <p:sldId id="274" r:id="rId18"/>
    <p:sldId id="277" r:id="rId19"/>
    <p:sldId id="278" r:id="rId20"/>
    <p:sldId id="259" r:id="rId21"/>
    <p:sldId id="26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600"/>
    <a:srgbClr val="009900"/>
    <a:srgbClr val="FFCCFF"/>
    <a:srgbClr val="4D4D4D"/>
    <a:srgbClr val="FF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345EC3C-8108-44C1-8F69-B9D01CD8A778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90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Ionic </a:t>
            </a:r>
            <a:r>
              <a:rPr lang="en-US" smtClean="0"/>
              <a:t>Compound Formulas</a:t>
            </a:r>
            <a:endParaRPr lang="en-US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Ionic Compound Formulas</a:t>
            </a:r>
          </a:p>
          <a:p>
            <a:r>
              <a:rPr lang="en-US" smtClean="0"/>
              <a:t>www.lab-initio.com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683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18:</a:t>
            </a:r>
          </a:p>
          <a:p>
            <a:r>
              <a:rPr lang="en-US" smtClean="0"/>
              <a:t>             Stable Noble gases do not form ions!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18:</a:t>
            </a:r>
          </a:p>
          <a:p>
            <a:r>
              <a:rPr lang="en-US" smtClean="0"/>
              <a:t>             Stable Noble gases do not form ions!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2599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Groups 3 - 12:</a:t>
            </a:r>
          </a:p>
          <a:p>
            <a:r>
              <a:rPr lang="en-US" smtClean="0"/>
              <a:t>                    Many transition elements </a:t>
            </a:r>
          </a:p>
          <a:p>
            <a:r>
              <a:rPr lang="en-US" smtClean="0"/>
              <a:t>  have more than one possible oxidation state.</a:t>
            </a:r>
          </a:p>
          <a:p>
            <a:r>
              <a:rPr lang="en-US" smtClean="0"/>
              <a:t>Iron(II) = Fe2+</a:t>
            </a:r>
          </a:p>
          <a:p>
            <a:r>
              <a:rPr lang="en-US" smtClean="0"/>
              <a:t>Iron(III) = Fe3+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Groups 3 - 12:</a:t>
            </a:r>
          </a:p>
          <a:p>
            <a:r>
              <a:rPr lang="en-US" smtClean="0"/>
              <a:t>                    Many transition elements </a:t>
            </a:r>
          </a:p>
          <a:p>
            <a:r>
              <a:rPr lang="en-US" smtClean="0"/>
              <a:t>  have more than one possible oxidation state.</a:t>
            </a:r>
          </a:p>
          <a:p>
            <a:r>
              <a:rPr lang="en-US" smtClean="0"/>
              <a:t>Iron(II) = Fe2+</a:t>
            </a:r>
          </a:p>
          <a:p>
            <a:r>
              <a:rPr lang="en-US" smtClean="0"/>
              <a:t>Iron(III) = Fe3+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849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Groups 3 - 12:</a:t>
            </a:r>
          </a:p>
          <a:p>
            <a:r>
              <a:rPr lang="en-US" smtClean="0"/>
              <a:t>                    Some transition elements </a:t>
            </a:r>
          </a:p>
          <a:p>
            <a:r>
              <a:rPr lang="en-US" smtClean="0"/>
              <a:t>  have only one possible oxidation state.</a:t>
            </a:r>
          </a:p>
          <a:p>
            <a:r>
              <a:rPr lang="en-US" smtClean="0"/>
              <a:t>Zinc = Zn2+</a:t>
            </a:r>
          </a:p>
          <a:p>
            <a:r>
              <a:rPr lang="en-US" smtClean="0"/>
              <a:t>Silver = Ag+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Groups 3 - 12:</a:t>
            </a:r>
          </a:p>
          <a:p>
            <a:r>
              <a:rPr lang="en-US" smtClean="0"/>
              <a:t>                    Some transition elements </a:t>
            </a:r>
          </a:p>
          <a:p>
            <a:r>
              <a:rPr lang="en-US" smtClean="0"/>
              <a:t>  have only one possible oxidation state.</a:t>
            </a:r>
          </a:p>
          <a:p>
            <a:r>
              <a:rPr lang="en-US" smtClean="0"/>
              <a:t>Zinc = Zn2+</a:t>
            </a:r>
          </a:p>
          <a:p>
            <a:r>
              <a:rPr lang="en-US" smtClean="0"/>
              <a:t>Silver = Ag+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14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Barium nitrate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Ba2+</a:t>
            </a:r>
          </a:p>
          <a:p>
            <a:r>
              <a:rPr lang="en-US" smtClean="0"/>
              <a:t>NO3-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Not balanced!</a:t>
            </a:r>
          </a:p>
          <a:p>
            <a:r>
              <a:rPr lang="en-US" smtClean="0"/>
              <a:t>(      )</a:t>
            </a:r>
          </a:p>
          <a:p>
            <a:r>
              <a:rPr lang="en-US" smtClean="0"/>
              <a:t>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Barium nitrate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Ba2+</a:t>
            </a:r>
          </a:p>
          <a:p>
            <a:r>
              <a:rPr lang="en-US" smtClean="0"/>
              <a:t>NO3-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Not balanced!</a:t>
            </a:r>
          </a:p>
          <a:p>
            <a:r>
              <a:rPr lang="en-US" smtClean="0"/>
              <a:t>(      )</a:t>
            </a:r>
          </a:p>
          <a:p>
            <a:r>
              <a:rPr lang="en-US" smtClean="0"/>
              <a:t>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2804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Ammonium sulfate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NH4+</a:t>
            </a:r>
          </a:p>
          <a:p>
            <a:r>
              <a:rPr lang="en-US" smtClean="0"/>
              <a:t>SO42-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Not balanced!</a:t>
            </a:r>
          </a:p>
          <a:p>
            <a:r>
              <a:rPr lang="en-US" smtClean="0"/>
              <a:t>(      )</a:t>
            </a:r>
          </a:p>
          <a:p>
            <a:r>
              <a:rPr lang="en-US" smtClean="0"/>
              <a:t>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Ammonium sulfate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NH4+</a:t>
            </a:r>
          </a:p>
          <a:p>
            <a:r>
              <a:rPr lang="en-US" smtClean="0"/>
              <a:t>SO42-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Not balanced!</a:t>
            </a:r>
          </a:p>
          <a:p>
            <a:r>
              <a:rPr lang="en-US" smtClean="0"/>
              <a:t>(      )</a:t>
            </a:r>
          </a:p>
          <a:p>
            <a:r>
              <a:rPr lang="en-US" smtClean="0"/>
              <a:t>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7007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Iron(III) chloride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Fe3+</a:t>
            </a:r>
          </a:p>
          <a:p>
            <a:r>
              <a:rPr lang="en-US" smtClean="0"/>
              <a:t>Cl-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Not balanced!</a:t>
            </a:r>
          </a:p>
          <a:p>
            <a:r>
              <a:rPr lang="en-US" smtClean="0"/>
              <a:t>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Iron(III) chloride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Fe3+</a:t>
            </a:r>
          </a:p>
          <a:p>
            <a:r>
              <a:rPr lang="en-US" smtClean="0"/>
              <a:t>Cl-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Not balanced!</a:t>
            </a:r>
          </a:p>
          <a:p>
            <a:r>
              <a:rPr lang="en-US" smtClean="0"/>
              <a:t>3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5104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Aluminum sulfide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Al3+</a:t>
            </a:r>
          </a:p>
          <a:p>
            <a:r>
              <a:rPr lang="en-US" smtClean="0"/>
              <a:t>S2-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Not balanced!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Aluminum sulfide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Al3+</a:t>
            </a:r>
          </a:p>
          <a:p>
            <a:r>
              <a:rPr lang="en-US" smtClean="0"/>
              <a:t>S2-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Not balanced!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3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657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Magnesium carbonate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Mg2+</a:t>
            </a:r>
          </a:p>
          <a:p>
            <a:r>
              <a:rPr lang="en-US" smtClean="0"/>
              <a:t>CO32-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They are balanced!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Magnesium carbonate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Mg2+</a:t>
            </a:r>
          </a:p>
          <a:p>
            <a:r>
              <a:rPr lang="en-US" smtClean="0"/>
              <a:t>CO32-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They are balanced!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5081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Zinc hydroxide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Zn2+</a:t>
            </a:r>
          </a:p>
          <a:p>
            <a:r>
              <a:rPr lang="en-US" smtClean="0"/>
              <a:t>OH-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Not balanced!</a:t>
            </a:r>
          </a:p>
          <a:p>
            <a:r>
              <a:rPr lang="en-US" smtClean="0"/>
              <a:t>(     )</a:t>
            </a:r>
          </a:p>
          <a:p>
            <a:r>
              <a:rPr lang="en-US" smtClean="0"/>
              <a:t>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Zinc hydroxide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Zn2+</a:t>
            </a:r>
          </a:p>
          <a:p>
            <a:r>
              <a:rPr lang="en-US" smtClean="0"/>
              <a:t>OH-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3. Balance charges , if necessary, using subscripts. Use parentheses if you need more than one of a polyatomic ion.</a:t>
            </a:r>
          </a:p>
          <a:p>
            <a:endParaRPr lang="en-US" smtClean="0"/>
          </a:p>
          <a:p>
            <a:r>
              <a:rPr lang="en-US" smtClean="0"/>
              <a:t>Not balanced!</a:t>
            </a:r>
          </a:p>
          <a:p>
            <a:r>
              <a:rPr lang="en-US" smtClean="0"/>
              <a:t>(     )</a:t>
            </a:r>
          </a:p>
          <a:p>
            <a:r>
              <a:rPr lang="en-US" smtClean="0"/>
              <a:t>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9753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Aluminum phosphate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Al3+</a:t>
            </a:r>
          </a:p>
          <a:p>
            <a:r>
              <a:rPr lang="en-US" smtClean="0"/>
              <a:t>PO43-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They ARE balanced!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Ionic Compound Formulas</a:t>
            </a:r>
          </a:p>
          <a:p>
            <a:r>
              <a:rPr lang="en-US" smtClean="0"/>
              <a:t>Example: Aluminum phosphate</a:t>
            </a:r>
          </a:p>
          <a:p>
            <a:r>
              <a:rPr lang="en-US" smtClean="0"/>
              <a:t>1. Write the formulas for the cation and anion, including CHARGES!</a:t>
            </a:r>
          </a:p>
          <a:p>
            <a:r>
              <a:rPr lang="en-US" smtClean="0"/>
              <a:t>Al3+</a:t>
            </a:r>
          </a:p>
          <a:p>
            <a:r>
              <a:rPr lang="en-US" smtClean="0"/>
              <a:t>PO43-</a:t>
            </a:r>
          </a:p>
          <a:p>
            <a:r>
              <a:rPr lang="en-US" smtClean="0"/>
              <a:t>2. Check to see if charges are balanced. </a:t>
            </a:r>
          </a:p>
          <a:p>
            <a:r>
              <a:rPr lang="en-US" smtClean="0"/>
              <a:t>They ARE balanced!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58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Ions</a:t>
            </a:r>
          </a:p>
          <a:p>
            <a:r>
              <a:rPr lang="en-US" smtClean="0"/>
              <a:t>Cation:  A positive ion</a:t>
            </a:r>
          </a:p>
          <a:p>
            <a:r>
              <a:rPr lang="en-US" smtClean="0"/>
              <a:t>Mg2+, NH4+</a:t>
            </a:r>
          </a:p>
          <a:p>
            <a:r>
              <a:rPr lang="en-US" smtClean="0"/>
              <a:t>Anion:  A negative ion</a:t>
            </a:r>
          </a:p>
          <a:p>
            <a:r>
              <a:rPr lang="en-US" smtClean="0"/>
              <a:t>Cl-, SO42-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Ions</a:t>
            </a:r>
          </a:p>
          <a:p>
            <a:r>
              <a:rPr lang="en-US" smtClean="0"/>
              <a:t>Cation:  A positive ion</a:t>
            </a:r>
          </a:p>
          <a:p>
            <a:r>
              <a:rPr lang="en-US" smtClean="0"/>
              <a:t>Mg2+, NH4+</a:t>
            </a:r>
          </a:p>
          <a:p>
            <a:r>
              <a:rPr lang="en-US" smtClean="0"/>
              <a:t>Anion:  A negative ion</a:t>
            </a:r>
          </a:p>
          <a:p>
            <a:r>
              <a:rPr lang="en-US" smtClean="0"/>
              <a:t>Cl-, SO42-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5134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Naming Ionic Compounds</a:t>
            </a:r>
          </a:p>
          <a:p>
            <a:r>
              <a:rPr lang="en-US" smtClean="0"/>
              <a:t>Cation first, then anion</a:t>
            </a:r>
          </a:p>
          <a:p>
            <a:r>
              <a:rPr lang="en-US" smtClean="0"/>
              <a:t>Monatomic cation = name of the element</a:t>
            </a:r>
          </a:p>
          <a:p>
            <a:r>
              <a:rPr lang="en-US" smtClean="0"/>
              <a:t>Ca2+ = calcium ion</a:t>
            </a:r>
          </a:p>
          <a:p>
            <a:r>
              <a:rPr lang="en-US" smtClean="0"/>
              <a:t>Monatomic anion   =   root  +  -ide</a:t>
            </a:r>
          </a:p>
          <a:p>
            <a:r>
              <a:rPr lang="en-US" smtClean="0"/>
              <a:t>Cl-  =  chloride</a:t>
            </a:r>
          </a:p>
          <a:p>
            <a:r>
              <a:rPr lang="en-US" smtClean="0"/>
              <a:t>CaCl2  =  calcium chloride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Naming Ionic Compounds</a:t>
            </a:r>
          </a:p>
          <a:p>
            <a:r>
              <a:rPr lang="en-US" smtClean="0"/>
              <a:t>Cation first, then anion</a:t>
            </a:r>
          </a:p>
          <a:p>
            <a:r>
              <a:rPr lang="en-US" smtClean="0"/>
              <a:t>Monatomic cation = name of the element</a:t>
            </a:r>
          </a:p>
          <a:p>
            <a:r>
              <a:rPr lang="en-US" smtClean="0"/>
              <a:t>Ca2+ = calcium ion</a:t>
            </a:r>
          </a:p>
          <a:p>
            <a:r>
              <a:rPr lang="en-US" smtClean="0"/>
              <a:t>Monatomic anion   =   root  +  -ide</a:t>
            </a:r>
          </a:p>
          <a:p>
            <a:r>
              <a:rPr lang="en-US" smtClean="0"/>
              <a:t>Cl-  =  chloride</a:t>
            </a:r>
          </a:p>
          <a:p>
            <a:r>
              <a:rPr lang="en-US" smtClean="0"/>
              <a:t>CaCl2  =  calcium chloride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164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Naming Ionic Compounds</a:t>
            </a:r>
            <a:br>
              <a:rPr lang="en-US" smtClean="0"/>
            </a:br>
            <a:r>
              <a:rPr lang="en-US" smtClean="0"/>
              <a:t>(continued)</a:t>
            </a:r>
          </a:p>
          <a:p>
            <a:r>
              <a:rPr lang="en-US" smtClean="0"/>
              <a:t>some metal forms more than one cation</a:t>
            </a:r>
          </a:p>
          <a:p>
            <a:r>
              <a:rPr lang="en-US" smtClean="0"/>
              <a:t>use Roman numeral in name</a:t>
            </a:r>
          </a:p>
          <a:p>
            <a:r>
              <a:rPr lang="en-US" smtClean="0"/>
              <a:t>PbCl2</a:t>
            </a:r>
          </a:p>
          <a:p>
            <a:r>
              <a:rPr lang="en-US" smtClean="0"/>
              <a:t>Pb2+ is cation</a:t>
            </a:r>
          </a:p>
          <a:p>
            <a:r>
              <a:rPr lang="en-US" smtClean="0"/>
              <a:t>PbCl2  =  lead(II) chloride</a:t>
            </a:r>
          </a:p>
          <a:p>
            <a:r>
              <a:rPr lang="en-US" smtClean="0"/>
              <a:t>Metals with multiple oxidation states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Naming Ionic Compounds</a:t>
            </a:r>
            <a:br>
              <a:rPr lang="en-US" smtClean="0"/>
            </a:br>
            <a:r>
              <a:rPr lang="en-US" smtClean="0"/>
              <a:t>(continued)</a:t>
            </a:r>
          </a:p>
          <a:p>
            <a:r>
              <a:rPr lang="en-US" smtClean="0"/>
              <a:t>some metal forms more than one cation</a:t>
            </a:r>
          </a:p>
          <a:p>
            <a:r>
              <a:rPr lang="en-US" smtClean="0"/>
              <a:t>use Roman numeral in name</a:t>
            </a:r>
          </a:p>
          <a:p>
            <a:r>
              <a:rPr lang="en-US" smtClean="0"/>
              <a:t>PbCl2</a:t>
            </a:r>
          </a:p>
          <a:p>
            <a:r>
              <a:rPr lang="en-US" smtClean="0"/>
              <a:t>Pb2+ is cation</a:t>
            </a:r>
          </a:p>
          <a:p>
            <a:r>
              <a:rPr lang="en-US" smtClean="0"/>
              <a:t>PbCl2  =  lead(II) chloride</a:t>
            </a:r>
          </a:p>
          <a:p>
            <a:r>
              <a:rPr lang="en-US" smtClean="0"/>
              <a:t>Metals with multiple oxidation states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204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1:</a:t>
            </a:r>
          </a:p>
          <a:p>
            <a:r>
              <a:rPr lang="en-US" smtClean="0"/>
              <a:t>Lose 1 electron to form 1+ ions</a:t>
            </a:r>
          </a:p>
          <a:p>
            <a:r>
              <a:rPr lang="en-US" smtClean="0"/>
              <a:t>H+</a:t>
            </a:r>
          </a:p>
          <a:p>
            <a:r>
              <a:rPr lang="en-US" smtClean="0"/>
              <a:t>Li+</a:t>
            </a:r>
          </a:p>
          <a:p>
            <a:r>
              <a:rPr lang="en-US" smtClean="0"/>
              <a:t>Na+</a:t>
            </a:r>
          </a:p>
          <a:p>
            <a:r>
              <a:rPr lang="en-US" smtClean="0"/>
              <a:t>K+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1:</a:t>
            </a:r>
          </a:p>
          <a:p>
            <a:r>
              <a:rPr lang="en-US" smtClean="0"/>
              <a:t>Lose 1 electron to form 1+ ions</a:t>
            </a:r>
          </a:p>
          <a:p>
            <a:r>
              <a:rPr lang="en-US" smtClean="0"/>
              <a:t>H+</a:t>
            </a:r>
          </a:p>
          <a:p>
            <a:r>
              <a:rPr lang="en-US" smtClean="0"/>
              <a:t>Li+</a:t>
            </a:r>
          </a:p>
          <a:p>
            <a:r>
              <a:rPr lang="en-US" smtClean="0"/>
              <a:t>Na+</a:t>
            </a:r>
          </a:p>
          <a:p>
            <a:r>
              <a:rPr lang="en-US" smtClean="0"/>
              <a:t>K+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899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2:</a:t>
            </a:r>
          </a:p>
          <a:p>
            <a:r>
              <a:rPr lang="en-US" smtClean="0"/>
              <a:t>Loses 2 electrons to form 2+ ions</a:t>
            </a:r>
          </a:p>
          <a:p>
            <a:r>
              <a:rPr lang="en-US" smtClean="0"/>
              <a:t>Be2+</a:t>
            </a:r>
          </a:p>
          <a:p>
            <a:r>
              <a:rPr lang="en-US" smtClean="0"/>
              <a:t>Mg2+</a:t>
            </a:r>
          </a:p>
          <a:p>
            <a:r>
              <a:rPr lang="en-US" smtClean="0"/>
              <a:t>Ca2+</a:t>
            </a:r>
          </a:p>
          <a:p>
            <a:r>
              <a:rPr lang="en-US" smtClean="0"/>
              <a:t>Sr2+</a:t>
            </a:r>
          </a:p>
          <a:p>
            <a:r>
              <a:rPr lang="en-US" smtClean="0"/>
              <a:t>Ba2+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2:</a:t>
            </a:r>
          </a:p>
          <a:p>
            <a:r>
              <a:rPr lang="en-US" smtClean="0"/>
              <a:t>Loses 2 electrons to form 2+ ions</a:t>
            </a:r>
          </a:p>
          <a:p>
            <a:r>
              <a:rPr lang="en-US" smtClean="0"/>
              <a:t>Be2+</a:t>
            </a:r>
          </a:p>
          <a:p>
            <a:r>
              <a:rPr lang="en-US" smtClean="0"/>
              <a:t>Mg2+</a:t>
            </a:r>
          </a:p>
          <a:p>
            <a:r>
              <a:rPr lang="en-US" smtClean="0"/>
              <a:t>Ca2+</a:t>
            </a:r>
          </a:p>
          <a:p>
            <a:r>
              <a:rPr lang="en-US" smtClean="0"/>
              <a:t>Sr2+</a:t>
            </a:r>
          </a:p>
          <a:p>
            <a:r>
              <a:rPr lang="en-US" smtClean="0"/>
              <a:t>Ba2+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418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13:</a:t>
            </a:r>
          </a:p>
          <a:p>
            <a:r>
              <a:rPr lang="en-US" smtClean="0"/>
              <a:t>             Loses 3 </a:t>
            </a:r>
          </a:p>
          <a:p>
            <a:r>
              <a:rPr lang="en-US" smtClean="0"/>
              <a:t>electrons to form </a:t>
            </a:r>
          </a:p>
          <a:p>
            <a:r>
              <a:rPr lang="en-US" smtClean="0"/>
              <a:t>3+ ions</a:t>
            </a:r>
          </a:p>
          <a:p>
            <a:r>
              <a:rPr lang="en-US" smtClean="0"/>
              <a:t>B3+</a:t>
            </a:r>
          </a:p>
          <a:p>
            <a:r>
              <a:rPr lang="en-US" smtClean="0"/>
              <a:t>Al3+</a:t>
            </a:r>
          </a:p>
          <a:p>
            <a:r>
              <a:rPr lang="en-US" smtClean="0"/>
              <a:t>Ga3+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13:</a:t>
            </a:r>
          </a:p>
          <a:p>
            <a:r>
              <a:rPr lang="en-US" smtClean="0"/>
              <a:t>             Loses 3 </a:t>
            </a:r>
          </a:p>
          <a:p>
            <a:r>
              <a:rPr lang="en-US" smtClean="0"/>
              <a:t>electrons to form </a:t>
            </a:r>
          </a:p>
          <a:p>
            <a:r>
              <a:rPr lang="en-US" smtClean="0"/>
              <a:t>3+ ions</a:t>
            </a:r>
          </a:p>
          <a:p>
            <a:r>
              <a:rPr lang="en-US" smtClean="0"/>
              <a:t>B3+</a:t>
            </a:r>
          </a:p>
          <a:p>
            <a:r>
              <a:rPr lang="en-US" smtClean="0"/>
              <a:t>Al3+</a:t>
            </a:r>
          </a:p>
          <a:p>
            <a:r>
              <a:rPr lang="en-US" smtClean="0"/>
              <a:t>Ga3+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61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14:</a:t>
            </a:r>
          </a:p>
          <a:p>
            <a:r>
              <a:rPr lang="en-US" smtClean="0"/>
              <a:t>             Lose 4 </a:t>
            </a:r>
          </a:p>
          <a:p>
            <a:r>
              <a:rPr lang="en-US" smtClean="0"/>
              <a:t>electrons or gain </a:t>
            </a:r>
          </a:p>
          <a:p>
            <a:r>
              <a:rPr lang="en-US" smtClean="0"/>
              <a:t>4 electrons?</a:t>
            </a:r>
          </a:p>
          <a:p>
            <a:r>
              <a:rPr lang="en-US" smtClean="0"/>
              <a:t>Neither! Group 13 elements rarely form ions.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14:</a:t>
            </a:r>
          </a:p>
          <a:p>
            <a:r>
              <a:rPr lang="en-US" smtClean="0"/>
              <a:t>             Lose 4 </a:t>
            </a:r>
          </a:p>
          <a:p>
            <a:r>
              <a:rPr lang="en-US" smtClean="0"/>
              <a:t>electrons or gain </a:t>
            </a:r>
          </a:p>
          <a:p>
            <a:r>
              <a:rPr lang="en-US" smtClean="0"/>
              <a:t>4 electrons?</a:t>
            </a:r>
          </a:p>
          <a:p>
            <a:r>
              <a:rPr lang="en-US" smtClean="0"/>
              <a:t>Neither! Group 13 elements rarely form ions.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27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15:</a:t>
            </a:r>
          </a:p>
          <a:p>
            <a:r>
              <a:rPr lang="en-US" smtClean="0"/>
              <a:t>             Gains 3 </a:t>
            </a:r>
          </a:p>
          <a:p>
            <a:r>
              <a:rPr lang="en-US" smtClean="0"/>
              <a:t>electrons to form </a:t>
            </a:r>
          </a:p>
          <a:p>
            <a:r>
              <a:rPr lang="en-US" smtClean="0"/>
              <a:t>3- ions</a:t>
            </a:r>
          </a:p>
          <a:p>
            <a:r>
              <a:rPr lang="en-US" smtClean="0"/>
              <a:t>N3-</a:t>
            </a:r>
          </a:p>
          <a:p>
            <a:r>
              <a:rPr lang="en-US" smtClean="0"/>
              <a:t>P3-</a:t>
            </a:r>
          </a:p>
          <a:p>
            <a:r>
              <a:rPr lang="en-US" smtClean="0"/>
              <a:t>As3-</a:t>
            </a:r>
          </a:p>
          <a:p>
            <a:r>
              <a:rPr lang="en-US" smtClean="0"/>
              <a:t>Nitride</a:t>
            </a:r>
          </a:p>
          <a:p>
            <a:r>
              <a:rPr lang="en-US" smtClean="0"/>
              <a:t>Phosphide</a:t>
            </a:r>
          </a:p>
          <a:p>
            <a:r>
              <a:rPr lang="en-US" smtClean="0"/>
              <a:t>Arsenide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15:</a:t>
            </a:r>
          </a:p>
          <a:p>
            <a:r>
              <a:rPr lang="en-US" smtClean="0"/>
              <a:t>             Gains 3 </a:t>
            </a:r>
          </a:p>
          <a:p>
            <a:r>
              <a:rPr lang="en-US" smtClean="0"/>
              <a:t>electrons to form </a:t>
            </a:r>
          </a:p>
          <a:p>
            <a:r>
              <a:rPr lang="en-US" smtClean="0"/>
              <a:t>3- ions</a:t>
            </a:r>
          </a:p>
          <a:p>
            <a:r>
              <a:rPr lang="en-US" smtClean="0"/>
              <a:t>N3-</a:t>
            </a:r>
          </a:p>
          <a:p>
            <a:r>
              <a:rPr lang="en-US" smtClean="0"/>
              <a:t>P3-</a:t>
            </a:r>
          </a:p>
          <a:p>
            <a:r>
              <a:rPr lang="en-US" smtClean="0"/>
              <a:t>As3-</a:t>
            </a:r>
          </a:p>
          <a:p>
            <a:r>
              <a:rPr lang="en-US" smtClean="0"/>
              <a:t>Nitride</a:t>
            </a:r>
          </a:p>
          <a:p>
            <a:r>
              <a:rPr lang="en-US" smtClean="0"/>
              <a:t>Phosphide</a:t>
            </a:r>
          </a:p>
          <a:p>
            <a:r>
              <a:rPr lang="en-US" smtClean="0"/>
              <a:t>Arsenide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783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16:</a:t>
            </a:r>
          </a:p>
          <a:p>
            <a:r>
              <a:rPr lang="en-US" smtClean="0"/>
              <a:t>             Gains 2 </a:t>
            </a:r>
          </a:p>
          <a:p>
            <a:r>
              <a:rPr lang="en-US" smtClean="0"/>
              <a:t>electrons to form </a:t>
            </a:r>
          </a:p>
          <a:p>
            <a:r>
              <a:rPr lang="en-US" smtClean="0"/>
              <a:t>2- ions</a:t>
            </a:r>
          </a:p>
          <a:p>
            <a:r>
              <a:rPr lang="en-US" smtClean="0"/>
              <a:t>O2-</a:t>
            </a:r>
          </a:p>
          <a:p>
            <a:r>
              <a:rPr lang="en-US" smtClean="0"/>
              <a:t>S2-</a:t>
            </a:r>
          </a:p>
          <a:p>
            <a:r>
              <a:rPr lang="en-US" smtClean="0"/>
              <a:t>Se2-</a:t>
            </a:r>
          </a:p>
          <a:p>
            <a:r>
              <a:rPr lang="en-US" smtClean="0"/>
              <a:t>Oxide</a:t>
            </a:r>
          </a:p>
          <a:p>
            <a:r>
              <a:rPr lang="en-US" smtClean="0"/>
              <a:t>Sulfide</a:t>
            </a:r>
          </a:p>
          <a:p>
            <a:r>
              <a:rPr lang="en-US" smtClean="0"/>
              <a:t>Selenide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16:</a:t>
            </a:r>
          </a:p>
          <a:p>
            <a:r>
              <a:rPr lang="en-US" smtClean="0"/>
              <a:t>             Gains 2 </a:t>
            </a:r>
          </a:p>
          <a:p>
            <a:r>
              <a:rPr lang="en-US" smtClean="0"/>
              <a:t>electrons to form </a:t>
            </a:r>
          </a:p>
          <a:p>
            <a:r>
              <a:rPr lang="en-US" smtClean="0"/>
              <a:t>2- ions</a:t>
            </a:r>
          </a:p>
          <a:p>
            <a:r>
              <a:rPr lang="en-US" smtClean="0"/>
              <a:t>O2-</a:t>
            </a:r>
          </a:p>
          <a:p>
            <a:r>
              <a:rPr lang="en-US" smtClean="0"/>
              <a:t>S2-</a:t>
            </a:r>
          </a:p>
          <a:p>
            <a:r>
              <a:rPr lang="en-US" smtClean="0"/>
              <a:t>Se2-</a:t>
            </a:r>
          </a:p>
          <a:p>
            <a:r>
              <a:rPr lang="en-US" smtClean="0"/>
              <a:t>Oxide</a:t>
            </a:r>
          </a:p>
          <a:p>
            <a:r>
              <a:rPr lang="en-US" smtClean="0"/>
              <a:t>Sulfide</a:t>
            </a:r>
          </a:p>
          <a:p>
            <a:r>
              <a:rPr lang="en-US" smtClean="0"/>
              <a:t>Selenide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94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17:</a:t>
            </a:r>
          </a:p>
          <a:p>
            <a:r>
              <a:rPr lang="en-US" smtClean="0"/>
              <a:t>             Gains 1 </a:t>
            </a:r>
          </a:p>
          <a:p>
            <a:r>
              <a:rPr lang="en-US" smtClean="0"/>
              <a:t>electron to form </a:t>
            </a:r>
          </a:p>
          <a:p>
            <a:r>
              <a:rPr lang="en-US" smtClean="0"/>
              <a:t>1- ions</a:t>
            </a:r>
          </a:p>
          <a:p>
            <a:r>
              <a:rPr lang="en-US" smtClean="0"/>
              <a:t>F1-</a:t>
            </a:r>
          </a:p>
          <a:p>
            <a:r>
              <a:rPr lang="en-US" smtClean="0"/>
              <a:t>Cl1-</a:t>
            </a:r>
          </a:p>
          <a:p>
            <a:r>
              <a:rPr lang="en-US" smtClean="0"/>
              <a:t>Br1-</a:t>
            </a:r>
          </a:p>
          <a:p>
            <a:r>
              <a:rPr lang="en-US" smtClean="0"/>
              <a:t>Fluoride</a:t>
            </a:r>
          </a:p>
          <a:p>
            <a:r>
              <a:rPr lang="en-US" smtClean="0"/>
              <a:t>Chloride</a:t>
            </a:r>
          </a:p>
          <a:p>
            <a:r>
              <a:rPr lang="en-US" smtClean="0"/>
              <a:t>Bromide</a:t>
            </a:r>
          </a:p>
          <a:p>
            <a:r>
              <a:rPr lang="en-US" smtClean="0"/>
              <a:t>I1-</a:t>
            </a:r>
          </a:p>
          <a:p>
            <a:r>
              <a:rPr lang="en-US" smtClean="0"/>
              <a:t>Iodide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Predicting Ionic Charges</a:t>
            </a:r>
          </a:p>
          <a:p>
            <a:r>
              <a:rPr lang="en-US" smtClean="0"/>
              <a:t>Group 17:</a:t>
            </a:r>
          </a:p>
          <a:p>
            <a:r>
              <a:rPr lang="en-US" smtClean="0"/>
              <a:t>             Gains 1 </a:t>
            </a:r>
          </a:p>
          <a:p>
            <a:r>
              <a:rPr lang="en-US" smtClean="0"/>
              <a:t>electron to form </a:t>
            </a:r>
          </a:p>
          <a:p>
            <a:r>
              <a:rPr lang="en-US" smtClean="0"/>
              <a:t>1- ions</a:t>
            </a:r>
          </a:p>
          <a:p>
            <a:r>
              <a:rPr lang="en-US" smtClean="0"/>
              <a:t>F1-</a:t>
            </a:r>
          </a:p>
          <a:p>
            <a:r>
              <a:rPr lang="en-US" smtClean="0"/>
              <a:t>Cl1-</a:t>
            </a:r>
          </a:p>
          <a:p>
            <a:r>
              <a:rPr lang="en-US" smtClean="0"/>
              <a:t>Br1-</a:t>
            </a:r>
          </a:p>
          <a:p>
            <a:r>
              <a:rPr lang="en-US" smtClean="0"/>
              <a:t>Fluoride</a:t>
            </a:r>
          </a:p>
          <a:p>
            <a:r>
              <a:rPr lang="en-US" smtClean="0"/>
              <a:t>Chloride</a:t>
            </a:r>
          </a:p>
          <a:p>
            <a:r>
              <a:rPr lang="en-US" smtClean="0"/>
              <a:t>Bromide</a:t>
            </a:r>
          </a:p>
          <a:p>
            <a:r>
              <a:rPr lang="en-US" smtClean="0"/>
              <a:t>I1-</a:t>
            </a:r>
          </a:p>
          <a:p>
            <a:r>
              <a:rPr lang="en-US" smtClean="0"/>
              <a:t>Iodide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748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http://www.lab-initio.com/screen_res/nz1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962024"/>
            <a:ext cx="6210300" cy="5895976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sz="4800" u="sng" dirty="0" smtClean="0">
                <a:solidFill>
                  <a:srgbClr val="FF0000"/>
                </a:solidFill>
              </a:rPr>
              <a:t>Ionic Compound Formulas</a:t>
            </a:r>
            <a:endParaRPr lang="en-US" sz="4800" u="sng" dirty="0">
              <a:solidFill>
                <a:srgbClr val="FF0000"/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858000" y="5715000"/>
            <a:ext cx="20601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66"/>
                </a:solidFill>
              </a:rPr>
              <a:t>www.lab-initio.com</a:t>
            </a:r>
            <a:endParaRPr lang="en-US" sz="16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7411" name="Picture 3" descr="period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105400" y="838200"/>
            <a:ext cx="1901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 18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6172200" y="1371600"/>
            <a:ext cx="20574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029200" y="912812"/>
            <a:ext cx="3657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Stable Noble gases </a:t>
            </a:r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 not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form ions!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8077200" y="2514600"/>
            <a:ext cx="457200" cy="2590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utoUpdateAnimBg="0"/>
      <p:bldP spid="17413" grpId="0" animBg="1"/>
      <p:bldP spid="17414" grpId="0" autoUpdateAnimBg="0"/>
      <p:bldP spid="174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8435" name="Picture 3" descr="period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09600" y="685800"/>
            <a:ext cx="281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Groups 3 - 12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2895600" y="1219200"/>
            <a:ext cx="685800" cy="2514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04800" y="685800"/>
            <a:ext cx="8305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Many transition elements </a:t>
            </a:r>
          </a:p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have more than one possible oxidation state.</a:t>
            </a: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1676400" y="3810000"/>
            <a:ext cx="4267200" cy="1752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622300" y="1752600"/>
            <a:ext cx="2425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Iron(II) = </a:t>
            </a:r>
            <a:r>
              <a:rPr lang="en-US" dirty="0">
                <a:solidFill>
                  <a:srgbClr val="C00000"/>
                </a:solidFill>
              </a:rPr>
              <a:t>Fe</a:t>
            </a:r>
            <a:r>
              <a:rPr lang="en-US" baseline="30000" dirty="0">
                <a:solidFill>
                  <a:srgbClr val="C00000"/>
                </a:solidFill>
              </a:rPr>
              <a:t>2+</a:t>
            </a: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3352800" y="1752600"/>
            <a:ext cx="2592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Iron(III) = </a:t>
            </a:r>
            <a:r>
              <a:rPr lang="en-US" dirty="0">
                <a:solidFill>
                  <a:srgbClr val="C00000"/>
                </a:solidFill>
              </a:rPr>
              <a:t>Fe</a:t>
            </a:r>
            <a:r>
              <a:rPr lang="en-US" baseline="30000" dirty="0">
                <a:solidFill>
                  <a:srgbClr val="C00000"/>
                </a:solidFill>
              </a:rPr>
              <a:t>3+</a:t>
            </a:r>
          </a:p>
        </p:txBody>
      </p:sp>
      <p:sp>
        <p:nvSpPr>
          <p:cNvPr id="18449" name="Oval 17"/>
          <p:cNvSpPr>
            <a:spLocks noChangeArrowheads="1"/>
          </p:cNvSpPr>
          <p:nvPr/>
        </p:nvSpPr>
        <p:spPr bwMode="auto">
          <a:xfrm>
            <a:off x="3657600" y="3657600"/>
            <a:ext cx="685800" cy="685800"/>
          </a:xfrm>
          <a:prstGeom prst="ellips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utoUpdateAnimBg="0"/>
      <p:bldP spid="18437" grpId="0" animBg="1"/>
      <p:bldP spid="18438" grpId="0" autoUpdateAnimBg="0"/>
      <p:bldP spid="18442" grpId="0" animBg="1"/>
      <p:bldP spid="18444" grpId="0" autoUpdateAnimBg="0"/>
      <p:bldP spid="18448" grpId="0" autoUpdateAnimBg="0"/>
      <p:bldP spid="184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9459" name="Picture 3" descr="period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09600" y="685800"/>
            <a:ext cx="281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Groups 3 - 12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2895600" y="1219200"/>
            <a:ext cx="685800" cy="2514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04800" y="685800"/>
            <a:ext cx="8305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Some </a:t>
            </a: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transition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elements </a:t>
            </a:r>
          </a:p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have only one possible oxidation state.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676400" y="3810000"/>
            <a:ext cx="4267200" cy="1752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22300" y="1752600"/>
            <a:ext cx="2164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Zinc =</a:t>
            </a:r>
            <a:r>
              <a:rPr lang="en-US" sz="2800" dirty="0">
                <a:solidFill>
                  <a:srgbClr val="006600"/>
                </a:solidFill>
              </a:rPr>
              <a:t> </a:t>
            </a:r>
            <a:r>
              <a:rPr lang="en-US" sz="2800" dirty="0">
                <a:solidFill>
                  <a:srgbClr val="C00000"/>
                </a:solidFill>
              </a:rPr>
              <a:t>Zn</a:t>
            </a:r>
            <a:r>
              <a:rPr lang="en-US" sz="2800" baseline="30000" dirty="0">
                <a:solidFill>
                  <a:srgbClr val="C00000"/>
                </a:solidFill>
              </a:rPr>
              <a:t>2+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3352800" y="1752600"/>
            <a:ext cx="2310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Silver = Ag</a:t>
            </a:r>
            <a:r>
              <a:rPr lang="en-US" sz="2800" baseline="300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9466" name="Oval 10"/>
          <p:cNvSpPr>
            <a:spLocks noChangeArrowheads="1"/>
          </p:cNvSpPr>
          <p:nvPr/>
        </p:nvSpPr>
        <p:spPr bwMode="auto">
          <a:xfrm>
            <a:off x="5410200" y="3733800"/>
            <a:ext cx="685800" cy="685800"/>
          </a:xfrm>
          <a:prstGeom prst="ellips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Oval 11"/>
          <p:cNvSpPr>
            <a:spLocks noChangeArrowheads="1"/>
          </p:cNvSpPr>
          <p:nvPr/>
        </p:nvSpPr>
        <p:spPr bwMode="auto">
          <a:xfrm>
            <a:off x="4953000" y="4191000"/>
            <a:ext cx="685800" cy="685800"/>
          </a:xfrm>
          <a:prstGeom prst="ellips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utoUpdateAnimBg="0"/>
      <p:bldP spid="19461" grpId="0" animBg="1"/>
      <p:bldP spid="19462" grpId="0" autoUpdateAnimBg="0"/>
      <p:bldP spid="19463" grpId="0" animBg="1"/>
      <p:bldP spid="19464" grpId="0" autoUpdateAnimBg="0"/>
      <p:bldP spid="19465" grpId="0" autoUpdateAnimBg="0"/>
      <p:bldP spid="19466" grpId="0" animBg="1"/>
      <p:bldP spid="1946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28600" y="1036638"/>
            <a:ext cx="3779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</a:t>
            </a:r>
            <a:r>
              <a:rPr lang="en-US" dirty="0">
                <a:solidFill>
                  <a:srgbClr val="C00000"/>
                </a:solidFill>
              </a:rPr>
              <a:t> Barium nitrate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28600" y="1600200"/>
            <a:ext cx="845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743200" y="4343400"/>
            <a:ext cx="14017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4724400" y="4343400"/>
            <a:ext cx="16621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n-US" sz="4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28600" y="2514600"/>
            <a:ext cx="891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 flipV="1">
            <a:off x="3886200" y="51054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 flipV="1">
            <a:off x="6172200" y="51816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228600" y="3154740"/>
            <a:ext cx="8686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3. Balance charges , if necessary, using </a:t>
            </a:r>
            <a:r>
              <a:rPr lang="en-US" dirty="0">
                <a:solidFill>
                  <a:srgbClr val="006600"/>
                </a:solidFill>
              </a:rPr>
              <a:t>subscripts</a:t>
            </a:r>
            <a:r>
              <a:rPr lang="en-US" dirty="0">
                <a:solidFill>
                  <a:srgbClr val="000000"/>
                </a:solidFill>
              </a:rPr>
              <a:t>.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Use parentheses if you need more than one of a</a:t>
            </a:r>
            <a:r>
              <a:rPr lang="en-US" dirty="0"/>
              <a:t> </a:t>
            </a:r>
            <a:r>
              <a:rPr lang="en-US" u="sng" dirty="0">
                <a:solidFill>
                  <a:srgbClr val="006600"/>
                </a:solidFill>
              </a:rPr>
              <a:t>polyatomic ion</a:t>
            </a:r>
            <a:r>
              <a:rPr lang="en-US" dirty="0">
                <a:solidFill>
                  <a:srgbClr val="0066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3946525" y="5867400"/>
            <a:ext cx="2225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Not balanced!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343400" y="4343400"/>
            <a:ext cx="2286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      )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6477000" y="46482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utoUpdateAnimBg="0"/>
      <p:bldP spid="20486" grpId="0" autoUpdateAnimBg="0"/>
      <p:bldP spid="20487" grpId="0" autoUpdateAnimBg="0"/>
      <p:bldP spid="20488" grpId="0" autoUpdateAnimBg="0"/>
      <p:bldP spid="20490" grpId="0" animBg="1"/>
      <p:bldP spid="20492" grpId="0" animBg="1"/>
      <p:bldP spid="20493" grpId="0" autoUpdateAnimBg="0"/>
      <p:bldP spid="20494" grpId="0" autoUpdateAnimBg="0"/>
      <p:bldP spid="20495" grpId="0" autoUpdateAnimBg="0"/>
      <p:bldP spid="2049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28600" y="1036638"/>
            <a:ext cx="429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Ammonium sulfate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868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1. </a:t>
            </a:r>
            <a:r>
              <a:rPr lang="en-US" dirty="0">
                <a:solidFill>
                  <a:srgbClr val="000000"/>
                </a:solidFill>
              </a:rPr>
              <a:t>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852737" y="4572000"/>
            <a:ext cx="16430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NH</a:t>
            </a:r>
            <a:r>
              <a:rPr lang="en-US" sz="4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792662" y="4648200"/>
            <a:ext cx="18367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</a:t>
            </a:r>
            <a:r>
              <a:rPr lang="en-US" sz="4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28600" y="2590800"/>
            <a:ext cx="441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V="1">
            <a:off x="4267200" y="54864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 flipV="1">
            <a:off x="6400800" y="54864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28600" y="3581400"/>
            <a:ext cx="8915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3. Balance charges , if necessary, using </a:t>
            </a:r>
            <a:r>
              <a:rPr lang="en-US" dirty="0">
                <a:solidFill>
                  <a:srgbClr val="006600"/>
                </a:solidFill>
              </a:rPr>
              <a:t>subscripts</a:t>
            </a:r>
            <a:r>
              <a:rPr lang="en-US" dirty="0">
                <a:solidFill>
                  <a:srgbClr val="000000"/>
                </a:solidFill>
              </a:rPr>
              <a:t>. Use parentheses if you need more than one of a </a:t>
            </a:r>
            <a:r>
              <a:rPr lang="en-US" u="sng" dirty="0">
                <a:solidFill>
                  <a:srgbClr val="006600"/>
                </a:solidFill>
              </a:rPr>
              <a:t>polyatomic ion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4267200" y="6172200"/>
            <a:ext cx="2225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Not balanced!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514600" y="4572000"/>
            <a:ext cx="2286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      )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4495800" y="51054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utoUpdateAnimBg="0"/>
      <p:bldP spid="21509" grpId="0" autoUpdateAnimBg="0"/>
      <p:bldP spid="21510" grpId="0" autoUpdateAnimBg="0"/>
      <p:bldP spid="21511" grpId="0" autoUpdateAnimBg="0"/>
      <p:bldP spid="21512" grpId="0" animBg="1"/>
      <p:bldP spid="21513" grpId="0" animBg="1"/>
      <p:bldP spid="21514" grpId="0" autoUpdateAnimBg="0"/>
      <p:bldP spid="21515" grpId="0" autoUpdateAnimBg="0"/>
      <p:bldP spid="21516" grpId="0" autoUpdateAnimBg="0"/>
      <p:bldP spid="2151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4579" name="Text Box 1027"/>
          <p:cNvSpPr txBox="1">
            <a:spLocks noChangeArrowheads="1"/>
          </p:cNvSpPr>
          <p:nvPr/>
        </p:nvSpPr>
        <p:spPr bwMode="auto">
          <a:xfrm>
            <a:off x="228600" y="1036638"/>
            <a:ext cx="4287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 </a:t>
            </a:r>
            <a:r>
              <a:rPr lang="en-US" dirty="0">
                <a:solidFill>
                  <a:srgbClr val="C00000"/>
                </a:solidFill>
              </a:rPr>
              <a:t>Iron(III) chloride</a:t>
            </a:r>
          </a:p>
        </p:txBody>
      </p:sp>
      <p:sp>
        <p:nvSpPr>
          <p:cNvPr id="24580" name="Text Box 1028"/>
          <p:cNvSpPr txBox="1">
            <a:spLocks noChangeArrowheads="1"/>
          </p:cNvSpPr>
          <p:nvPr/>
        </p:nvSpPr>
        <p:spPr bwMode="auto">
          <a:xfrm>
            <a:off x="228600" y="1600200"/>
            <a:ext cx="861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4581" name="Text Box 1029"/>
          <p:cNvSpPr txBox="1">
            <a:spLocks noChangeArrowheads="1"/>
          </p:cNvSpPr>
          <p:nvPr/>
        </p:nvSpPr>
        <p:spPr bwMode="auto">
          <a:xfrm>
            <a:off x="2590800" y="4648200"/>
            <a:ext cx="13906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</a:p>
        </p:txBody>
      </p:sp>
      <p:sp>
        <p:nvSpPr>
          <p:cNvPr id="24582" name="Text Box 1030"/>
          <p:cNvSpPr txBox="1">
            <a:spLocks noChangeArrowheads="1"/>
          </p:cNvSpPr>
          <p:nvPr/>
        </p:nvSpPr>
        <p:spPr bwMode="auto">
          <a:xfrm>
            <a:off x="4038600" y="4648200"/>
            <a:ext cx="9763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</a:p>
        </p:txBody>
      </p:sp>
      <p:sp>
        <p:nvSpPr>
          <p:cNvPr id="24583" name="Text Box 1031"/>
          <p:cNvSpPr txBox="1">
            <a:spLocks noChangeArrowheads="1"/>
          </p:cNvSpPr>
          <p:nvPr/>
        </p:nvSpPr>
        <p:spPr bwMode="auto">
          <a:xfrm>
            <a:off x="228600" y="2590800"/>
            <a:ext cx="861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4584" name="Line 1032"/>
          <p:cNvSpPr>
            <a:spLocks noChangeShapeType="1"/>
          </p:cNvSpPr>
          <p:nvPr/>
        </p:nvSpPr>
        <p:spPr bwMode="auto">
          <a:xfrm flipV="1">
            <a:off x="3581400" y="52578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5" name="Line 1033"/>
          <p:cNvSpPr>
            <a:spLocks noChangeShapeType="1"/>
          </p:cNvSpPr>
          <p:nvPr/>
        </p:nvSpPr>
        <p:spPr bwMode="auto">
          <a:xfrm flipV="1">
            <a:off x="4800600" y="53340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6" name="Text Box 1034"/>
          <p:cNvSpPr txBox="1">
            <a:spLocks noChangeArrowheads="1"/>
          </p:cNvSpPr>
          <p:nvPr/>
        </p:nvSpPr>
        <p:spPr bwMode="auto">
          <a:xfrm>
            <a:off x="228600" y="3581400"/>
            <a:ext cx="8915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3. Balance charges , if necessary, using </a:t>
            </a:r>
            <a:r>
              <a:rPr lang="en-US" dirty="0">
                <a:solidFill>
                  <a:srgbClr val="006600"/>
                </a:solidFill>
              </a:rPr>
              <a:t>subscripts</a:t>
            </a:r>
            <a:r>
              <a:rPr lang="en-US" dirty="0">
                <a:solidFill>
                  <a:srgbClr val="000000"/>
                </a:solidFill>
              </a:rPr>
              <a:t>. Use parentheses if you need more than one of a </a:t>
            </a:r>
            <a:r>
              <a:rPr lang="en-US" u="sng" dirty="0">
                <a:solidFill>
                  <a:srgbClr val="006600"/>
                </a:solidFill>
              </a:rPr>
              <a:t>polyatomic ion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24587" name="Text Box 1035"/>
          <p:cNvSpPr txBox="1">
            <a:spLocks noChangeArrowheads="1"/>
          </p:cNvSpPr>
          <p:nvPr/>
        </p:nvSpPr>
        <p:spPr bwMode="auto">
          <a:xfrm>
            <a:off x="3032125" y="6019800"/>
            <a:ext cx="2225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Not balanced!</a:t>
            </a:r>
          </a:p>
        </p:txBody>
      </p:sp>
      <p:sp>
        <p:nvSpPr>
          <p:cNvPr id="24589" name="Text Box 1037"/>
          <p:cNvSpPr txBox="1">
            <a:spLocks noChangeArrowheads="1"/>
          </p:cNvSpPr>
          <p:nvPr/>
        </p:nvSpPr>
        <p:spPr bwMode="auto">
          <a:xfrm>
            <a:off x="4800600" y="51054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  <p:bldP spid="24581" grpId="0" autoUpdateAnimBg="0"/>
      <p:bldP spid="24582" grpId="0" autoUpdateAnimBg="0"/>
      <p:bldP spid="24583" grpId="0" autoUpdateAnimBg="0"/>
      <p:bldP spid="24584" grpId="0" animBg="1"/>
      <p:bldP spid="24585" grpId="0" animBg="1"/>
      <p:bldP spid="24586" grpId="0" autoUpdateAnimBg="0"/>
      <p:bldP spid="24587" grpId="0" autoUpdateAnimBg="0"/>
      <p:bldP spid="2458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28600" y="1036638"/>
            <a:ext cx="4097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 </a:t>
            </a:r>
            <a:r>
              <a:rPr lang="en-US" dirty="0">
                <a:solidFill>
                  <a:srgbClr val="C00000"/>
                </a:solidFill>
              </a:rPr>
              <a:t>Aluminum sulfide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861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429000" y="4876800"/>
            <a:ext cx="12922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876800" y="4876800"/>
            <a:ext cx="11017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28600" y="2590800"/>
            <a:ext cx="441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V="1">
            <a:off x="4343400" y="54102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V="1">
            <a:off x="5562600" y="54102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228600" y="3581400"/>
            <a:ext cx="8686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3. Balance charges , if necessary, using </a:t>
            </a:r>
            <a:r>
              <a:rPr lang="en-US" dirty="0">
                <a:solidFill>
                  <a:srgbClr val="006600"/>
                </a:solidFill>
              </a:rPr>
              <a:t>subscripts</a:t>
            </a:r>
            <a:r>
              <a:rPr lang="en-US" dirty="0">
                <a:solidFill>
                  <a:srgbClr val="000000"/>
                </a:solidFill>
              </a:rPr>
              <a:t>. Use parentheses if you need more than one of a </a:t>
            </a:r>
            <a:r>
              <a:rPr lang="en-US" u="sng" dirty="0">
                <a:solidFill>
                  <a:srgbClr val="006600"/>
                </a:solidFill>
              </a:rPr>
              <a:t>polyatomic ion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3886200" y="6172200"/>
            <a:ext cx="2225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Not balanced!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4419600" y="52578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5638800" y="52578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  <p:bldP spid="23557" grpId="0" autoUpdateAnimBg="0"/>
      <p:bldP spid="23558" grpId="0" autoUpdateAnimBg="0"/>
      <p:bldP spid="23559" grpId="0" autoUpdateAnimBg="0"/>
      <p:bldP spid="23560" grpId="0" animBg="1"/>
      <p:bldP spid="23561" grpId="0" animBg="1"/>
      <p:bldP spid="23562" grpId="0" autoUpdateAnimBg="0"/>
      <p:bldP spid="23563" grpId="0" autoUpdateAnimBg="0"/>
      <p:bldP spid="23565" grpId="0" autoUpdateAnimBg="0"/>
      <p:bldP spid="2356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28600" y="1036638"/>
            <a:ext cx="479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 </a:t>
            </a:r>
            <a:r>
              <a:rPr lang="en-US" dirty="0">
                <a:solidFill>
                  <a:srgbClr val="C00000"/>
                </a:solidFill>
              </a:rPr>
              <a:t>Magnesium carbonate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891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667000" y="4267200"/>
            <a:ext cx="15414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Mg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343400" y="4343400"/>
            <a:ext cx="17922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</a:t>
            </a:r>
            <a:r>
              <a:rPr lang="en-US" sz="4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28600" y="2590800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V="1">
            <a:off x="3810000" y="48768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 flipV="1">
            <a:off x="5791200" y="49530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429000" y="58674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They </a:t>
            </a:r>
            <a:r>
              <a:rPr lang="en-US" u="sng" dirty="0">
                <a:solidFill>
                  <a:srgbClr val="FF0000"/>
                </a:solidFill>
              </a:rPr>
              <a:t>are</a:t>
            </a:r>
            <a:r>
              <a:rPr lang="en-US" dirty="0">
                <a:solidFill>
                  <a:srgbClr val="FF0000"/>
                </a:solidFill>
              </a:rPr>
              <a:t> balanced!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utoUpdateAnimBg="0"/>
      <p:bldP spid="22533" grpId="0" autoUpdateAnimBg="0"/>
      <p:bldP spid="22534" grpId="0" autoUpdateAnimBg="0"/>
      <p:bldP spid="22535" grpId="0" autoUpdateAnimBg="0"/>
      <p:bldP spid="22536" grpId="0" animBg="1"/>
      <p:bldP spid="22537" grpId="0" animBg="1"/>
      <p:bldP spid="2253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28600" y="1036638"/>
            <a:ext cx="383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 </a:t>
            </a:r>
            <a:r>
              <a:rPr lang="en-US" dirty="0">
                <a:solidFill>
                  <a:srgbClr val="C00000"/>
                </a:solidFill>
              </a:rPr>
              <a:t>Zinc hydroxide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891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048000" y="4495800"/>
            <a:ext cx="14208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Zn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648200" y="4495800"/>
            <a:ext cx="13874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OH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28600" y="2590800"/>
            <a:ext cx="5410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V="1">
            <a:off x="4038600" y="51816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V="1">
            <a:off x="5867400" y="51054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28600" y="3581400"/>
            <a:ext cx="8686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3. Balance charges , if necessary, using </a:t>
            </a:r>
            <a:r>
              <a:rPr lang="en-US" dirty="0">
                <a:solidFill>
                  <a:srgbClr val="006600"/>
                </a:solidFill>
              </a:rPr>
              <a:t>subscripts</a:t>
            </a:r>
            <a:r>
              <a:rPr lang="en-US" dirty="0">
                <a:solidFill>
                  <a:srgbClr val="000000"/>
                </a:solidFill>
              </a:rPr>
              <a:t>. Use parentheses if you need more than one of a </a:t>
            </a:r>
            <a:r>
              <a:rPr lang="en-US" u="sng" dirty="0">
                <a:solidFill>
                  <a:srgbClr val="006600"/>
                </a:solidFill>
              </a:rPr>
              <a:t>polyatomic ion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886200" y="5943600"/>
            <a:ext cx="2225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Not balanced!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4343400" y="4419600"/>
            <a:ext cx="2286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     )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6172200" y="48768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  <p:bldP spid="25605" grpId="0" autoUpdateAnimBg="0"/>
      <p:bldP spid="25606" grpId="0" autoUpdateAnimBg="0"/>
      <p:bldP spid="25607" grpId="0" autoUpdateAnimBg="0"/>
      <p:bldP spid="25608" grpId="0" animBg="1"/>
      <p:bldP spid="25609" grpId="0" animBg="1"/>
      <p:bldP spid="25610" grpId="0" autoUpdateAnimBg="0"/>
      <p:bldP spid="25611" grpId="0" autoUpdateAnimBg="0"/>
      <p:bldP spid="25612" grpId="0" autoUpdateAnimBg="0"/>
      <p:bldP spid="2561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96200" cy="6858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Writing Ionic Compound Formulas</a:t>
            </a:r>
          </a:p>
        </p:txBody>
      </p:sp>
      <p:sp>
        <p:nvSpPr>
          <p:cNvPr id="26627" name="Text Box 1027"/>
          <p:cNvSpPr txBox="1">
            <a:spLocks noChangeArrowheads="1"/>
          </p:cNvSpPr>
          <p:nvPr/>
        </p:nvSpPr>
        <p:spPr bwMode="auto">
          <a:xfrm>
            <a:off x="228600" y="1036638"/>
            <a:ext cx="4586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Example: Aluminum phosphate</a:t>
            </a:r>
          </a:p>
        </p:txBody>
      </p:sp>
      <p:sp>
        <p:nvSpPr>
          <p:cNvPr id="26628" name="Text Box 1028"/>
          <p:cNvSpPr txBox="1">
            <a:spLocks noChangeArrowheads="1"/>
          </p:cNvSpPr>
          <p:nvPr/>
        </p:nvSpPr>
        <p:spPr bwMode="auto">
          <a:xfrm>
            <a:off x="228600" y="1600200"/>
            <a:ext cx="845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Write the formulas for the </a:t>
            </a:r>
            <a:r>
              <a:rPr lang="en-US" dirty="0" err="1">
                <a:solidFill>
                  <a:srgbClr val="000000"/>
                </a:solidFill>
              </a:rPr>
              <a:t>cation</a:t>
            </a:r>
            <a:r>
              <a:rPr lang="en-US" dirty="0">
                <a:solidFill>
                  <a:srgbClr val="000000"/>
                </a:solidFill>
              </a:rPr>
              <a:t> and anion, including </a:t>
            </a:r>
            <a:r>
              <a:rPr lang="en-US" u="sng" dirty="0">
                <a:solidFill>
                  <a:srgbClr val="000000"/>
                </a:solidFill>
              </a:rPr>
              <a:t>CHARGES</a:t>
            </a:r>
            <a:r>
              <a:rPr lang="en-US" dirty="0">
                <a:solidFill>
                  <a:srgbClr val="000000"/>
                </a:solidFill>
              </a:rPr>
              <a:t>!</a:t>
            </a:r>
          </a:p>
        </p:txBody>
      </p:sp>
      <p:sp>
        <p:nvSpPr>
          <p:cNvPr id="26629" name="Text Box 1029"/>
          <p:cNvSpPr txBox="1">
            <a:spLocks noChangeArrowheads="1"/>
          </p:cNvSpPr>
          <p:nvPr/>
        </p:nvSpPr>
        <p:spPr bwMode="auto">
          <a:xfrm>
            <a:off x="3200400" y="4114800"/>
            <a:ext cx="12922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</a:p>
        </p:txBody>
      </p:sp>
      <p:sp>
        <p:nvSpPr>
          <p:cNvPr id="26630" name="Text Box 1030"/>
          <p:cNvSpPr txBox="1">
            <a:spLocks noChangeArrowheads="1"/>
          </p:cNvSpPr>
          <p:nvPr/>
        </p:nvSpPr>
        <p:spPr bwMode="auto">
          <a:xfrm>
            <a:off x="4495800" y="4129087"/>
            <a:ext cx="17399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</a:t>
            </a:r>
            <a:r>
              <a:rPr lang="en-US" sz="48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 sz="4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3-</a:t>
            </a:r>
          </a:p>
        </p:txBody>
      </p:sp>
      <p:sp>
        <p:nvSpPr>
          <p:cNvPr id="26631" name="Text Box 1031"/>
          <p:cNvSpPr txBox="1">
            <a:spLocks noChangeArrowheads="1"/>
          </p:cNvSpPr>
          <p:nvPr/>
        </p:nvSpPr>
        <p:spPr bwMode="auto">
          <a:xfrm>
            <a:off x="228600" y="2590800"/>
            <a:ext cx="5410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2. Check to see if charges are balanced. </a:t>
            </a:r>
          </a:p>
        </p:txBody>
      </p:sp>
      <p:sp>
        <p:nvSpPr>
          <p:cNvPr id="26632" name="Line 1032"/>
          <p:cNvSpPr>
            <a:spLocks noChangeShapeType="1"/>
          </p:cNvSpPr>
          <p:nvPr/>
        </p:nvSpPr>
        <p:spPr bwMode="auto">
          <a:xfrm flipV="1">
            <a:off x="4114800" y="47244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33" name="Line 1033"/>
          <p:cNvSpPr>
            <a:spLocks noChangeShapeType="1"/>
          </p:cNvSpPr>
          <p:nvPr/>
        </p:nvSpPr>
        <p:spPr bwMode="auto">
          <a:xfrm flipV="1">
            <a:off x="5943600" y="47244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35" name="Text Box 1035"/>
          <p:cNvSpPr txBox="1">
            <a:spLocks noChangeArrowheads="1"/>
          </p:cNvSpPr>
          <p:nvPr/>
        </p:nvSpPr>
        <p:spPr bwMode="auto">
          <a:xfrm>
            <a:off x="3200400" y="57150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They </a:t>
            </a:r>
            <a:r>
              <a:rPr lang="en-US" u="sng" dirty="0">
                <a:solidFill>
                  <a:srgbClr val="FF0000"/>
                </a:solidFill>
              </a:rPr>
              <a:t>ARE</a:t>
            </a:r>
            <a:r>
              <a:rPr lang="en-US" dirty="0">
                <a:solidFill>
                  <a:srgbClr val="FF0000"/>
                </a:solidFill>
              </a:rPr>
              <a:t> balanced!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utoUpdateAnimBg="0"/>
      <p:bldP spid="26629" grpId="0" autoUpdateAnimBg="0"/>
      <p:bldP spid="26630" grpId="0" autoUpdateAnimBg="0"/>
      <p:bldP spid="26631" grpId="0" autoUpdateAnimBg="0"/>
      <p:bldP spid="26632" grpId="0" animBg="1"/>
      <p:bldP spid="26633" grpId="0" animBg="1"/>
      <p:bldP spid="2663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2209800" cy="685800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lIns="90488" tIns="44450" rIns="90488" bIns="44450"/>
          <a:lstStyle/>
          <a:p>
            <a:r>
              <a:rPr lang="en-US" sz="4000" u="sng" dirty="0">
                <a:solidFill>
                  <a:srgbClr val="000000"/>
                </a:solidFill>
              </a:rPr>
              <a:t>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848600" cy="3657600"/>
          </a:xfrm>
          <a:solidFill>
            <a:schemeClr val="tx2">
              <a:lumMod val="95000"/>
            </a:schemeClr>
          </a:solidFill>
          <a:ln/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/>
          <a:lstStyle/>
          <a:p>
            <a:pPr>
              <a:buFont typeface="Wingdings" pitchFamily="2" charset="2"/>
              <a:buChar char="Ø"/>
            </a:pPr>
            <a:r>
              <a:rPr lang="en-US" sz="3600" dirty="0" err="1">
                <a:solidFill>
                  <a:srgbClr val="006600"/>
                </a:solidFill>
              </a:rPr>
              <a:t>Cation</a:t>
            </a:r>
            <a:r>
              <a:rPr lang="en-US" sz="3600" dirty="0">
                <a:solidFill>
                  <a:srgbClr val="006600"/>
                </a:solidFill>
              </a:rPr>
              <a:t>:  A positive ion</a:t>
            </a:r>
          </a:p>
          <a:p>
            <a:pPr algn="ctr">
              <a:buFont typeface="Wingdings" pitchFamily="2" charset="2"/>
              <a:buChar char="Ø"/>
            </a:pPr>
            <a:r>
              <a:rPr lang="en-US" sz="3600" dirty="0">
                <a:solidFill>
                  <a:srgbClr val="000000"/>
                </a:solidFill>
              </a:rPr>
              <a:t>Mg</a:t>
            </a:r>
            <a:r>
              <a:rPr lang="en-US" sz="3600" baseline="30000" dirty="0">
                <a:solidFill>
                  <a:srgbClr val="000000"/>
                </a:solidFill>
              </a:rPr>
              <a:t>2+</a:t>
            </a:r>
            <a:r>
              <a:rPr lang="en-US" sz="3600" dirty="0">
                <a:solidFill>
                  <a:srgbClr val="000000"/>
                </a:solidFill>
              </a:rPr>
              <a:t>, NH</a:t>
            </a:r>
            <a:r>
              <a:rPr lang="en-US" sz="3600" baseline="-25000" dirty="0">
                <a:solidFill>
                  <a:srgbClr val="000000"/>
                </a:solidFill>
              </a:rPr>
              <a:t>4</a:t>
            </a:r>
            <a:r>
              <a:rPr lang="en-US" sz="3600" baseline="30000" dirty="0">
                <a:solidFill>
                  <a:srgbClr val="000000"/>
                </a:solidFill>
              </a:rPr>
              <a:t>+</a:t>
            </a:r>
            <a:endParaRPr lang="en-US" sz="3600" dirty="0">
              <a:solidFill>
                <a:srgbClr val="000000"/>
              </a:solidFill>
            </a:endParaRPr>
          </a:p>
          <a:p>
            <a:pPr>
              <a:spcBef>
                <a:spcPct val="70000"/>
              </a:spcBef>
              <a:buFont typeface="Wingdings" pitchFamily="2" charset="2"/>
              <a:buChar char="Ø"/>
            </a:pPr>
            <a:r>
              <a:rPr lang="en-US" sz="3600" dirty="0">
                <a:solidFill>
                  <a:srgbClr val="006600"/>
                </a:solidFill>
              </a:rPr>
              <a:t>Anion:  A negative ion</a:t>
            </a:r>
          </a:p>
          <a:p>
            <a:pPr algn="ctr">
              <a:buFont typeface="Wingdings" pitchFamily="2" charset="2"/>
              <a:buChar char="Ø"/>
            </a:pPr>
            <a:r>
              <a:rPr lang="en-US" sz="3600" dirty="0" err="1">
                <a:solidFill>
                  <a:srgbClr val="000000"/>
                </a:solidFill>
              </a:rPr>
              <a:t>Cl</a:t>
            </a:r>
            <a:r>
              <a:rPr lang="en-US" sz="3600" baseline="30000" dirty="0">
                <a:solidFill>
                  <a:srgbClr val="000000"/>
                </a:solidFill>
                <a:latin typeface="Symbol" pitchFamily="18" charset="2"/>
              </a:rPr>
              <a:t>-</a:t>
            </a:r>
            <a:r>
              <a:rPr lang="en-US" sz="3600" dirty="0">
                <a:solidFill>
                  <a:srgbClr val="000000"/>
                </a:solidFill>
              </a:rPr>
              <a:t>, </a:t>
            </a:r>
            <a:r>
              <a:rPr lang="en-US" sz="3600" dirty="0" smtClean="0">
                <a:solidFill>
                  <a:srgbClr val="000000"/>
                </a:solidFill>
              </a:rPr>
              <a:t>SO</a:t>
            </a:r>
            <a:r>
              <a:rPr lang="en-US" sz="3600" baseline="-25000" dirty="0" smtClean="0">
                <a:solidFill>
                  <a:srgbClr val="000000"/>
                </a:solidFill>
              </a:rPr>
              <a:t>4</a:t>
            </a:r>
            <a:r>
              <a:rPr lang="en-US" sz="3600" baseline="30000" dirty="0" smtClean="0">
                <a:solidFill>
                  <a:srgbClr val="000000"/>
                </a:solidFill>
              </a:rPr>
              <a:t>2</a:t>
            </a:r>
            <a:r>
              <a:rPr lang="en-US" sz="3600" baseline="30000" dirty="0" smtClean="0">
                <a:solidFill>
                  <a:srgbClr val="000000"/>
                </a:solidFill>
                <a:latin typeface="Symbol" pitchFamily="18" charset="2"/>
              </a:rPr>
              <a:t>-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685800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lIns="90488" tIns="44450" rIns="90488" bIns="44450"/>
          <a:lstStyle/>
          <a:p>
            <a:r>
              <a:rPr lang="en-US" dirty="0">
                <a:solidFill>
                  <a:srgbClr val="000000"/>
                </a:solidFill>
              </a:rPr>
              <a:t>Naming Ionic Compounds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534400" cy="4724400"/>
          </a:xfrm>
          <a:solidFill>
            <a:schemeClr val="tx2">
              <a:lumMod val="95000"/>
            </a:schemeClr>
          </a:solidFill>
          <a:ln/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/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 err="1" smtClean="0">
                <a:solidFill>
                  <a:srgbClr val="000000"/>
                </a:solidFill>
              </a:rPr>
              <a:t>Cation</a:t>
            </a:r>
            <a:r>
              <a:rPr lang="en-US" sz="3200" dirty="0" smtClean="0">
                <a:solidFill>
                  <a:srgbClr val="000000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first, then anion</a:t>
            </a:r>
          </a:p>
          <a:p>
            <a:pPr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000000"/>
                </a:solidFill>
              </a:rPr>
              <a:t>Monatomic </a:t>
            </a:r>
            <a:r>
              <a:rPr lang="en-US" sz="3200" dirty="0" err="1">
                <a:solidFill>
                  <a:srgbClr val="000000"/>
                </a:solidFill>
              </a:rPr>
              <a:t>cation</a:t>
            </a:r>
            <a:r>
              <a:rPr lang="en-US" sz="3200" dirty="0">
                <a:solidFill>
                  <a:srgbClr val="000000"/>
                </a:solidFill>
              </a:rPr>
              <a:t> = name of the element</a:t>
            </a:r>
          </a:p>
          <a:p>
            <a:pPr algn="ctr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>
                <a:solidFill>
                  <a:srgbClr val="006600"/>
                </a:solidFill>
              </a:rPr>
              <a:t>Ca</a:t>
            </a:r>
            <a:r>
              <a:rPr lang="en-US" sz="3200" baseline="30000" dirty="0">
                <a:solidFill>
                  <a:srgbClr val="006600"/>
                </a:solidFill>
              </a:rPr>
              <a:t>2+</a:t>
            </a:r>
            <a:r>
              <a:rPr lang="en-US" sz="3200" dirty="0">
                <a:solidFill>
                  <a:srgbClr val="006600"/>
                </a:solidFill>
              </a:rPr>
              <a:t> = calcium ion</a:t>
            </a:r>
          </a:p>
          <a:p>
            <a:pPr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000000"/>
                </a:solidFill>
              </a:rPr>
              <a:t>Monatomic </a:t>
            </a:r>
            <a:r>
              <a:rPr lang="en-US" sz="3200" dirty="0">
                <a:solidFill>
                  <a:srgbClr val="000000"/>
                </a:solidFill>
              </a:rPr>
              <a:t>anion</a:t>
            </a:r>
            <a:r>
              <a:rPr lang="en-US" sz="3200" dirty="0"/>
              <a:t>   </a:t>
            </a:r>
            <a:r>
              <a:rPr lang="en-US" sz="3200" dirty="0">
                <a:solidFill>
                  <a:srgbClr val="000000"/>
                </a:solidFill>
              </a:rPr>
              <a:t>=</a:t>
            </a:r>
            <a:r>
              <a:rPr lang="en-US" sz="3200" dirty="0"/>
              <a:t>  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root</a:t>
            </a:r>
            <a:r>
              <a:rPr lang="en-US" sz="3200" dirty="0"/>
              <a:t>  +  </a:t>
            </a:r>
            <a:r>
              <a:rPr lang="en-US" sz="3200" dirty="0">
                <a:solidFill>
                  <a:srgbClr val="FC0128"/>
                </a:solidFill>
              </a:rPr>
              <a:t>-</a:t>
            </a:r>
            <a:r>
              <a:rPr lang="en-US" sz="3200" dirty="0" err="1">
                <a:solidFill>
                  <a:srgbClr val="FC0128"/>
                </a:solidFill>
              </a:rPr>
              <a:t>ide</a:t>
            </a:r>
            <a:endParaRPr lang="en-US" sz="3200" dirty="0"/>
          </a:p>
          <a:p>
            <a:pPr algn="ctr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 err="1">
                <a:solidFill>
                  <a:srgbClr val="006600"/>
                </a:solidFill>
              </a:rPr>
              <a:t>Cl</a:t>
            </a:r>
            <a:r>
              <a:rPr lang="en-US" sz="3200" baseline="30000" dirty="0">
                <a:solidFill>
                  <a:srgbClr val="006600"/>
                </a:solidFill>
                <a:latin typeface="Symbol" pitchFamily="18" charset="2"/>
              </a:rPr>
              <a:t>-</a:t>
            </a:r>
            <a:r>
              <a:rPr lang="en-US" sz="3200" dirty="0">
                <a:solidFill>
                  <a:schemeClr val="accent1"/>
                </a:solidFill>
              </a:rPr>
              <a:t>  </a:t>
            </a:r>
            <a:r>
              <a:rPr lang="en-US" sz="3200" dirty="0">
                <a:solidFill>
                  <a:srgbClr val="000000"/>
                </a:solidFill>
              </a:rPr>
              <a:t>=</a:t>
            </a:r>
            <a:r>
              <a:rPr lang="en-US" sz="3200" dirty="0">
                <a:solidFill>
                  <a:schemeClr val="accent1"/>
                </a:solidFill>
              </a:rPr>
              <a:t>  </a:t>
            </a:r>
            <a:r>
              <a:rPr lang="en-US" sz="3200" dirty="0">
                <a:solidFill>
                  <a:srgbClr val="006600"/>
                </a:solidFill>
              </a:rPr>
              <a:t>chlor</a:t>
            </a:r>
            <a:r>
              <a:rPr lang="en-US" sz="3200" u="sng" dirty="0">
                <a:solidFill>
                  <a:srgbClr val="006600"/>
                </a:solidFill>
              </a:rPr>
              <a:t>ide</a:t>
            </a:r>
          </a:p>
          <a:p>
            <a:pPr algn="ctr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>
                <a:solidFill>
                  <a:srgbClr val="006600"/>
                </a:solidFill>
              </a:rPr>
              <a:t>CaCl</a:t>
            </a:r>
            <a:r>
              <a:rPr lang="en-US" sz="3200" baseline="-25000" dirty="0">
                <a:solidFill>
                  <a:srgbClr val="006600"/>
                </a:solidFill>
              </a:rPr>
              <a:t>2</a:t>
            </a:r>
            <a:r>
              <a:rPr lang="en-US" sz="3200" dirty="0">
                <a:solidFill>
                  <a:srgbClr val="006600"/>
                </a:solidFill>
              </a:rPr>
              <a:t>  =  calcium chloride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lIns="90488" tIns="44450" rIns="90488" bIns="44450"/>
          <a:lstStyle/>
          <a:p>
            <a:r>
              <a:rPr lang="en-US" dirty="0">
                <a:solidFill>
                  <a:srgbClr val="000000"/>
                </a:solidFill>
              </a:rPr>
              <a:t>Naming Ionic Compounds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2000" dirty="0">
                <a:solidFill>
                  <a:srgbClr val="000000"/>
                </a:solidFill>
              </a:rPr>
              <a:t>(continued)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09800"/>
            <a:ext cx="8229600" cy="3276600"/>
          </a:xfrm>
          <a:solidFill>
            <a:schemeClr val="tx2">
              <a:lumMod val="95000"/>
            </a:schemeClr>
          </a:solidFill>
          <a:ln/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/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some </a:t>
            </a:r>
            <a:r>
              <a:rPr lang="en-US" sz="2800" dirty="0">
                <a:solidFill>
                  <a:srgbClr val="000000"/>
                </a:solidFill>
              </a:rPr>
              <a:t>metal forms more than one </a:t>
            </a:r>
            <a:r>
              <a:rPr lang="en-US" sz="2800" dirty="0" err="1">
                <a:solidFill>
                  <a:srgbClr val="000000"/>
                </a:solidFill>
              </a:rPr>
              <a:t>cation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</a:rPr>
              <a:t>use </a:t>
            </a:r>
            <a:r>
              <a:rPr lang="en-US" sz="2800" dirty="0">
                <a:solidFill>
                  <a:srgbClr val="006600"/>
                </a:solidFill>
              </a:rPr>
              <a:t>Roman numeral </a:t>
            </a:r>
            <a:r>
              <a:rPr lang="en-US" sz="2800" dirty="0">
                <a:solidFill>
                  <a:srgbClr val="000000"/>
                </a:solidFill>
              </a:rPr>
              <a:t>in name</a:t>
            </a:r>
          </a:p>
          <a:p>
            <a:pPr algn="ctr"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000000"/>
                </a:solidFill>
              </a:rPr>
              <a:t>PbCl</a:t>
            </a:r>
            <a:r>
              <a:rPr lang="en-US" sz="2800" baseline="-25000" dirty="0">
                <a:solidFill>
                  <a:srgbClr val="000000"/>
                </a:solidFill>
              </a:rPr>
              <a:t>2</a:t>
            </a:r>
            <a:endParaRPr lang="en-US" sz="2800" dirty="0">
              <a:solidFill>
                <a:srgbClr val="000000"/>
              </a:solidFill>
            </a:endParaRPr>
          </a:p>
          <a:p>
            <a:pPr algn="ctr"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000000"/>
                </a:solidFill>
              </a:rPr>
              <a:t>Pb</a:t>
            </a:r>
            <a:r>
              <a:rPr lang="en-US" sz="2800" baseline="30000" dirty="0">
                <a:solidFill>
                  <a:srgbClr val="000000"/>
                </a:solidFill>
              </a:rPr>
              <a:t>2+</a:t>
            </a:r>
            <a:r>
              <a:rPr lang="en-US" sz="2800" dirty="0">
                <a:solidFill>
                  <a:srgbClr val="000000"/>
                </a:solidFill>
              </a:rPr>
              <a:t> is </a:t>
            </a:r>
            <a:r>
              <a:rPr lang="en-US" sz="2800" dirty="0" err="1" smtClean="0">
                <a:solidFill>
                  <a:srgbClr val="000000"/>
                </a:solidFill>
              </a:rPr>
              <a:t>cation</a:t>
            </a:r>
            <a:endParaRPr lang="en-US" sz="2800" dirty="0">
              <a:solidFill>
                <a:srgbClr val="000000"/>
              </a:solidFill>
            </a:endParaRPr>
          </a:p>
          <a:p>
            <a:pPr algn="ctr"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rgbClr val="000000"/>
                </a:solidFill>
              </a:rPr>
              <a:t>PbCl</a:t>
            </a:r>
            <a:r>
              <a:rPr lang="en-US" sz="2800" baseline="-25000" dirty="0">
                <a:solidFill>
                  <a:srgbClr val="000000"/>
                </a:solidFill>
              </a:rPr>
              <a:t>2</a:t>
            </a:r>
            <a:r>
              <a:rPr lang="en-US" sz="2800" dirty="0">
                <a:solidFill>
                  <a:srgbClr val="000000"/>
                </a:solidFill>
              </a:rPr>
              <a:t>  =  lead(II) chloride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143000" y="1524000"/>
            <a:ext cx="687228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Metals with multiple oxidation states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0244" name="Picture 4" descr="period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17525" y="1063625"/>
            <a:ext cx="1684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 1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990600" y="15240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203450" y="1066800"/>
            <a:ext cx="5721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Lose 1 electron to form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1+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ions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600200" y="1600200"/>
            <a:ext cx="604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438400" y="1600200"/>
            <a:ext cx="627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200400" y="1600200"/>
            <a:ext cx="817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267200" y="1600200"/>
            <a:ext cx="549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762000" y="2514600"/>
            <a:ext cx="457200" cy="3048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utoUpdateAnimBg="0"/>
      <p:bldP spid="10247" grpId="0" animBg="1"/>
      <p:bldP spid="10248" grpId="0" autoUpdateAnimBg="0"/>
      <p:bldP spid="10249" grpId="0" autoUpdateAnimBg="0"/>
      <p:bldP spid="10250" grpId="0" autoUpdateAnimBg="0"/>
      <p:bldP spid="10251" grpId="0" autoUpdateAnimBg="0"/>
      <p:bldP spid="10252" grpId="0" autoUpdateAnimBg="0"/>
      <p:bldP spid="102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1267" name="Picture 3" descr="period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90600" y="1066800"/>
            <a:ext cx="1684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 2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1447800" y="1524000"/>
            <a:ext cx="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743200" y="1066800"/>
            <a:ext cx="6067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Loses 2 electrons to form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ions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600200" y="1600200"/>
            <a:ext cx="901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743200" y="1600200"/>
            <a:ext cx="982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Mg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962400" y="1600200"/>
            <a:ext cx="896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105400" y="1614488"/>
            <a:ext cx="8969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Sr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324600" y="1600200"/>
            <a:ext cx="900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2+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1219200" y="2971800"/>
            <a:ext cx="457200" cy="2590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utoUpdateAnimBg="0"/>
      <p:bldP spid="11269" grpId="0" animBg="1"/>
      <p:bldP spid="11270" grpId="0" autoUpdateAnimBg="0"/>
      <p:bldP spid="11271" grpId="0" autoUpdateAnimBg="0"/>
      <p:bldP spid="11272" grpId="0" autoUpdateAnimBg="0"/>
      <p:bldP spid="11273" grpId="0" autoUpdateAnimBg="0"/>
      <p:bldP spid="11274" grpId="0" autoUpdateAnimBg="0"/>
      <p:bldP spid="11275" grpId="0" autoUpdateAnimBg="0"/>
      <p:bldP spid="112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2291" name="Picture 3" descr="period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105400" y="838200"/>
            <a:ext cx="1901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 13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6172200" y="1371600"/>
            <a:ext cx="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029200" y="838200"/>
            <a:ext cx="3657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Loses 3 </a:t>
            </a:r>
          </a:p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electrons to form </a:t>
            </a:r>
          </a:p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ions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66800" y="1219200"/>
            <a:ext cx="703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981200" y="1219200"/>
            <a:ext cx="836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3124200" y="1219200"/>
            <a:ext cx="917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3+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5943600" y="2971800"/>
            <a:ext cx="457200" cy="213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  <p:bldP spid="12293" grpId="0" animBg="1"/>
      <p:bldP spid="12294" grpId="0" autoUpdateAnimBg="0"/>
      <p:bldP spid="12295" grpId="0" autoUpdateAnimBg="0"/>
      <p:bldP spid="12296" grpId="0" autoUpdateAnimBg="0"/>
      <p:bldP spid="12297" grpId="0" autoUpdateAnimBg="0"/>
      <p:bldP spid="123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3315" name="Picture 3" descr="period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105400" y="838200"/>
            <a:ext cx="1901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 14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6172200" y="1371600"/>
            <a:ext cx="45720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029200" y="838200"/>
            <a:ext cx="3657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Lose 4 </a:t>
            </a:r>
          </a:p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electrons or gain </a:t>
            </a:r>
          </a:p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 electrons?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3400" y="914400"/>
            <a:ext cx="4267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Neither!</a:t>
            </a:r>
            <a:r>
              <a:rPr lang="en-US" sz="2800" dirty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 13 elements rarely form ions.</a:t>
            </a:r>
            <a:endParaRPr lang="en-US" sz="2800" baseline="300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6400800" y="2971800"/>
            <a:ext cx="457200" cy="213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  <p:bldP spid="13317" grpId="0" animBg="1"/>
      <p:bldP spid="13318" grpId="0" autoUpdateAnimBg="0"/>
      <p:bldP spid="13319" grpId="0" autoUpdateAnimBg="0"/>
      <p:bldP spid="133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4339" name="Picture 3" descr="period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105400" y="838200"/>
            <a:ext cx="1901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 15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6172200" y="1371600"/>
            <a:ext cx="83820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029200" y="838200"/>
            <a:ext cx="3657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Gains 3 </a:t>
            </a:r>
          </a:p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electrons to form </a:t>
            </a:r>
          </a:p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3-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ions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898650" y="776288"/>
            <a:ext cx="768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3-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998663" y="1295400"/>
            <a:ext cx="668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3-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752600" y="1752600"/>
            <a:ext cx="9128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3-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6781800" y="2971800"/>
            <a:ext cx="457200" cy="213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667000" y="762000"/>
            <a:ext cx="14334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Nitride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738438" y="1219200"/>
            <a:ext cx="18582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6600"/>
                </a:solidFill>
              </a:rPr>
              <a:t>Phosphide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743200" y="1752600"/>
            <a:ext cx="16962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Arsenide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  <p:bldP spid="14341" grpId="0" animBg="1"/>
      <p:bldP spid="14342" grpId="0" autoUpdateAnimBg="0"/>
      <p:bldP spid="14343" grpId="0" autoUpdateAnimBg="0"/>
      <p:bldP spid="14344" grpId="0" autoUpdateAnimBg="0"/>
      <p:bldP spid="14345" grpId="0" autoUpdateAnimBg="0"/>
      <p:bldP spid="14346" grpId="0" animBg="1"/>
      <p:bldP spid="14347" grpId="0" autoUpdateAnimBg="0"/>
      <p:bldP spid="14348" grpId="0" autoUpdateAnimBg="0"/>
      <p:bldP spid="1434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5363" name="Picture 3" descr="period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209800"/>
            <a:ext cx="8137525" cy="3382963"/>
          </a:xfrm>
          <a:prstGeom prst="rect">
            <a:avLst/>
          </a:prstGeom>
          <a:noFill/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105400" y="838200"/>
            <a:ext cx="1901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 16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6172200" y="1371600"/>
            <a:ext cx="129540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105400" y="838200"/>
            <a:ext cx="36576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Gains 2 </a:t>
            </a:r>
          </a:p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electrons to form </a:t>
            </a:r>
          </a:p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ions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898650" y="776288"/>
            <a:ext cx="763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998663" y="1295400"/>
            <a:ext cx="725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752600" y="1752600"/>
            <a:ext cx="923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2-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7239000" y="2895600"/>
            <a:ext cx="457200" cy="213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2743200" y="762000"/>
            <a:ext cx="11961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Oxide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738438" y="1295400"/>
            <a:ext cx="14125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Sulfide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2743200" y="1752600"/>
            <a:ext cx="16321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6600"/>
                </a:solidFill>
              </a:rPr>
              <a:t>Selenide</a:t>
            </a:r>
            <a:endParaRPr lang="en-US" sz="2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  <p:bldP spid="15365" grpId="0" animBg="1"/>
      <p:bldP spid="15366" grpId="0" autoUpdateAnimBg="0"/>
      <p:bldP spid="15367" grpId="0" autoUpdateAnimBg="0"/>
      <p:bldP spid="15368" grpId="0" autoUpdateAnimBg="0"/>
      <p:bldP spid="15369" grpId="0" autoUpdateAnimBg="0"/>
      <p:bldP spid="15370" grpId="0" animBg="1"/>
      <p:bldP spid="15371" grpId="0" autoUpdateAnimBg="0"/>
      <p:bldP spid="15372" grpId="0" autoUpdateAnimBg="0"/>
      <p:bldP spid="1537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Predicting Ionic Charges</a:t>
            </a:r>
          </a:p>
        </p:txBody>
      </p:sp>
      <p:pic>
        <p:nvPicPr>
          <p:cNvPr id="16387" name="Picture 3" descr="period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362200"/>
            <a:ext cx="8137525" cy="3382963"/>
          </a:xfrm>
          <a:prstGeom prst="rect">
            <a:avLst/>
          </a:prstGeom>
          <a:noFill/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105400" y="838200"/>
            <a:ext cx="19049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 17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6172200" y="1371600"/>
            <a:ext cx="182880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105400" y="912812"/>
            <a:ext cx="3657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Gains 1 </a:t>
            </a:r>
          </a:p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electron to form </a:t>
            </a:r>
          </a:p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1-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ions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362200" y="990600"/>
            <a:ext cx="695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1-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286000" y="1676400"/>
            <a:ext cx="796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1-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209800" y="2362200"/>
            <a:ext cx="874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1-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7696200" y="2971800"/>
            <a:ext cx="381000" cy="213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200400" y="990600"/>
            <a:ext cx="15616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Fluoride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3200400" y="1676400"/>
            <a:ext cx="15872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Chloride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3200400" y="2438400"/>
            <a:ext cx="15648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Bromide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2286000" y="3124200"/>
            <a:ext cx="673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en-US" sz="2800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1-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3200400" y="3124200"/>
            <a:ext cx="1293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</a:rPr>
              <a:t>Iodide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utoUpdateAnimBg="0"/>
      <p:bldP spid="16389" grpId="0" animBg="1"/>
      <p:bldP spid="16390" grpId="0" autoUpdateAnimBg="0"/>
      <p:bldP spid="16391" grpId="0" autoUpdateAnimBg="0"/>
      <p:bldP spid="16392" grpId="0" autoUpdateAnimBg="0"/>
      <p:bldP spid="16393" grpId="0" autoUpdateAnimBg="0"/>
      <p:bldP spid="16394" grpId="0" animBg="1"/>
      <p:bldP spid="16395" grpId="0" autoUpdateAnimBg="0"/>
      <p:bldP spid="16396" grpId="0" autoUpdateAnimBg="0"/>
      <p:bldP spid="16397" grpId="0" autoUpdateAnimBg="0"/>
      <p:bldP spid="16399" grpId="0" autoUpdateAnimBg="0"/>
      <p:bldP spid="16400" grpId="0" autoUpdateAnimBg="0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548</TotalTime>
  <Words>2087</Words>
  <Application>Microsoft Office PowerPoint</Application>
  <PresentationFormat>Екран (4:3)</PresentationFormat>
  <Paragraphs>498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2" baseType="lpstr">
      <vt:lpstr>chemistry</vt:lpstr>
      <vt:lpstr>Ionic Compound Formulas</vt:lpstr>
      <vt:lpstr>Ions</vt:lpstr>
      <vt:lpstr>Predicting Ionic Charges</vt:lpstr>
      <vt:lpstr>Predicting Ionic Charges</vt:lpstr>
      <vt:lpstr>Predicting Ionic Charges</vt:lpstr>
      <vt:lpstr>Predicting Ionic Charges</vt:lpstr>
      <vt:lpstr>Predicting Ionic Charges</vt:lpstr>
      <vt:lpstr>Predicting Ionic Charges</vt:lpstr>
      <vt:lpstr>Predicting Ionic Charges</vt:lpstr>
      <vt:lpstr>Predicting Ionic Charges</vt:lpstr>
      <vt:lpstr>Predicting Ionic Charges</vt:lpstr>
      <vt:lpstr>Predicting Ionic Charges</vt:lpstr>
      <vt:lpstr>Writing Ionic Compound Formulas</vt:lpstr>
      <vt:lpstr>Writing Ionic Compound Formulas</vt:lpstr>
      <vt:lpstr>Writing Ionic Compound Formulas</vt:lpstr>
      <vt:lpstr>Writing Ionic Compound Formulas</vt:lpstr>
      <vt:lpstr>Writing Ionic Compound Formulas</vt:lpstr>
      <vt:lpstr>Writing Ionic Compound Formulas</vt:lpstr>
      <vt:lpstr>Writing Ionic Compound Formulas</vt:lpstr>
      <vt:lpstr>Naming Ionic Compounds</vt:lpstr>
      <vt:lpstr>Naming Ionic Compounds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Allan</dc:creator>
  <cp:lastModifiedBy>RomaK</cp:lastModifiedBy>
  <cp:revision>178</cp:revision>
  <dcterms:created xsi:type="dcterms:W3CDTF">2001-07-10T23:23:53Z</dcterms:created>
  <dcterms:modified xsi:type="dcterms:W3CDTF">2015-09-02T10:02:26Z</dcterms:modified>
</cp:coreProperties>
</file>