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9"/>
  </p:notesMasterIdLst>
  <p:sldIdLst>
    <p:sldId id="256" r:id="rId2"/>
    <p:sldId id="257" r:id="rId3"/>
    <p:sldId id="258" r:id="rId4"/>
    <p:sldId id="275" r:id="rId5"/>
    <p:sldId id="262" r:id="rId6"/>
    <p:sldId id="293" r:id="rId7"/>
    <p:sldId id="259" r:id="rId8"/>
    <p:sldId id="266" r:id="rId9"/>
    <p:sldId id="283" r:id="rId10"/>
    <p:sldId id="277" r:id="rId11"/>
    <p:sldId id="286" r:id="rId12"/>
    <p:sldId id="294" r:id="rId13"/>
    <p:sldId id="260" r:id="rId14"/>
    <p:sldId id="261" r:id="rId15"/>
    <p:sldId id="263" r:id="rId16"/>
    <p:sldId id="290" r:id="rId17"/>
    <p:sldId id="287" r:id="rId18"/>
    <p:sldId id="264" r:id="rId19"/>
    <p:sldId id="265" r:id="rId20"/>
    <p:sldId id="267" r:id="rId21"/>
    <p:sldId id="268" r:id="rId22"/>
    <p:sldId id="285" r:id="rId23"/>
    <p:sldId id="269" r:id="rId24"/>
    <p:sldId id="270" r:id="rId25"/>
    <p:sldId id="271" r:id="rId26"/>
    <p:sldId id="272" r:id="rId27"/>
    <p:sldId id="273" r:id="rId28"/>
    <p:sldId id="274" r:id="rId29"/>
    <p:sldId id="276" r:id="rId30"/>
    <p:sldId id="292" r:id="rId31"/>
    <p:sldId id="278" r:id="rId32"/>
    <p:sldId id="279" r:id="rId33"/>
    <p:sldId id="281" r:id="rId34"/>
    <p:sldId id="291" r:id="rId35"/>
    <p:sldId id="280" r:id="rId36"/>
    <p:sldId id="289" r:id="rId37"/>
    <p:sldId id="284" r:id="rId3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b="1" kern="1200">
        <a:solidFill>
          <a:schemeClr val="bg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Comic Sans MS" pitchFamily="66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b="1" kern="1200">
        <a:solidFill>
          <a:schemeClr val="bg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Comic Sans MS" pitchFamily="66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b="1" kern="1200">
        <a:solidFill>
          <a:schemeClr val="bg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Comic Sans MS" pitchFamily="66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b="1" kern="1200">
        <a:solidFill>
          <a:schemeClr val="bg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Comic Sans MS" pitchFamily="66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b="1" kern="1200">
        <a:solidFill>
          <a:schemeClr val="bg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Comic Sans MS" pitchFamily="66" charset="0"/>
        <a:ea typeface="+mn-ea"/>
        <a:cs typeface="+mn-cs"/>
      </a:defRPr>
    </a:lvl5pPr>
    <a:lvl6pPr marL="2286000" algn="l" defTabSz="914400" rtl="0" eaLnBrk="1" latinLnBrk="0" hangingPunct="1">
      <a:defRPr sz="2400" b="1" kern="1200">
        <a:solidFill>
          <a:schemeClr val="bg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Comic Sans MS" pitchFamily="66" charset="0"/>
        <a:ea typeface="+mn-ea"/>
        <a:cs typeface="+mn-cs"/>
      </a:defRPr>
    </a:lvl6pPr>
    <a:lvl7pPr marL="2743200" algn="l" defTabSz="914400" rtl="0" eaLnBrk="1" latinLnBrk="0" hangingPunct="1">
      <a:defRPr sz="2400" b="1" kern="1200">
        <a:solidFill>
          <a:schemeClr val="bg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Comic Sans MS" pitchFamily="66" charset="0"/>
        <a:ea typeface="+mn-ea"/>
        <a:cs typeface="+mn-cs"/>
      </a:defRPr>
    </a:lvl7pPr>
    <a:lvl8pPr marL="3200400" algn="l" defTabSz="914400" rtl="0" eaLnBrk="1" latinLnBrk="0" hangingPunct="1">
      <a:defRPr sz="2400" b="1" kern="1200">
        <a:solidFill>
          <a:schemeClr val="bg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Comic Sans MS" pitchFamily="66" charset="0"/>
        <a:ea typeface="+mn-ea"/>
        <a:cs typeface="+mn-cs"/>
      </a:defRPr>
    </a:lvl8pPr>
    <a:lvl9pPr marL="3657600" algn="l" defTabSz="914400" rtl="0" eaLnBrk="1" latinLnBrk="0" hangingPunct="1">
      <a:defRPr sz="2400" b="1" kern="1200">
        <a:solidFill>
          <a:schemeClr val="bg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Comic Sans MS" pitchFamily="66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4D4D4D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4580"/>
    <p:restoredTop sz="86410"/>
  </p:normalViewPr>
  <p:slideViewPr>
    <p:cSldViewPr>
      <p:cViewPr varScale="1">
        <p:scale>
          <a:sx n="97" d="100"/>
          <a:sy n="97" d="100"/>
        </p:scale>
        <p:origin x="-91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378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верхньо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Місце для дати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63FCA6-FF35-48C5-9ED7-EDDF181049B0}" type="datetimeFigureOut">
              <a:rPr lang="uk-UA" smtClean="0"/>
              <a:t>02.09.2015</a:t>
            </a:fld>
            <a:endParaRPr lang="uk-UA"/>
          </a:p>
        </p:txBody>
      </p:sp>
      <p:sp>
        <p:nvSpPr>
          <p:cNvPr id="4" name="Місце для зображення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Місце для нотаток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DD2A0D-165E-4D9D-B30D-22E63F8BE608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9003575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Lab Equipment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Lab Equipment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7239576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Test Tube Racks</a:t>
            </a:r>
          </a:p>
          <a:p>
            <a:r>
              <a:rPr lang="en-US" smtClean="0"/>
              <a:t>Test tube racks are for holding and organizing test tubes on the laboratory counter. Plastic racks may melt in contact with very hot test tubes.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Test Tube Racks</a:t>
            </a:r>
          </a:p>
          <a:p>
            <a:r>
              <a:rPr lang="en-US" smtClean="0"/>
              <a:t>Test tube racks are for holding and organizing test tubes on the laboratory counter. Plastic racks may melt in contact with very hot test tubes.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03477596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Rubber Stoppers</a:t>
            </a:r>
          </a:p>
          <a:p>
            <a:r>
              <a:rPr lang="en-US" smtClean="0"/>
              <a:t>Rubber stoppers are used to close containers to avoid spillage or contamination.</a:t>
            </a:r>
          </a:p>
          <a:p>
            <a:r>
              <a:rPr lang="en-US" smtClean="0"/>
              <a:t>Containers should never be heated when there is a stopper in place.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Rubber Stoppers</a:t>
            </a:r>
          </a:p>
          <a:p>
            <a:r>
              <a:rPr lang="en-US" smtClean="0"/>
              <a:t>Rubber stoppers are used to close containers to avoid spillage or contamination.</a:t>
            </a:r>
          </a:p>
          <a:p>
            <a:r>
              <a:rPr lang="en-US" smtClean="0"/>
              <a:t>Containers should never be heated when there is a stopper in place.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74482629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Spot Plates</a:t>
            </a:r>
          </a:p>
          <a:p>
            <a:r>
              <a:rPr lang="en-US" smtClean="0"/>
              <a:t>Spot plates are used when we want to perform many small scale reactions at one time. We will use these many times during the year. 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Spot Plates</a:t>
            </a:r>
          </a:p>
          <a:p>
            <a:r>
              <a:rPr lang="en-US" smtClean="0"/>
              <a:t>Spot plates are used when we want to perform many small scale reactions at one time. We will use these many times during the year. 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95150107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Watch Glass</a:t>
            </a:r>
          </a:p>
          <a:p>
            <a:r>
              <a:rPr lang="en-US" smtClean="0"/>
              <a:t>A watch glass is used to hold a small amount of solid, such as the product of a reaction.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Watch Glass</a:t>
            </a:r>
          </a:p>
          <a:p>
            <a:r>
              <a:rPr lang="en-US" smtClean="0"/>
              <a:t>A watch glass is used to hold a small amount of solid, such as the product of a reaction.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04956523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Glass Stir Rod</a:t>
            </a:r>
          </a:p>
          <a:p>
            <a:r>
              <a:rPr lang="en-US" smtClean="0"/>
              <a:t>A glass rod is used to manually stir solutions. It can also be used to transfer a single drop of a solution.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Glass Stir Rod</a:t>
            </a:r>
          </a:p>
          <a:p>
            <a:r>
              <a:rPr lang="en-US" smtClean="0"/>
              <a:t>A glass rod is used to manually stir solutions. It can also be used to transfer a single drop of a solution.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19497170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Medicine Dropper</a:t>
            </a:r>
          </a:p>
          <a:p>
            <a:r>
              <a:rPr lang="en-US" smtClean="0"/>
              <a:t>A medicine dropper is used to transfer a small volume of liquid (less than one mL).</a:t>
            </a:r>
          </a:p>
          <a:p>
            <a:r>
              <a:rPr lang="en-US" smtClean="0"/>
              <a:t>On top of each medicine dropper is a “rubber bulb”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Medicine Dropper</a:t>
            </a:r>
          </a:p>
          <a:p>
            <a:r>
              <a:rPr lang="en-US" smtClean="0"/>
              <a:t>A medicine dropper is used to transfer a small volume of liquid (less than one mL).</a:t>
            </a:r>
          </a:p>
          <a:p>
            <a:r>
              <a:rPr lang="en-US" smtClean="0"/>
              <a:t>On top of each medicine dropper is a “rubber bulb”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9707297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Litmus Paper</a:t>
            </a:r>
          </a:p>
          <a:p>
            <a:r>
              <a:rPr lang="en-US" smtClean="0"/>
              <a:t>Red litmus paper is used to identify bases.</a:t>
            </a:r>
          </a:p>
          <a:p>
            <a:r>
              <a:rPr lang="en-US" smtClean="0"/>
              <a:t>Blue litmus paper is used to identify acids.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Litmus Paper</a:t>
            </a:r>
          </a:p>
          <a:p>
            <a:r>
              <a:rPr lang="en-US" smtClean="0"/>
              <a:t>Red litmus paper is used to identify bases.</a:t>
            </a:r>
          </a:p>
          <a:p>
            <a:r>
              <a:rPr lang="en-US" smtClean="0"/>
              <a:t>Blue litmus paper is used to identify acids.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72940163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Forceps</a:t>
            </a:r>
          </a:p>
          <a:p>
            <a:r>
              <a:rPr lang="en-US" smtClean="0"/>
              <a:t>Forceps (or tweezers) are used to pick up small objects.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Forceps</a:t>
            </a:r>
          </a:p>
          <a:p>
            <a:r>
              <a:rPr lang="en-US" smtClean="0"/>
              <a:t>Forceps (or tweezers) are used to pick up small objects.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51554508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Funnel</a:t>
            </a:r>
          </a:p>
          <a:p>
            <a:r>
              <a:rPr lang="en-US" smtClean="0"/>
              <a:t>A funnel is used to aid in the transfer of liquid from one vessel to another.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Funnel</a:t>
            </a:r>
          </a:p>
          <a:p>
            <a:r>
              <a:rPr lang="en-US" smtClean="0"/>
              <a:t>A funnel is used to aid in the transfer of liquid from one vessel to another.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00295769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Mohr Pipet</a:t>
            </a:r>
          </a:p>
          <a:p>
            <a:r>
              <a:rPr lang="en-US" smtClean="0"/>
              <a:t>A Mohr pipet measures and delivers exact volumes of liquids.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Mohr Pipet</a:t>
            </a:r>
          </a:p>
          <a:p>
            <a:r>
              <a:rPr lang="en-US" smtClean="0"/>
              <a:t>A Mohr pipet measures and delivers exact volumes of liquids.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38389726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Beaker</a:t>
            </a:r>
          </a:p>
          <a:p>
            <a:r>
              <a:rPr lang="en-US" smtClean="0"/>
              <a:t>Beakers hold solids or liquids that will not release gases when reacted or are unlikely to splatter if stirred or heated.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Beaker</a:t>
            </a:r>
          </a:p>
          <a:p>
            <a:r>
              <a:rPr lang="en-US" smtClean="0"/>
              <a:t>Beakers hold solids or liquids that will not release gases when reacted or are unlikely to splatter if stirred or heated.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52161203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Wash Bottle</a:t>
            </a:r>
          </a:p>
          <a:p>
            <a:r>
              <a:rPr lang="en-US" smtClean="0"/>
              <a:t>A wash bottle has a spout that delivers a wash solution to a specific area. Distilled water is the only liquid that should be used in a wash bottle.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Wash Bottle</a:t>
            </a:r>
          </a:p>
          <a:p>
            <a:r>
              <a:rPr lang="en-US" smtClean="0"/>
              <a:t>A wash bottle has a spout that delivers a wash solution to a specific area. Distilled water is the only liquid that should be used in a wash bottle.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52547241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Weighing Boat</a:t>
            </a:r>
          </a:p>
          <a:p>
            <a:r>
              <a:rPr lang="en-US" smtClean="0"/>
              <a:t>Weighing boats are used to weigh solids that will be transferred to another vessel.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Weighing Boat</a:t>
            </a:r>
          </a:p>
          <a:p>
            <a:r>
              <a:rPr lang="en-US" smtClean="0"/>
              <a:t>Weighing boats are used to weigh solids that will be transferred to another vessel.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943480365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Spatulas</a:t>
            </a:r>
          </a:p>
          <a:p>
            <a:r>
              <a:rPr lang="en-US" smtClean="0"/>
              <a:t>Spatulas are used to dispense solid chemicals from their containers. </a:t>
            </a:r>
          </a:p>
          <a:p>
            <a:r>
              <a:rPr lang="en-US" smtClean="0"/>
              <a:t>Chemicals should never be transferred with your bare hands.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Spatulas</a:t>
            </a:r>
          </a:p>
          <a:p>
            <a:r>
              <a:rPr lang="en-US" smtClean="0"/>
              <a:t>Spatulas are used to dispense solid chemicals from their containers. </a:t>
            </a:r>
          </a:p>
          <a:p>
            <a:r>
              <a:rPr lang="en-US" smtClean="0"/>
              <a:t>Chemicals should never be transferred with your bare hands.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913110764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Beaker Tongs</a:t>
            </a:r>
          </a:p>
          <a:p>
            <a:r>
              <a:rPr lang="en-US" smtClean="0"/>
              <a:t>Beaker tongs are used to move beakers containing hot liquids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Beaker Tongs</a:t>
            </a:r>
          </a:p>
          <a:p>
            <a:r>
              <a:rPr lang="en-US" smtClean="0"/>
              <a:t>Beaker tongs are used to move beakers containing hot liquids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958226005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Bunsen Burner</a:t>
            </a:r>
          </a:p>
          <a:p>
            <a:r>
              <a:rPr lang="en-US" smtClean="0"/>
              <a:t>Bunsen burners are used for the heating of nonvolatile liquids and solids.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Bunsen Burner</a:t>
            </a:r>
          </a:p>
          <a:p>
            <a:r>
              <a:rPr lang="en-US" smtClean="0"/>
              <a:t>Bunsen burners are used for the heating of nonvolatile liquids and solids.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203913682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Evaporating Dish</a:t>
            </a:r>
          </a:p>
          <a:p>
            <a:r>
              <a:rPr lang="en-US" smtClean="0"/>
              <a:t>The evaporating dish is used for the heating of stable solid compounds and elements.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Evaporating Dish</a:t>
            </a:r>
          </a:p>
          <a:p>
            <a:r>
              <a:rPr lang="en-US" smtClean="0"/>
              <a:t>The evaporating dish is used for the heating of stable solid compounds and elements.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837013101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Crucible</a:t>
            </a:r>
          </a:p>
          <a:p>
            <a:r>
              <a:rPr lang="en-US" smtClean="0"/>
              <a:t>Crucibles are used for heating certain solids, particularly metals, to very high temperatures.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Crucible</a:t>
            </a:r>
          </a:p>
          <a:p>
            <a:r>
              <a:rPr lang="en-US" smtClean="0"/>
              <a:t>Crucibles are used for heating certain solids, particularly metals, to very high temperatures.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908431793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Clay Triangle</a:t>
            </a:r>
          </a:p>
          <a:p>
            <a:r>
              <a:rPr lang="en-US" smtClean="0"/>
              <a:t>The clay triangle is used as a support for porcelein crucibles when being heated over a Bunsen burner.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Clay Triangle</a:t>
            </a:r>
          </a:p>
          <a:p>
            <a:r>
              <a:rPr lang="en-US" smtClean="0"/>
              <a:t>The clay triangle is used as a support for porcelein crucibles when being heated over a Bunsen burner.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609506092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Crucible Tongs</a:t>
            </a:r>
          </a:p>
          <a:p>
            <a:r>
              <a:rPr lang="en-US" smtClean="0"/>
              <a:t>For handling hot crucibles; also used to pick up other hot objects. NOT to be used for picking up beakers! 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Crucible Tongs</a:t>
            </a:r>
          </a:p>
          <a:p>
            <a:r>
              <a:rPr lang="en-US" smtClean="0"/>
              <a:t>For handling hot crucibles; also used to pick up other hot objects. NOT to be used for picking up beakers! 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384080722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Glass Plates</a:t>
            </a:r>
          </a:p>
          <a:p>
            <a:r>
              <a:rPr lang="en-US" smtClean="0"/>
              <a:t>Glass plates provide a surface for semi-micro scale experiments, such as drop reactions and testing of acids and bases.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Glass Plates</a:t>
            </a:r>
          </a:p>
          <a:p>
            <a:r>
              <a:rPr lang="en-US" smtClean="0"/>
              <a:t>Glass plates provide a surface for semi-micro scale experiments, such as drop reactions and testing of acids and bases.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01737867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Erlenmeyer Flask</a:t>
            </a:r>
          </a:p>
          <a:p>
            <a:r>
              <a:rPr lang="en-US" smtClean="0"/>
              <a:t>Erlenmeyer flasks hold solids or liquids that may release gases during a reaction or that are likely to splatter if stirred or heated.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Erlenmeyer Flask</a:t>
            </a:r>
          </a:p>
          <a:p>
            <a:r>
              <a:rPr lang="en-US" smtClean="0"/>
              <a:t>Erlenmeyer flasks hold solids or liquids that may release gases during a reaction or that are likely to splatter if stirred or heated.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79957769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Triangular File</a:t>
            </a:r>
          </a:p>
          <a:p>
            <a:r>
              <a:rPr lang="en-US" smtClean="0"/>
              <a:t>Triangular files are used primarily to cut glass rod, a skill that your instructor will share with you when it becomes useful.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Triangular File</a:t>
            </a:r>
          </a:p>
          <a:p>
            <a:r>
              <a:rPr lang="en-US" smtClean="0"/>
              <a:t>Triangular files are used primarily to cut glass rod, a skill that your instructor will share with you when it becomes useful.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209755686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Ringstands and their Components</a:t>
            </a:r>
          </a:p>
          <a:p>
            <a:r>
              <a:rPr lang="en-US" smtClean="0"/>
              <a:t>Ringstands are a safe and convenient way to perform reactions that require heating using a Bunsen burner.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Ringstands and their Components</a:t>
            </a:r>
          </a:p>
          <a:p>
            <a:r>
              <a:rPr lang="en-US" smtClean="0"/>
              <a:t>Ringstands are a safe and convenient way to perform reactions that require heating using a Bunsen burner.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10267145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Ringstands and their Components</a:t>
            </a:r>
            <a:br>
              <a:rPr lang="en-US" smtClean="0"/>
            </a:br>
            <a:r>
              <a:rPr lang="en-US" smtClean="0"/>
              <a:t>Iron Rings</a:t>
            </a:r>
          </a:p>
          <a:p>
            <a:r>
              <a:rPr lang="en-US" smtClean="0"/>
              <a:t>Iron rings connect to a ringstand and provide a stable, elevated platform for the reaction.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Ringstands and their Components</a:t>
            </a:r>
            <a:br>
              <a:rPr lang="en-US" smtClean="0"/>
            </a:br>
            <a:r>
              <a:rPr lang="en-US" smtClean="0"/>
              <a:t>Iron Rings</a:t>
            </a:r>
          </a:p>
          <a:p>
            <a:r>
              <a:rPr lang="en-US" smtClean="0"/>
              <a:t>Iron rings connect to a ringstand and provide a stable, elevated platform for the reaction.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854689221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Ringstands and their Components</a:t>
            </a:r>
            <a:br>
              <a:rPr lang="en-US" smtClean="0"/>
            </a:br>
            <a:r>
              <a:rPr lang="en-US" smtClean="0"/>
              <a:t>Utility Clamps</a:t>
            </a:r>
          </a:p>
          <a:p>
            <a:r>
              <a:rPr lang="en-US" smtClean="0"/>
              <a:t>Utility clamps are used to secure test tubes, distillation columns, and burets to the ringstand.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Ringstands and their Components</a:t>
            </a:r>
            <a:br>
              <a:rPr lang="en-US" smtClean="0"/>
            </a:br>
            <a:r>
              <a:rPr lang="en-US" smtClean="0"/>
              <a:t>Utility Clamps</a:t>
            </a:r>
          </a:p>
          <a:p>
            <a:r>
              <a:rPr lang="en-US" smtClean="0"/>
              <a:t>Utility clamps are used to secure test tubes, distillation columns, and burets to the ringstand.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157468383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Ringstands and their Components</a:t>
            </a:r>
            <a:br>
              <a:rPr lang="en-US" smtClean="0"/>
            </a:br>
            <a:r>
              <a:rPr lang="en-US" smtClean="0"/>
              <a:t>Double Buret Clamps</a:t>
            </a:r>
          </a:p>
          <a:p>
            <a:r>
              <a:rPr lang="en-US" smtClean="0"/>
              <a:t>Double Buret clamps are used to burets – long graduated tubes used in titration.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Ringstands and their Components</a:t>
            </a:r>
            <a:br>
              <a:rPr lang="en-US" smtClean="0"/>
            </a:br>
            <a:r>
              <a:rPr lang="en-US" smtClean="0"/>
              <a:t>Double Buret Clamps</a:t>
            </a:r>
          </a:p>
          <a:p>
            <a:r>
              <a:rPr lang="en-US" smtClean="0"/>
              <a:t>Double Buret clamps are used to burets – long graduated tubes used in titration.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363269405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Ringstands and their Components</a:t>
            </a:r>
            <a:br>
              <a:rPr lang="en-US" smtClean="0"/>
            </a:br>
            <a:r>
              <a:rPr lang="en-US" smtClean="0"/>
              <a:t>Wire Gauze</a:t>
            </a:r>
          </a:p>
          <a:p>
            <a:r>
              <a:rPr lang="en-US" smtClean="0"/>
              <a:t>Wire gauze sits on the iron ring to provide a place to stand a beaker. </a:t>
            </a:r>
          </a:p>
          <a:p>
            <a:r>
              <a:rPr lang="en-US" smtClean="0"/>
              <a:t>On older wire gauze, the white material is asbestos!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Ringstands and their Components</a:t>
            </a:r>
            <a:br>
              <a:rPr lang="en-US" smtClean="0"/>
            </a:br>
            <a:r>
              <a:rPr lang="en-US" smtClean="0"/>
              <a:t>Wire Gauze</a:t>
            </a:r>
          </a:p>
          <a:p>
            <a:r>
              <a:rPr lang="en-US" smtClean="0"/>
              <a:t>Wire gauze sits on the iron ring to provide a place to stand a beaker. </a:t>
            </a:r>
          </a:p>
          <a:p>
            <a:r>
              <a:rPr lang="en-US" smtClean="0"/>
              <a:t>On older wire gauze, the white material is asbestos!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991000596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Pressed Fiber Pad</a:t>
            </a:r>
          </a:p>
          <a:p>
            <a:r>
              <a:rPr lang="en-US" smtClean="0"/>
              <a:t>A 4” x 4” square of ceramic fiber, it provides a surface for hot beakers so that the beaker does not come in contact with a cold countertop and shatter.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Pressed Fiber Pad</a:t>
            </a:r>
          </a:p>
          <a:p>
            <a:r>
              <a:rPr lang="en-US" smtClean="0"/>
              <a:t>A 4” x 4” square of ceramic fiber, it provides a surface for hot beakers so that the beaker does not come in contact with a cold countertop and shatter.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235683793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Strikers</a:t>
            </a:r>
          </a:p>
          <a:p>
            <a:r>
              <a:rPr lang="en-US" smtClean="0"/>
              <a:t>Strikers are used to light Bunsen burners. </a:t>
            </a:r>
          </a:p>
          <a:p>
            <a:r>
              <a:rPr lang="en-US" smtClean="0"/>
              <a:t>The flints on strikers are expensive. Do not operate the striker repeatedly just to see the sparks!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Strikers</a:t>
            </a:r>
          </a:p>
          <a:p>
            <a:r>
              <a:rPr lang="en-US" smtClean="0"/>
              <a:t>Strikers are used to light Bunsen burners. </a:t>
            </a:r>
          </a:p>
          <a:p>
            <a:r>
              <a:rPr lang="en-US" smtClean="0"/>
              <a:t>The flints on strikers are expensive. Do not operate the striker repeatedly just to see the sparks!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06875524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Florence Flask</a:t>
            </a:r>
          </a:p>
          <a:p>
            <a:r>
              <a:rPr lang="en-US" smtClean="0"/>
              <a:t>Rarely used in first year chemistry, it is used for the mixing of chemicals. Narrow neck prevents splash exposure.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Florence Flask</a:t>
            </a:r>
          </a:p>
          <a:p>
            <a:r>
              <a:rPr lang="en-US" smtClean="0"/>
              <a:t>Rarely used in first year chemistry, it is used for the mixing of chemicals. Narrow neck prevents splash exposure.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97306346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Graduated Cylinder</a:t>
            </a:r>
          </a:p>
          <a:p>
            <a:r>
              <a:rPr lang="en-US" smtClean="0"/>
              <a:t>A graduated cylinder is used to measure volumes of liquids.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Graduated Cylinder</a:t>
            </a:r>
          </a:p>
          <a:p>
            <a:r>
              <a:rPr lang="en-US" smtClean="0"/>
              <a:t>A graduated cylinder is used to measure volumes of liquids.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30314423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Gas Collecting Bottle</a:t>
            </a:r>
          </a:p>
          <a:p>
            <a:r>
              <a:rPr lang="en-US" smtClean="0"/>
              <a:t>We use gas collecting bottles when large volumes of gases are produced, and must be collected by the displacement of water.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Gas Collecting Bottle</a:t>
            </a:r>
          </a:p>
          <a:p>
            <a:r>
              <a:rPr lang="en-US" smtClean="0"/>
              <a:t>We use gas collecting bottles when large volumes of gases are produced, and must be collected by the displacement of water.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7315532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Test Tubes</a:t>
            </a:r>
          </a:p>
          <a:p>
            <a:r>
              <a:rPr lang="en-US" smtClean="0"/>
              <a:t>13 x 100 mm test tubes</a:t>
            </a:r>
          </a:p>
          <a:p>
            <a:r>
              <a:rPr lang="en-US" smtClean="0"/>
              <a:t>10 x 75 mm test tubes</a:t>
            </a:r>
          </a:p>
          <a:p>
            <a:r>
              <a:rPr lang="en-US" smtClean="0"/>
              <a:t>Ignition</a:t>
            </a:r>
          </a:p>
          <a:p>
            <a:r>
              <a:rPr lang="en-US" smtClean="0"/>
              <a:t>tube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Test Tubes</a:t>
            </a:r>
          </a:p>
          <a:p>
            <a:r>
              <a:rPr lang="en-US" smtClean="0"/>
              <a:t>13 x 100 mm test tubes</a:t>
            </a:r>
          </a:p>
          <a:p>
            <a:r>
              <a:rPr lang="en-US" smtClean="0"/>
              <a:t>10 x 75 mm test tubes</a:t>
            </a:r>
          </a:p>
          <a:p>
            <a:r>
              <a:rPr lang="en-US" smtClean="0"/>
              <a:t>Ignition</a:t>
            </a:r>
          </a:p>
          <a:p>
            <a:r>
              <a:rPr lang="en-US" smtClean="0"/>
              <a:t>tube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99050084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Test Tube Holder</a:t>
            </a:r>
          </a:p>
          <a:p>
            <a:r>
              <a:rPr lang="en-US" smtClean="0"/>
              <a:t>A test tube holder is useful for holding a test tube which is too hot to handle.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Test Tube Holder</a:t>
            </a:r>
          </a:p>
          <a:p>
            <a:r>
              <a:rPr lang="en-US" smtClean="0"/>
              <a:t>A test tube holder is useful for holding a test tube which is too hot to handle.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83532988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Test Tube Brushes</a:t>
            </a:r>
          </a:p>
          <a:p>
            <a:r>
              <a:rPr lang="en-US" smtClean="0"/>
              <a:t>Test tube brushes are used to clean test tubes and graduated cylinders.</a:t>
            </a:r>
          </a:p>
          <a:p>
            <a:r>
              <a:rPr lang="en-US" smtClean="0"/>
              <a:t>Forcing a large brush into a small test tube will often break the tube.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Test Tube Brushes</a:t>
            </a:r>
          </a:p>
          <a:p>
            <a:r>
              <a:rPr lang="en-US" smtClean="0"/>
              <a:t>Test tube brushes are used to clean test tubes and graduated cylinders.</a:t>
            </a:r>
          </a:p>
          <a:p>
            <a:r>
              <a:rPr lang="en-US" smtClean="0"/>
              <a:t>Forcing a large brush into a small test tube will often break the tube.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5821530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D4D4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3600" b="1">
          <a:solidFill>
            <a:schemeClr val="bg1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3600" b="1">
          <a:solidFill>
            <a:schemeClr val="bg1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2pPr>
      <a:lvl3pPr algn="ctr" rtl="0" fontAlgn="base">
        <a:spcBef>
          <a:spcPct val="0"/>
        </a:spcBef>
        <a:spcAft>
          <a:spcPct val="0"/>
        </a:spcAft>
        <a:defRPr sz="3600" b="1">
          <a:solidFill>
            <a:schemeClr val="bg1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3pPr>
      <a:lvl4pPr algn="ctr" rtl="0" fontAlgn="base">
        <a:spcBef>
          <a:spcPct val="0"/>
        </a:spcBef>
        <a:spcAft>
          <a:spcPct val="0"/>
        </a:spcAft>
        <a:defRPr sz="3600" b="1">
          <a:solidFill>
            <a:schemeClr val="bg1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4pPr>
      <a:lvl5pPr algn="ctr" rtl="0" fontAlgn="base">
        <a:spcBef>
          <a:spcPct val="0"/>
        </a:spcBef>
        <a:spcAft>
          <a:spcPct val="0"/>
        </a:spcAft>
        <a:defRPr sz="3600" b="1">
          <a:solidFill>
            <a:schemeClr val="bg1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 b="1">
          <a:solidFill>
            <a:schemeClr val="bg1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 b="1">
          <a:solidFill>
            <a:schemeClr val="bg1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 b="1">
          <a:solidFill>
            <a:schemeClr val="bg1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 b="1">
          <a:solidFill>
            <a:schemeClr val="bg1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2400" b="1">
          <a:solidFill>
            <a:schemeClr val="bg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400" b="1">
          <a:solidFill>
            <a:schemeClr val="bg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 b="1">
          <a:solidFill>
            <a:schemeClr val="bg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400" b="1">
          <a:solidFill>
            <a:schemeClr val="bg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400" b="1">
          <a:solidFill>
            <a:schemeClr val="bg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400" b="1">
          <a:solidFill>
            <a:schemeClr val="bg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400" b="1">
          <a:solidFill>
            <a:schemeClr val="bg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400" b="1">
          <a:solidFill>
            <a:schemeClr val="bg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400" b="1">
          <a:solidFill>
            <a:schemeClr val="bg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772400" cy="685800"/>
          </a:xfrm>
        </p:spPr>
        <p:txBody>
          <a:bodyPr/>
          <a:lstStyle/>
          <a:p>
            <a:r>
              <a:rPr lang="en-US" sz="5400"/>
              <a:t>Lab Equipment</a:t>
            </a:r>
          </a:p>
        </p:txBody>
      </p:sp>
      <p:pic>
        <p:nvPicPr>
          <p:cNvPr id="2051" name="Picture 3" descr="D:\My Documents\New Chemistry\Lab Powerpoints\Equipment\glassware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43200" y="1752600"/>
            <a:ext cx="3581400" cy="23971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1026"/>
          <p:cNvSpPr>
            <a:spLocks noGrp="1" noChangeArrowheads="1"/>
          </p:cNvSpPr>
          <p:nvPr>
            <p:ph type="title"/>
          </p:nvPr>
        </p:nvSpPr>
        <p:spPr>
          <a:xfrm>
            <a:off x="533400" y="228600"/>
            <a:ext cx="7772400" cy="762000"/>
          </a:xfrm>
        </p:spPr>
        <p:txBody>
          <a:bodyPr/>
          <a:lstStyle/>
          <a:p>
            <a:r>
              <a:rPr lang="en-US"/>
              <a:t>Test Tube Racks</a:t>
            </a:r>
          </a:p>
        </p:txBody>
      </p:sp>
      <p:sp>
        <p:nvSpPr>
          <p:cNvPr id="23557" name="Text Box 1029"/>
          <p:cNvSpPr txBox="1">
            <a:spLocks noChangeArrowheads="1"/>
          </p:cNvSpPr>
          <p:nvPr/>
        </p:nvSpPr>
        <p:spPr bwMode="auto">
          <a:xfrm>
            <a:off x="609600" y="4724400"/>
            <a:ext cx="8077200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>
                <a:effectLst>
                  <a:outerShdw blurRad="38100" dist="38100" dir="2700000" algn="tl">
                    <a:srgbClr val="000000"/>
                  </a:outerShdw>
                </a:effectLst>
              </a:rPr>
              <a:t>Test tube racks are for holding and organizing test tubes on the laboratory counter. Plastic racks may melt in contact with very hot test tubes.</a:t>
            </a:r>
          </a:p>
        </p:txBody>
      </p:sp>
      <p:pic>
        <p:nvPicPr>
          <p:cNvPr id="23558" name="Picture 1030" descr="D:\My Documents\New Chemistry\Lab Powerpoints\Equipment\testtuberacks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47800" y="914400"/>
            <a:ext cx="6096000" cy="37226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772400" cy="762000"/>
          </a:xfrm>
        </p:spPr>
        <p:txBody>
          <a:bodyPr/>
          <a:lstStyle/>
          <a:p>
            <a:r>
              <a:rPr lang="en-US"/>
              <a:t>Rubber Stoppers</a:t>
            </a:r>
          </a:p>
        </p:txBody>
      </p:sp>
      <p:pic>
        <p:nvPicPr>
          <p:cNvPr id="32771" name="Picture 3" descr="D:\My Documents\New Chemistry\Lab Powerpoints\Equipment\rubberstoppers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2400" y="1600200"/>
            <a:ext cx="4267200" cy="3197225"/>
          </a:xfrm>
          <a:prstGeom prst="rect">
            <a:avLst/>
          </a:prstGeom>
          <a:noFill/>
        </p:spPr>
      </p:pic>
      <p:sp>
        <p:nvSpPr>
          <p:cNvPr id="32773" name="Text Box 5"/>
          <p:cNvSpPr txBox="1">
            <a:spLocks noChangeArrowheads="1"/>
          </p:cNvSpPr>
          <p:nvPr/>
        </p:nvSpPr>
        <p:spPr bwMode="auto">
          <a:xfrm>
            <a:off x="4648200" y="1752600"/>
            <a:ext cx="4283075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>
                <a:effectLst>
                  <a:outerShdw blurRad="38100" dist="38100" dir="2700000" algn="tl">
                    <a:srgbClr val="000000"/>
                  </a:outerShdw>
                </a:effectLst>
              </a:rPr>
              <a:t>Rubber stoppers are used to close containers to avoid spillage or contamination.</a:t>
            </a:r>
          </a:p>
        </p:txBody>
      </p:sp>
      <p:sp>
        <p:nvSpPr>
          <p:cNvPr id="32774" name="Text Box 6"/>
          <p:cNvSpPr txBox="1">
            <a:spLocks noChangeArrowheads="1"/>
          </p:cNvSpPr>
          <p:nvPr/>
        </p:nvSpPr>
        <p:spPr bwMode="auto">
          <a:xfrm>
            <a:off x="4648200" y="3200400"/>
            <a:ext cx="4283075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>
                <a:effectLst>
                  <a:outerShdw blurRad="38100" dist="38100" dir="2700000" algn="tl">
                    <a:srgbClr val="000000"/>
                  </a:outerShdw>
                </a:effectLst>
              </a:rPr>
              <a:t>Containers should never be heated when there is a stopper in place.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4572000" cy="838200"/>
          </a:xfrm>
        </p:spPr>
        <p:txBody>
          <a:bodyPr/>
          <a:lstStyle/>
          <a:p>
            <a:r>
              <a:rPr lang="en-US"/>
              <a:t>Spot Plates</a:t>
            </a:r>
          </a:p>
        </p:txBody>
      </p:sp>
      <p:pic>
        <p:nvPicPr>
          <p:cNvPr id="46084" name="Picture 4" descr="spotplates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5410200" y="1676400"/>
            <a:ext cx="2965450" cy="3048000"/>
          </a:xfrm>
          <a:noFill/>
          <a:ln/>
        </p:spPr>
      </p:pic>
      <p:sp>
        <p:nvSpPr>
          <p:cNvPr id="46086" name="Text Box 6"/>
          <p:cNvSpPr txBox="1">
            <a:spLocks noChangeArrowheads="1"/>
          </p:cNvSpPr>
          <p:nvPr/>
        </p:nvSpPr>
        <p:spPr bwMode="auto">
          <a:xfrm>
            <a:off x="685800" y="1752600"/>
            <a:ext cx="4267200" cy="2282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effectLst>
                  <a:outerShdw blurRad="38100" dist="38100" dir="2700000" algn="tl">
                    <a:srgbClr val="000000"/>
                  </a:outerShdw>
                </a:effectLst>
              </a:rPr>
              <a:t>Spot plates are used when we want to perform many small scale reactions at one time. We will use these many times during the year. 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381000"/>
            <a:ext cx="7772400" cy="838200"/>
          </a:xfrm>
        </p:spPr>
        <p:txBody>
          <a:bodyPr/>
          <a:lstStyle/>
          <a:p>
            <a:r>
              <a:rPr lang="en-US"/>
              <a:t>Watch Glass</a:t>
            </a:r>
          </a:p>
        </p:txBody>
      </p:sp>
      <p:sp>
        <p:nvSpPr>
          <p:cNvPr id="6147" name="Text Box 3"/>
          <p:cNvSpPr txBox="1">
            <a:spLocks noChangeArrowheads="1"/>
          </p:cNvSpPr>
          <p:nvPr/>
        </p:nvSpPr>
        <p:spPr bwMode="auto">
          <a:xfrm>
            <a:off x="533400" y="2286000"/>
            <a:ext cx="3825875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>
                <a:effectLst>
                  <a:outerShdw blurRad="38100" dist="38100" dir="2700000" algn="tl">
                    <a:srgbClr val="000000"/>
                  </a:outerShdw>
                </a:effectLst>
              </a:rPr>
              <a:t>A watch glass is used to hold a small amount of solid, such as the product of a reaction.</a:t>
            </a:r>
          </a:p>
        </p:txBody>
      </p:sp>
      <p:pic>
        <p:nvPicPr>
          <p:cNvPr id="6148" name="Picture 4" descr="D:\My Documents\New Chemistry\Lab Powerpoints\Equipment\watchgl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43400" y="1447800"/>
            <a:ext cx="4572000" cy="354171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772400" cy="762000"/>
          </a:xfrm>
        </p:spPr>
        <p:txBody>
          <a:bodyPr/>
          <a:lstStyle/>
          <a:p>
            <a:r>
              <a:rPr lang="en-US"/>
              <a:t>Glass Stir Rod</a:t>
            </a:r>
          </a:p>
        </p:txBody>
      </p:sp>
      <p:sp>
        <p:nvSpPr>
          <p:cNvPr id="7171" name="Text Box 3"/>
          <p:cNvSpPr txBox="1">
            <a:spLocks noChangeArrowheads="1"/>
          </p:cNvSpPr>
          <p:nvPr/>
        </p:nvSpPr>
        <p:spPr bwMode="auto">
          <a:xfrm>
            <a:off x="4953000" y="2133600"/>
            <a:ext cx="3962400" cy="191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>
                <a:effectLst>
                  <a:outerShdw blurRad="38100" dist="38100" dir="2700000" algn="tl">
                    <a:srgbClr val="000000"/>
                  </a:outerShdw>
                </a:effectLst>
              </a:rPr>
              <a:t>A glass rod is used to manually stir solutions. It can also be used to transfer a single drop of a solution.</a:t>
            </a:r>
          </a:p>
        </p:txBody>
      </p:sp>
      <p:pic>
        <p:nvPicPr>
          <p:cNvPr id="7172" name="Picture 4" descr="D:\My Documents\New Chemistry\Lab Powerpoints\Equipment\rod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4800" y="1371600"/>
            <a:ext cx="4267200" cy="33067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533400"/>
          </a:xfrm>
        </p:spPr>
        <p:txBody>
          <a:bodyPr/>
          <a:lstStyle/>
          <a:p>
            <a:r>
              <a:rPr lang="en-US"/>
              <a:t>Medicine Dropper</a:t>
            </a:r>
          </a:p>
        </p:txBody>
      </p:sp>
      <p:sp>
        <p:nvSpPr>
          <p:cNvPr id="9219" name="Text Box 3"/>
          <p:cNvSpPr txBox="1">
            <a:spLocks noChangeArrowheads="1"/>
          </p:cNvSpPr>
          <p:nvPr/>
        </p:nvSpPr>
        <p:spPr bwMode="auto">
          <a:xfrm>
            <a:off x="5257800" y="1447800"/>
            <a:ext cx="3581400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>
                <a:effectLst>
                  <a:outerShdw blurRad="38100" dist="38100" dir="2700000" algn="tl">
                    <a:srgbClr val="000000"/>
                  </a:outerShdw>
                </a:effectLst>
              </a:rPr>
              <a:t>A medicine dropper is used to transfer a small volume of liquid (less than one mL).</a:t>
            </a:r>
          </a:p>
        </p:txBody>
      </p:sp>
      <p:pic>
        <p:nvPicPr>
          <p:cNvPr id="9220" name="Picture 4" descr="D:\My Documents\New Chemistry\Lab Powerpoints\Equipment\dropper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" y="838200"/>
            <a:ext cx="4648200" cy="3602038"/>
          </a:xfrm>
          <a:prstGeom prst="rect">
            <a:avLst/>
          </a:prstGeom>
          <a:noFill/>
        </p:spPr>
      </p:pic>
      <p:sp>
        <p:nvSpPr>
          <p:cNvPr id="9221" name="Text Box 5"/>
          <p:cNvSpPr txBox="1">
            <a:spLocks noChangeArrowheads="1"/>
          </p:cNvSpPr>
          <p:nvPr/>
        </p:nvSpPr>
        <p:spPr bwMode="auto">
          <a:xfrm>
            <a:off x="517525" y="4770438"/>
            <a:ext cx="7864475" cy="457200"/>
          </a:xfrm>
          <a:prstGeom prst="rect">
            <a:avLst/>
          </a:prstGeom>
          <a:noFill/>
          <a:ln w="5715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>
                <a:effectLst>
                  <a:outerShdw blurRad="38100" dist="38100" dir="2700000" algn="tl">
                    <a:srgbClr val="000000"/>
                  </a:outerShdw>
                </a:effectLst>
              </a:rPr>
              <a:t>On top of each medicine dropper is a “</a:t>
            </a:r>
            <a:r>
              <a:rPr lang="en-US" u="sng">
                <a:effectLst>
                  <a:outerShdw blurRad="38100" dist="38100" dir="2700000" algn="tl">
                    <a:srgbClr val="000000"/>
                  </a:outerShdw>
                </a:effectLst>
              </a:rPr>
              <a:t>rubber bulb</a:t>
            </a:r>
            <a:r>
              <a:rPr lang="en-US">
                <a:effectLst>
                  <a:outerShdw blurRad="38100" dist="38100" dir="2700000" algn="tl">
                    <a:srgbClr val="000000"/>
                  </a:outerShdw>
                </a:effectLst>
              </a:rPr>
              <a:t>”</a:t>
            </a:r>
          </a:p>
        </p:txBody>
      </p:sp>
      <p:sp>
        <p:nvSpPr>
          <p:cNvPr id="9224" name="Line 8"/>
          <p:cNvSpPr>
            <a:spLocks noChangeShapeType="1"/>
          </p:cNvSpPr>
          <p:nvPr/>
        </p:nvSpPr>
        <p:spPr bwMode="auto">
          <a:xfrm flipH="1" flipV="1">
            <a:off x="1066800" y="3276600"/>
            <a:ext cx="228600" cy="1524000"/>
          </a:xfrm>
          <a:prstGeom prst="line">
            <a:avLst/>
          </a:prstGeom>
          <a:noFill/>
          <a:ln w="57150">
            <a:solidFill>
              <a:srgbClr val="FFFF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2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2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92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1" grpId="0" autoUpdateAnimBg="0"/>
      <p:bldP spid="9224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>
          <a:xfrm>
            <a:off x="2819400" y="228600"/>
            <a:ext cx="3200400" cy="533400"/>
          </a:xfrm>
        </p:spPr>
        <p:txBody>
          <a:bodyPr/>
          <a:lstStyle/>
          <a:p>
            <a:r>
              <a:rPr lang="en-US"/>
              <a:t>Litmus Paper</a:t>
            </a:r>
          </a:p>
        </p:txBody>
      </p:sp>
      <p:pic>
        <p:nvPicPr>
          <p:cNvPr id="37891" name="Picture 3" descr="D:\My Documents\New Chemistry\Lab Powerpoints\Equipment\limus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4800" y="1066800"/>
            <a:ext cx="5029200" cy="3771900"/>
          </a:xfrm>
          <a:prstGeom prst="rect">
            <a:avLst/>
          </a:prstGeom>
          <a:noFill/>
        </p:spPr>
      </p:pic>
      <p:sp>
        <p:nvSpPr>
          <p:cNvPr id="37892" name="Text Box 4"/>
          <p:cNvSpPr txBox="1">
            <a:spLocks noChangeArrowheads="1"/>
          </p:cNvSpPr>
          <p:nvPr/>
        </p:nvSpPr>
        <p:spPr bwMode="auto">
          <a:xfrm>
            <a:off x="5562600" y="1447800"/>
            <a:ext cx="3200400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u="sng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Red</a:t>
            </a:r>
            <a:r>
              <a:rPr lang="en-US">
                <a:effectLst>
                  <a:outerShdw blurRad="38100" dist="38100" dir="2700000" algn="tl">
                    <a:srgbClr val="000000"/>
                  </a:outerShdw>
                </a:effectLst>
              </a:rPr>
              <a:t> litmus paper is used to identify bases.</a:t>
            </a:r>
          </a:p>
        </p:txBody>
      </p:sp>
      <p:sp>
        <p:nvSpPr>
          <p:cNvPr id="37893" name="Text Box 5"/>
          <p:cNvSpPr txBox="1">
            <a:spLocks noChangeArrowheads="1"/>
          </p:cNvSpPr>
          <p:nvPr/>
        </p:nvSpPr>
        <p:spPr bwMode="auto">
          <a:xfrm>
            <a:off x="5562600" y="2895600"/>
            <a:ext cx="3276600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u="sng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Blue</a:t>
            </a:r>
            <a:r>
              <a:rPr lang="en-US">
                <a:effectLst>
                  <a:outerShdw blurRad="38100" dist="38100" dir="2700000" algn="tl">
                    <a:srgbClr val="000000"/>
                  </a:outerShdw>
                </a:effectLst>
              </a:rPr>
              <a:t> litmus paper is used to identify acids.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772400" cy="685800"/>
          </a:xfrm>
        </p:spPr>
        <p:txBody>
          <a:bodyPr/>
          <a:lstStyle/>
          <a:p>
            <a:r>
              <a:rPr lang="en-US"/>
              <a:t>Forceps</a:t>
            </a:r>
          </a:p>
        </p:txBody>
      </p:sp>
      <p:pic>
        <p:nvPicPr>
          <p:cNvPr id="33795" name="Picture 3" descr="D:\My Documents\New Chemistry\Lab Powerpoints\Equipment\forceps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14600" y="1524000"/>
            <a:ext cx="4267200" cy="1933575"/>
          </a:xfrm>
          <a:prstGeom prst="rect">
            <a:avLst/>
          </a:prstGeom>
          <a:noFill/>
        </p:spPr>
      </p:pic>
      <p:sp>
        <p:nvSpPr>
          <p:cNvPr id="33796" name="Text Box 4"/>
          <p:cNvSpPr txBox="1">
            <a:spLocks noChangeArrowheads="1"/>
          </p:cNvSpPr>
          <p:nvPr/>
        </p:nvSpPr>
        <p:spPr bwMode="auto">
          <a:xfrm>
            <a:off x="914400" y="3810000"/>
            <a:ext cx="7483475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>
                <a:effectLst>
                  <a:outerShdw blurRad="38100" dist="38100" dir="2700000" algn="tl">
                    <a:srgbClr val="000000"/>
                  </a:outerShdw>
                </a:effectLst>
              </a:rPr>
              <a:t>Forceps (or tweezers) are used to pick up small objects.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772400" cy="609600"/>
          </a:xfrm>
        </p:spPr>
        <p:txBody>
          <a:bodyPr/>
          <a:lstStyle/>
          <a:p>
            <a:r>
              <a:rPr lang="en-US"/>
              <a:t>Funnel</a:t>
            </a:r>
          </a:p>
        </p:txBody>
      </p:sp>
      <p:sp>
        <p:nvSpPr>
          <p:cNvPr id="10243" name="Text Box 3"/>
          <p:cNvSpPr txBox="1">
            <a:spLocks noChangeArrowheads="1"/>
          </p:cNvSpPr>
          <p:nvPr/>
        </p:nvSpPr>
        <p:spPr bwMode="auto">
          <a:xfrm>
            <a:off x="762000" y="1905000"/>
            <a:ext cx="2819400" cy="191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>
                <a:effectLst>
                  <a:outerShdw blurRad="38100" dist="38100" dir="2700000" algn="tl">
                    <a:srgbClr val="000000"/>
                  </a:outerShdw>
                </a:effectLst>
              </a:rPr>
              <a:t>A funnel is used to aid in the transfer of liquid from one vessel to another.</a:t>
            </a:r>
          </a:p>
        </p:txBody>
      </p:sp>
      <p:pic>
        <p:nvPicPr>
          <p:cNvPr id="10244" name="Picture 4" descr="D:\My Documents\New Chemistry\Lab Powerpoints\Equipment\funnel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86200" y="1600200"/>
            <a:ext cx="4587875" cy="355441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81000"/>
            <a:ext cx="7772400" cy="990600"/>
          </a:xfrm>
        </p:spPr>
        <p:txBody>
          <a:bodyPr/>
          <a:lstStyle/>
          <a:p>
            <a:r>
              <a:rPr lang="en-US"/>
              <a:t>Mohr Pipet</a:t>
            </a:r>
          </a:p>
        </p:txBody>
      </p:sp>
      <p:sp>
        <p:nvSpPr>
          <p:cNvPr id="11267" name="Text Box 3"/>
          <p:cNvSpPr txBox="1">
            <a:spLocks noChangeArrowheads="1"/>
          </p:cNvSpPr>
          <p:nvPr/>
        </p:nvSpPr>
        <p:spPr bwMode="auto">
          <a:xfrm>
            <a:off x="5715000" y="2590800"/>
            <a:ext cx="3140075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>
                <a:effectLst>
                  <a:outerShdw blurRad="38100" dist="38100" dir="2700000" algn="tl">
                    <a:srgbClr val="000000"/>
                  </a:outerShdw>
                </a:effectLst>
              </a:rPr>
              <a:t>A Mohr pipet measures and delivers exact volumes of liquids.</a:t>
            </a:r>
          </a:p>
        </p:txBody>
      </p:sp>
      <p:pic>
        <p:nvPicPr>
          <p:cNvPr id="11268" name="Picture 4" descr="D:\My Documents\New Chemistry\Lab Powerpoints\Equipment\mohrpip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1000" y="1600200"/>
            <a:ext cx="4953000" cy="38369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772400" cy="685800"/>
          </a:xfrm>
        </p:spPr>
        <p:txBody>
          <a:bodyPr/>
          <a:lstStyle/>
          <a:p>
            <a:r>
              <a:rPr lang="en-US" sz="4000"/>
              <a:t>Beaker</a:t>
            </a:r>
          </a:p>
        </p:txBody>
      </p:sp>
      <p:sp>
        <p:nvSpPr>
          <p:cNvPr id="3075" name="Text Box 3"/>
          <p:cNvSpPr txBox="1">
            <a:spLocks noChangeArrowheads="1"/>
          </p:cNvSpPr>
          <p:nvPr/>
        </p:nvSpPr>
        <p:spPr bwMode="auto">
          <a:xfrm>
            <a:off x="533400" y="1905000"/>
            <a:ext cx="3749675" cy="2282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>
                <a:effectLst>
                  <a:outerShdw blurRad="38100" dist="38100" dir="2700000" algn="tl">
                    <a:srgbClr val="000000"/>
                  </a:outerShdw>
                </a:effectLst>
              </a:rPr>
              <a:t>Beakers hold solids or liquids that will not release gases when reacted or are unlikely to splatter if stirred or heated.</a:t>
            </a:r>
          </a:p>
        </p:txBody>
      </p:sp>
      <p:pic>
        <p:nvPicPr>
          <p:cNvPr id="3076" name="Picture 4" descr="D:\My Documents\New Chemistry\Lab Powerpoints\Equipment\beaker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19600" y="1524000"/>
            <a:ext cx="4343400" cy="33655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04800"/>
            <a:ext cx="7772400" cy="685800"/>
          </a:xfrm>
        </p:spPr>
        <p:txBody>
          <a:bodyPr/>
          <a:lstStyle/>
          <a:p>
            <a:r>
              <a:rPr lang="en-US"/>
              <a:t>Wash Bottle</a:t>
            </a:r>
          </a:p>
        </p:txBody>
      </p:sp>
      <p:sp>
        <p:nvSpPr>
          <p:cNvPr id="13315" name="Text Box 3"/>
          <p:cNvSpPr txBox="1">
            <a:spLocks noChangeArrowheads="1"/>
          </p:cNvSpPr>
          <p:nvPr/>
        </p:nvSpPr>
        <p:spPr bwMode="auto">
          <a:xfrm>
            <a:off x="4876800" y="2133600"/>
            <a:ext cx="3962400" cy="264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>
                <a:effectLst>
                  <a:outerShdw blurRad="38100" dist="38100" dir="2700000" algn="tl">
                    <a:srgbClr val="000000"/>
                  </a:outerShdw>
                </a:effectLst>
              </a:rPr>
              <a:t>A wash bottle has a spout that delivers a wash solution to a specific area. Distilled water is the only liquid that should be used in a wash bottle.</a:t>
            </a:r>
          </a:p>
        </p:txBody>
      </p:sp>
      <p:pic>
        <p:nvPicPr>
          <p:cNvPr id="13316" name="Picture 4" descr="D:\My Documents\New Chemistry\Lab Powerpoints\Equipment\washbot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4800" y="1676400"/>
            <a:ext cx="4419600" cy="342423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81000"/>
            <a:ext cx="7772400" cy="685800"/>
          </a:xfrm>
        </p:spPr>
        <p:txBody>
          <a:bodyPr/>
          <a:lstStyle/>
          <a:p>
            <a:r>
              <a:rPr lang="en-US"/>
              <a:t>Weighing Boat</a:t>
            </a:r>
          </a:p>
        </p:txBody>
      </p:sp>
      <p:sp>
        <p:nvSpPr>
          <p:cNvPr id="14339" name="Text Box 3"/>
          <p:cNvSpPr txBox="1">
            <a:spLocks noChangeArrowheads="1"/>
          </p:cNvSpPr>
          <p:nvPr/>
        </p:nvSpPr>
        <p:spPr bwMode="auto">
          <a:xfrm>
            <a:off x="228600" y="2286000"/>
            <a:ext cx="4587875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>
                <a:effectLst>
                  <a:outerShdw blurRad="38100" dist="38100" dir="2700000" algn="tl">
                    <a:srgbClr val="000000"/>
                  </a:outerShdw>
                </a:effectLst>
              </a:rPr>
              <a:t>Weighing boats are used to weigh solids that will be transferred to another vessel.</a:t>
            </a:r>
          </a:p>
        </p:txBody>
      </p:sp>
      <p:pic>
        <p:nvPicPr>
          <p:cNvPr id="14340" name="Picture 4" descr="D:\My Documents\New Chemistry\Lab Powerpoints\Equipment\boat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0" y="1524000"/>
            <a:ext cx="4572000" cy="35433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2895600" cy="609600"/>
          </a:xfrm>
        </p:spPr>
        <p:txBody>
          <a:bodyPr/>
          <a:lstStyle/>
          <a:p>
            <a:r>
              <a:rPr lang="en-US" u="sng"/>
              <a:t>Spatulas</a:t>
            </a:r>
          </a:p>
        </p:txBody>
      </p:sp>
      <p:sp>
        <p:nvSpPr>
          <p:cNvPr id="31748" name="Text Box 4"/>
          <p:cNvSpPr txBox="1">
            <a:spLocks noChangeArrowheads="1"/>
          </p:cNvSpPr>
          <p:nvPr/>
        </p:nvSpPr>
        <p:spPr bwMode="auto">
          <a:xfrm>
            <a:off x="304800" y="1600200"/>
            <a:ext cx="4054475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>
                <a:effectLst>
                  <a:outerShdw blurRad="38100" dist="38100" dir="2700000" algn="tl">
                    <a:srgbClr val="000000"/>
                  </a:outerShdw>
                </a:effectLst>
              </a:rPr>
              <a:t>Spatulas are used to dispense solid chemicals from their containers. </a:t>
            </a:r>
          </a:p>
        </p:txBody>
      </p:sp>
      <p:sp>
        <p:nvSpPr>
          <p:cNvPr id="31749" name="Text Box 5"/>
          <p:cNvSpPr txBox="1">
            <a:spLocks noChangeArrowheads="1"/>
          </p:cNvSpPr>
          <p:nvPr/>
        </p:nvSpPr>
        <p:spPr bwMode="auto">
          <a:xfrm>
            <a:off x="304800" y="3124200"/>
            <a:ext cx="3902075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>
                <a:effectLst>
                  <a:outerShdw blurRad="38100" dist="38100" dir="2700000" algn="tl">
                    <a:srgbClr val="000000"/>
                  </a:outerShdw>
                </a:effectLst>
              </a:rPr>
              <a:t>Chemicals should never be transferred with your bare hands.</a:t>
            </a:r>
          </a:p>
        </p:txBody>
      </p:sp>
      <p:pic>
        <p:nvPicPr>
          <p:cNvPr id="31750" name="Picture 6" descr="D:\My Documents\New Chemistry\Lab Powerpoints\Equipment\spatulas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191000" y="304800"/>
            <a:ext cx="4572000" cy="6096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772400" cy="685800"/>
          </a:xfrm>
        </p:spPr>
        <p:txBody>
          <a:bodyPr/>
          <a:lstStyle/>
          <a:p>
            <a:r>
              <a:rPr lang="en-US"/>
              <a:t>Beaker Tongs</a:t>
            </a:r>
          </a:p>
        </p:txBody>
      </p:sp>
      <p:pic>
        <p:nvPicPr>
          <p:cNvPr id="15363" name="Picture 3" descr="D:\My Documents\New Chemistry\Lab Powerpoints\Equipment\beakertongs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" y="1447800"/>
            <a:ext cx="4495800" cy="3371850"/>
          </a:xfrm>
          <a:prstGeom prst="rect">
            <a:avLst/>
          </a:prstGeom>
          <a:noFill/>
        </p:spPr>
      </p:pic>
      <p:sp>
        <p:nvSpPr>
          <p:cNvPr id="15364" name="Text Box 4"/>
          <p:cNvSpPr txBox="1">
            <a:spLocks noChangeArrowheads="1"/>
          </p:cNvSpPr>
          <p:nvPr/>
        </p:nvSpPr>
        <p:spPr bwMode="auto">
          <a:xfrm>
            <a:off x="4953000" y="2209800"/>
            <a:ext cx="3444875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>
                <a:effectLst>
                  <a:outerShdw blurRad="38100" dist="38100" dir="2700000" algn="tl">
                    <a:srgbClr val="000000"/>
                  </a:outerShdw>
                </a:effectLst>
              </a:rPr>
              <a:t>Beaker tongs are used to move beakers containing hot liquids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772400" cy="990600"/>
          </a:xfrm>
        </p:spPr>
        <p:txBody>
          <a:bodyPr/>
          <a:lstStyle/>
          <a:p>
            <a:r>
              <a:rPr lang="en-US"/>
              <a:t>Bunsen Burner</a:t>
            </a:r>
          </a:p>
        </p:txBody>
      </p:sp>
      <p:pic>
        <p:nvPicPr>
          <p:cNvPr id="16387" name="Picture 3" descr="D:\My Documents\New Chemistry\Lab Powerpoints\Equipment\bunsenburner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5800" y="1752600"/>
            <a:ext cx="3657600" cy="2743200"/>
          </a:xfrm>
          <a:prstGeom prst="rect">
            <a:avLst/>
          </a:prstGeom>
          <a:noFill/>
        </p:spPr>
      </p:pic>
      <p:sp>
        <p:nvSpPr>
          <p:cNvPr id="16388" name="Text Box 4"/>
          <p:cNvSpPr txBox="1">
            <a:spLocks noChangeArrowheads="1"/>
          </p:cNvSpPr>
          <p:nvPr/>
        </p:nvSpPr>
        <p:spPr bwMode="auto">
          <a:xfrm>
            <a:off x="4724400" y="2209800"/>
            <a:ext cx="4054475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>
                <a:effectLst>
                  <a:outerShdw blurRad="38100" dist="38100" dir="2700000" algn="tl">
                    <a:srgbClr val="000000"/>
                  </a:outerShdw>
                </a:effectLst>
              </a:rPr>
              <a:t>Bunsen burners are used for the heating of nonvolatile liquids and solids.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772400" cy="685800"/>
          </a:xfrm>
        </p:spPr>
        <p:txBody>
          <a:bodyPr/>
          <a:lstStyle/>
          <a:p>
            <a:r>
              <a:rPr lang="en-US"/>
              <a:t>Evaporating Dish</a:t>
            </a:r>
          </a:p>
        </p:txBody>
      </p:sp>
      <p:pic>
        <p:nvPicPr>
          <p:cNvPr id="17411" name="Picture 3" descr="D:\My Documents\New Chemistry\Lab Powerpoints\Equipment\evaporatingdish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4800" y="1752600"/>
            <a:ext cx="3657600" cy="2743200"/>
          </a:xfrm>
          <a:prstGeom prst="rect">
            <a:avLst/>
          </a:prstGeom>
          <a:noFill/>
        </p:spPr>
      </p:pic>
      <p:sp>
        <p:nvSpPr>
          <p:cNvPr id="17413" name="Text Box 5"/>
          <p:cNvSpPr txBox="1">
            <a:spLocks noChangeArrowheads="1"/>
          </p:cNvSpPr>
          <p:nvPr/>
        </p:nvSpPr>
        <p:spPr bwMode="auto">
          <a:xfrm>
            <a:off x="4419600" y="2209800"/>
            <a:ext cx="4130675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>
                <a:effectLst>
                  <a:outerShdw blurRad="38100" dist="38100" dir="2700000" algn="tl">
                    <a:srgbClr val="000000"/>
                  </a:outerShdw>
                </a:effectLst>
              </a:rPr>
              <a:t>The evaporating dish is used for the heating of stable solid compounds and elements.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Crucible</a:t>
            </a:r>
          </a:p>
        </p:txBody>
      </p:sp>
      <p:pic>
        <p:nvPicPr>
          <p:cNvPr id="18435" name="Picture 3" descr="D:\My Documents\New Chemistry\Lab Powerpoints\Equipment\crucible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" y="1828800"/>
            <a:ext cx="3733800" cy="2797175"/>
          </a:xfrm>
          <a:prstGeom prst="rect">
            <a:avLst/>
          </a:prstGeom>
          <a:noFill/>
        </p:spPr>
      </p:pic>
      <p:sp>
        <p:nvSpPr>
          <p:cNvPr id="18436" name="Text Box 4"/>
          <p:cNvSpPr txBox="1">
            <a:spLocks noChangeArrowheads="1"/>
          </p:cNvSpPr>
          <p:nvPr/>
        </p:nvSpPr>
        <p:spPr bwMode="auto">
          <a:xfrm>
            <a:off x="4479925" y="2179638"/>
            <a:ext cx="3902075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>
                <a:effectLst>
                  <a:outerShdw blurRad="38100" dist="38100" dir="2700000" algn="tl">
                    <a:srgbClr val="000000"/>
                  </a:outerShdw>
                </a:effectLst>
              </a:rPr>
              <a:t>Crucibles are used for heating certain solids, particularly metals, to very high temperatures.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Clay Triangle</a:t>
            </a:r>
          </a:p>
        </p:txBody>
      </p:sp>
      <p:pic>
        <p:nvPicPr>
          <p:cNvPr id="19459" name="Picture 3" descr="D:\My Documents\New Chemistry\Lab Powerpoints\Equipment\claytriangle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0" y="1828800"/>
            <a:ext cx="3886200" cy="2911475"/>
          </a:xfrm>
          <a:prstGeom prst="rect">
            <a:avLst/>
          </a:prstGeom>
          <a:noFill/>
        </p:spPr>
      </p:pic>
      <p:sp>
        <p:nvSpPr>
          <p:cNvPr id="19460" name="Text Box 4"/>
          <p:cNvSpPr txBox="1">
            <a:spLocks noChangeArrowheads="1"/>
          </p:cNvSpPr>
          <p:nvPr/>
        </p:nvSpPr>
        <p:spPr bwMode="auto">
          <a:xfrm>
            <a:off x="457200" y="2209800"/>
            <a:ext cx="3902075" cy="191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>
                <a:effectLst>
                  <a:outerShdw blurRad="38100" dist="38100" dir="2700000" algn="tl">
                    <a:srgbClr val="000000"/>
                  </a:outerShdw>
                </a:effectLst>
              </a:rPr>
              <a:t>The clay triangle is used as a support for porcelein crucibles when being heated over a Bunsen burner.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Crucible Tongs</a:t>
            </a:r>
          </a:p>
        </p:txBody>
      </p:sp>
      <p:pic>
        <p:nvPicPr>
          <p:cNvPr id="20483" name="Picture 3" descr="D:\My Documents\New Chemistry\Lab Powerpoints\Equipment\crucibletongs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53000" y="1828800"/>
            <a:ext cx="3657600" cy="2743200"/>
          </a:xfrm>
          <a:prstGeom prst="rect">
            <a:avLst/>
          </a:prstGeom>
          <a:noFill/>
        </p:spPr>
      </p:pic>
      <p:sp>
        <p:nvSpPr>
          <p:cNvPr id="20484" name="Text Box 4"/>
          <p:cNvSpPr txBox="1">
            <a:spLocks noChangeArrowheads="1"/>
          </p:cNvSpPr>
          <p:nvPr/>
        </p:nvSpPr>
        <p:spPr bwMode="auto">
          <a:xfrm>
            <a:off x="533400" y="2133600"/>
            <a:ext cx="4191000" cy="191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>
                <a:effectLst>
                  <a:outerShdw blurRad="38100" dist="38100" dir="2700000" algn="tl">
                    <a:srgbClr val="000000"/>
                  </a:outerShdw>
                </a:effectLst>
              </a:rPr>
              <a:t>For handling hot crucibles; also used to pick up other hot objects. </a:t>
            </a:r>
            <a:r>
              <a:rPr lang="en-US" u="sng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NOT</a:t>
            </a:r>
            <a:r>
              <a:rPr lang="en-US">
                <a:effectLst>
                  <a:outerShdw blurRad="38100" dist="38100" dir="2700000" algn="tl">
                    <a:srgbClr val="000000"/>
                  </a:outerShdw>
                </a:effectLst>
              </a:rPr>
              <a:t> to be used for picking up beakers! 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772400" cy="762000"/>
          </a:xfrm>
        </p:spPr>
        <p:txBody>
          <a:bodyPr/>
          <a:lstStyle/>
          <a:p>
            <a:r>
              <a:rPr lang="en-US"/>
              <a:t>Glass Plates</a:t>
            </a:r>
          </a:p>
        </p:txBody>
      </p:sp>
      <p:pic>
        <p:nvPicPr>
          <p:cNvPr id="22531" name="Picture 3" descr="D:\My Documents\New Chemistry\Lab Powerpoints\Equipment\glassplate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53000" y="1600200"/>
            <a:ext cx="3657600" cy="2743200"/>
          </a:xfrm>
          <a:prstGeom prst="rect">
            <a:avLst/>
          </a:prstGeom>
          <a:noFill/>
        </p:spPr>
      </p:pic>
      <p:sp>
        <p:nvSpPr>
          <p:cNvPr id="22532" name="Text Box 4"/>
          <p:cNvSpPr txBox="1">
            <a:spLocks noChangeArrowheads="1"/>
          </p:cNvSpPr>
          <p:nvPr/>
        </p:nvSpPr>
        <p:spPr bwMode="auto">
          <a:xfrm>
            <a:off x="746125" y="1798638"/>
            <a:ext cx="3673475" cy="2282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>
                <a:effectLst>
                  <a:outerShdw blurRad="38100" dist="38100" dir="2700000" algn="tl">
                    <a:srgbClr val="000000"/>
                  </a:outerShdw>
                </a:effectLst>
              </a:rPr>
              <a:t>Glass plates provide a surface for semi-micro scale experiments, such as drop reactions and testing of acids and bases.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772400" cy="685800"/>
          </a:xfrm>
        </p:spPr>
        <p:txBody>
          <a:bodyPr/>
          <a:lstStyle/>
          <a:p>
            <a:r>
              <a:rPr lang="en-US"/>
              <a:t>Erlenmeyer Flask</a:t>
            </a:r>
          </a:p>
        </p:txBody>
      </p:sp>
      <p:sp>
        <p:nvSpPr>
          <p:cNvPr id="4099" name="Text Box 3"/>
          <p:cNvSpPr txBox="1">
            <a:spLocks noChangeArrowheads="1"/>
          </p:cNvSpPr>
          <p:nvPr/>
        </p:nvSpPr>
        <p:spPr bwMode="auto">
          <a:xfrm>
            <a:off x="4648200" y="2133600"/>
            <a:ext cx="3978275" cy="2282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>
                <a:effectLst>
                  <a:outerShdw blurRad="38100" dist="38100" dir="2700000" algn="tl">
                    <a:srgbClr val="000000"/>
                  </a:outerShdw>
                </a:effectLst>
              </a:rPr>
              <a:t>Erlenmeyer flasks hold solids or liquids that may release gases during a reaction or that are likely to splatter if stirred or heated.</a:t>
            </a:r>
          </a:p>
        </p:txBody>
      </p:sp>
      <p:pic>
        <p:nvPicPr>
          <p:cNvPr id="4100" name="Picture 4" descr="D:\My Documents\New Chemistry\Lab Powerpoints\Equipment\erlenm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1000" y="1676400"/>
            <a:ext cx="4054475" cy="31416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04800"/>
            <a:ext cx="7620000" cy="838200"/>
          </a:xfrm>
        </p:spPr>
        <p:txBody>
          <a:bodyPr/>
          <a:lstStyle/>
          <a:p>
            <a:r>
              <a:rPr lang="en-US"/>
              <a:t>Triangular File</a:t>
            </a:r>
          </a:p>
        </p:txBody>
      </p:sp>
      <p:sp>
        <p:nvSpPr>
          <p:cNvPr id="41988" name="Text Box 4"/>
          <p:cNvSpPr txBox="1">
            <a:spLocks noChangeArrowheads="1"/>
          </p:cNvSpPr>
          <p:nvPr/>
        </p:nvSpPr>
        <p:spPr bwMode="auto">
          <a:xfrm>
            <a:off x="5791200" y="1905000"/>
            <a:ext cx="3352800" cy="264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effectLst>
                  <a:outerShdw blurRad="38100" dist="38100" dir="2700000" algn="tl">
                    <a:srgbClr val="000000"/>
                  </a:outerShdw>
                </a:effectLst>
              </a:rPr>
              <a:t>Triangular files are used primarily to cut glass rod, a skill that your instructor will share with you when it becomes useful.</a:t>
            </a:r>
          </a:p>
        </p:txBody>
      </p:sp>
      <p:pic>
        <p:nvPicPr>
          <p:cNvPr id="41989" name="Picture 5" descr="triangularfile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228600" y="2133600"/>
            <a:ext cx="5229225" cy="1952625"/>
          </a:xfrm>
          <a:noFill/>
          <a:ln/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Ringstands and their Components</a:t>
            </a:r>
          </a:p>
        </p:txBody>
      </p:sp>
      <p:pic>
        <p:nvPicPr>
          <p:cNvPr id="24580" name="Picture 4" descr="ringstand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57800" y="1600200"/>
            <a:ext cx="3657600" cy="2743200"/>
          </a:xfrm>
          <a:prstGeom prst="rect">
            <a:avLst/>
          </a:prstGeom>
          <a:noFill/>
        </p:spPr>
      </p:pic>
      <p:sp>
        <p:nvSpPr>
          <p:cNvPr id="24582" name="Text Box 6"/>
          <p:cNvSpPr txBox="1">
            <a:spLocks noChangeArrowheads="1"/>
          </p:cNvSpPr>
          <p:nvPr/>
        </p:nvSpPr>
        <p:spPr bwMode="auto">
          <a:xfrm>
            <a:off x="381000" y="1905000"/>
            <a:ext cx="4800600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>
                <a:effectLst>
                  <a:outerShdw blurRad="38100" dist="38100" dir="2700000" algn="tl">
                    <a:srgbClr val="000000"/>
                  </a:outerShdw>
                </a:effectLst>
              </a:rPr>
              <a:t>Ringstands are a safe and convenient way to perform reactions that require heating using a Bunsen burner.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Ringstands and their Components</a:t>
            </a:r>
            <a:br>
              <a:rPr lang="en-US"/>
            </a:br>
            <a:r>
              <a:rPr lang="en-US">
                <a:solidFill>
                  <a:srgbClr val="FFFF00"/>
                </a:solidFill>
              </a:rPr>
              <a:t>Iron Rings</a:t>
            </a:r>
          </a:p>
        </p:txBody>
      </p:sp>
      <p:pic>
        <p:nvPicPr>
          <p:cNvPr id="25603" name="Picture 3" descr="D:\My Documents\New Chemistry\Lab Powerpoints\Equipment\ironring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24400" y="1981200"/>
            <a:ext cx="3657600" cy="2743200"/>
          </a:xfrm>
          <a:prstGeom prst="rect">
            <a:avLst/>
          </a:prstGeom>
          <a:noFill/>
        </p:spPr>
      </p:pic>
      <p:sp>
        <p:nvSpPr>
          <p:cNvPr id="25604" name="Text Box 4"/>
          <p:cNvSpPr txBox="1">
            <a:spLocks noChangeArrowheads="1"/>
          </p:cNvSpPr>
          <p:nvPr/>
        </p:nvSpPr>
        <p:spPr bwMode="auto">
          <a:xfrm>
            <a:off x="517525" y="2408238"/>
            <a:ext cx="4054475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>
                <a:effectLst>
                  <a:outerShdw blurRad="38100" dist="38100" dir="2700000" algn="tl">
                    <a:srgbClr val="000000"/>
                  </a:outerShdw>
                </a:effectLst>
              </a:rPr>
              <a:t>Iron rings connect to a ringstand and provide a stable, elevated platform for the reaction.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Ringstands and their Components</a:t>
            </a:r>
            <a:br>
              <a:rPr lang="en-US"/>
            </a:br>
            <a:r>
              <a:rPr lang="en-US">
                <a:solidFill>
                  <a:srgbClr val="FFFF00"/>
                </a:solidFill>
              </a:rPr>
              <a:t>Utility Clamps</a:t>
            </a:r>
          </a:p>
        </p:txBody>
      </p:sp>
      <p:pic>
        <p:nvPicPr>
          <p:cNvPr id="27651" name="Picture 3" descr="D:\My Documents\New Chemistry\Lab Powerpoints\Equipment\utilityclamp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76800" y="1981200"/>
            <a:ext cx="3886200" cy="2911475"/>
          </a:xfrm>
          <a:prstGeom prst="rect">
            <a:avLst/>
          </a:prstGeom>
          <a:noFill/>
        </p:spPr>
      </p:pic>
      <p:sp>
        <p:nvSpPr>
          <p:cNvPr id="27652" name="Text Box 4"/>
          <p:cNvSpPr txBox="1">
            <a:spLocks noChangeArrowheads="1"/>
          </p:cNvSpPr>
          <p:nvPr/>
        </p:nvSpPr>
        <p:spPr bwMode="auto">
          <a:xfrm>
            <a:off x="457200" y="2362200"/>
            <a:ext cx="4206875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>
                <a:effectLst>
                  <a:outerShdw blurRad="38100" dist="38100" dir="2700000" algn="tl">
                    <a:srgbClr val="000000"/>
                  </a:outerShdw>
                </a:effectLst>
              </a:rPr>
              <a:t>Utility clamps are used to secure test tubes, distillation columns, and burets to the ringstand.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Ringstands and their Components</a:t>
            </a:r>
            <a:br>
              <a:rPr lang="en-US"/>
            </a:br>
            <a:r>
              <a:rPr lang="en-US">
                <a:solidFill>
                  <a:srgbClr val="FFFF00"/>
                </a:solidFill>
              </a:rPr>
              <a:t>Double Buret Clamps</a:t>
            </a:r>
          </a:p>
        </p:txBody>
      </p:sp>
      <p:sp>
        <p:nvSpPr>
          <p:cNvPr id="39940" name="Text Box 4"/>
          <p:cNvSpPr txBox="1">
            <a:spLocks noChangeArrowheads="1"/>
          </p:cNvSpPr>
          <p:nvPr/>
        </p:nvSpPr>
        <p:spPr bwMode="auto">
          <a:xfrm>
            <a:off x="533400" y="2133600"/>
            <a:ext cx="3124200" cy="191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>
                <a:effectLst>
                  <a:outerShdw blurRad="38100" dist="38100" dir="2700000" algn="tl">
                    <a:srgbClr val="000000"/>
                  </a:outerShdw>
                </a:effectLst>
              </a:rPr>
              <a:t>Double Buret clamps are used to burets – long graduated tubes used in titration.</a:t>
            </a:r>
          </a:p>
        </p:txBody>
      </p:sp>
      <p:pic>
        <p:nvPicPr>
          <p:cNvPr id="39941" name="Picture 5" descr="doubleclamp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3733800" y="2133600"/>
            <a:ext cx="5238750" cy="2095500"/>
          </a:xfrm>
          <a:noFill/>
          <a:ln/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Ringstands and their Components</a:t>
            </a:r>
            <a:br>
              <a:rPr lang="en-US"/>
            </a:br>
            <a:r>
              <a:rPr lang="en-US">
                <a:solidFill>
                  <a:srgbClr val="FFFF00"/>
                </a:solidFill>
              </a:rPr>
              <a:t>Wire Gauze</a:t>
            </a:r>
          </a:p>
        </p:txBody>
      </p:sp>
      <p:pic>
        <p:nvPicPr>
          <p:cNvPr id="26627" name="Picture 3" descr="D:\My Documents\New Chemistry\Lab Powerpoints\Equipment\wiregauze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76800" y="1981200"/>
            <a:ext cx="3886200" cy="2911475"/>
          </a:xfrm>
          <a:prstGeom prst="rect">
            <a:avLst/>
          </a:prstGeom>
          <a:noFill/>
        </p:spPr>
      </p:pic>
      <p:sp>
        <p:nvSpPr>
          <p:cNvPr id="26628" name="Text Box 4"/>
          <p:cNvSpPr txBox="1">
            <a:spLocks noChangeArrowheads="1"/>
          </p:cNvSpPr>
          <p:nvPr/>
        </p:nvSpPr>
        <p:spPr bwMode="auto">
          <a:xfrm>
            <a:off x="288925" y="2332038"/>
            <a:ext cx="4435475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>
                <a:effectLst>
                  <a:outerShdw blurRad="38100" dist="38100" dir="2700000" algn="tl">
                    <a:srgbClr val="000000"/>
                  </a:outerShdw>
                </a:effectLst>
              </a:rPr>
              <a:t>Wire gauze sits on the iron ring to provide a place to stand a beaker. </a:t>
            </a:r>
          </a:p>
        </p:txBody>
      </p:sp>
      <p:sp>
        <p:nvSpPr>
          <p:cNvPr id="26629" name="Text Box 5"/>
          <p:cNvSpPr txBox="1">
            <a:spLocks noChangeArrowheads="1"/>
          </p:cNvSpPr>
          <p:nvPr/>
        </p:nvSpPr>
        <p:spPr bwMode="auto">
          <a:xfrm>
            <a:off x="304800" y="3810000"/>
            <a:ext cx="43434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>
                <a:effectLst>
                  <a:outerShdw blurRad="38100" dist="38100" dir="2700000" algn="tl">
                    <a:srgbClr val="000000"/>
                  </a:outerShdw>
                </a:effectLst>
              </a:rPr>
              <a:t>On older wire gauze, the white material is asbestos!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81000"/>
            <a:ext cx="7772400" cy="609600"/>
          </a:xfrm>
        </p:spPr>
        <p:txBody>
          <a:bodyPr/>
          <a:lstStyle/>
          <a:p>
            <a:r>
              <a:rPr lang="en-US"/>
              <a:t>Pressed Fiber Pad</a:t>
            </a:r>
          </a:p>
        </p:txBody>
      </p:sp>
      <p:sp>
        <p:nvSpPr>
          <p:cNvPr id="36867" name="Text Box 3"/>
          <p:cNvSpPr txBox="1">
            <a:spLocks noChangeArrowheads="1"/>
          </p:cNvSpPr>
          <p:nvPr/>
        </p:nvSpPr>
        <p:spPr bwMode="auto">
          <a:xfrm>
            <a:off x="381000" y="1676400"/>
            <a:ext cx="3140075" cy="337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>
                <a:effectLst>
                  <a:outerShdw blurRad="38100" dist="38100" dir="2700000" algn="tl">
                    <a:srgbClr val="000000"/>
                  </a:outerShdw>
                </a:effectLst>
              </a:rPr>
              <a:t>A 4” x 4” square of ceramic fiber, it provides a surface for hot beakers so that the beaker does not come in contact with a cold countertop and shatter.</a:t>
            </a:r>
          </a:p>
        </p:txBody>
      </p:sp>
      <p:pic>
        <p:nvPicPr>
          <p:cNvPr id="36868" name="Picture 4" descr="D:\My Documents\New Chemistry\Lab Powerpoints\Equipment\fiberpad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657600" y="1371600"/>
            <a:ext cx="5257800" cy="39433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304800"/>
            <a:ext cx="7772400" cy="685800"/>
          </a:xfrm>
        </p:spPr>
        <p:txBody>
          <a:bodyPr/>
          <a:lstStyle/>
          <a:p>
            <a:r>
              <a:rPr lang="en-US"/>
              <a:t>Strikers</a:t>
            </a:r>
          </a:p>
        </p:txBody>
      </p:sp>
      <p:pic>
        <p:nvPicPr>
          <p:cNvPr id="30723" name="Picture 3" descr="striker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19600" y="1066800"/>
            <a:ext cx="4497388" cy="3370263"/>
          </a:xfrm>
          <a:prstGeom prst="rect">
            <a:avLst/>
          </a:prstGeom>
          <a:noFill/>
        </p:spPr>
      </p:pic>
      <p:sp>
        <p:nvSpPr>
          <p:cNvPr id="30724" name="Text Box 4"/>
          <p:cNvSpPr txBox="1">
            <a:spLocks noChangeArrowheads="1"/>
          </p:cNvSpPr>
          <p:nvPr/>
        </p:nvSpPr>
        <p:spPr bwMode="auto">
          <a:xfrm>
            <a:off x="212725" y="1265238"/>
            <a:ext cx="3978275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>
                <a:effectLst>
                  <a:outerShdw blurRad="38100" dist="38100" dir="2700000" algn="tl">
                    <a:srgbClr val="000000"/>
                  </a:outerShdw>
                </a:effectLst>
              </a:rPr>
              <a:t>Strikers are used to light Bunsen burners. </a:t>
            </a:r>
          </a:p>
        </p:txBody>
      </p:sp>
      <p:sp>
        <p:nvSpPr>
          <p:cNvPr id="30725" name="Text Box 5"/>
          <p:cNvSpPr txBox="1">
            <a:spLocks noChangeArrowheads="1"/>
          </p:cNvSpPr>
          <p:nvPr/>
        </p:nvSpPr>
        <p:spPr bwMode="auto">
          <a:xfrm>
            <a:off x="228600" y="2438400"/>
            <a:ext cx="4130675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>
                <a:effectLst>
                  <a:outerShdw blurRad="38100" dist="38100" dir="2700000" algn="tl">
                    <a:srgbClr val="000000"/>
                  </a:outerShdw>
                </a:effectLst>
              </a:rPr>
              <a:t>The flints on strikers are expensive. Do not operate the striker repeatedly just to see the sparks!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1026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772400" cy="685800"/>
          </a:xfrm>
        </p:spPr>
        <p:txBody>
          <a:bodyPr/>
          <a:lstStyle/>
          <a:p>
            <a:r>
              <a:rPr lang="en-US"/>
              <a:t>Florence Flask</a:t>
            </a:r>
          </a:p>
        </p:txBody>
      </p:sp>
      <p:pic>
        <p:nvPicPr>
          <p:cNvPr id="21507" name="Picture 1027" descr="D:\My Documents\New Chemistry\Lab Powerpoints\Equipment\florenceflask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0" y="1752600"/>
            <a:ext cx="3657600" cy="2743200"/>
          </a:xfrm>
          <a:prstGeom prst="rect">
            <a:avLst/>
          </a:prstGeom>
          <a:noFill/>
        </p:spPr>
      </p:pic>
      <p:sp>
        <p:nvSpPr>
          <p:cNvPr id="21508" name="Text Box 1028"/>
          <p:cNvSpPr txBox="1">
            <a:spLocks noChangeArrowheads="1"/>
          </p:cNvSpPr>
          <p:nvPr/>
        </p:nvSpPr>
        <p:spPr bwMode="auto">
          <a:xfrm>
            <a:off x="381000" y="2209800"/>
            <a:ext cx="3886200" cy="191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effectLst>
                  <a:outerShdw blurRad="38100" dist="38100" dir="2700000" algn="tl">
                    <a:srgbClr val="000000"/>
                  </a:outerShdw>
                </a:effectLst>
              </a:rPr>
              <a:t>Rarely used in first year chemistry, it is used for the mixing of chemicals. Narrow neck prevents splash exposure.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457200"/>
            <a:ext cx="7772400" cy="838200"/>
          </a:xfrm>
        </p:spPr>
        <p:txBody>
          <a:bodyPr/>
          <a:lstStyle/>
          <a:p>
            <a:r>
              <a:rPr lang="en-US"/>
              <a:t>Graduated Cylinder</a:t>
            </a:r>
          </a:p>
        </p:txBody>
      </p:sp>
      <p:sp>
        <p:nvSpPr>
          <p:cNvPr id="8195" name="Text Box 3"/>
          <p:cNvSpPr txBox="1">
            <a:spLocks noChangeArrowheads="1"/>
          </p:cNvSpPr>
          <p:nvPr/>
        </p:nvSpPr>
        <p:spPr bwMode="auto">
          <a:xfrm>
            <a:off x="533400" y="2438400"/>
            <a:ext cx="3124200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>
                <a:effectLst>
                  <a:outerShdw blurRad="38100" dist="38100" dir="2700000" algn="tl">
                    <a:srgbClr val="000000"/>
                  </a:outerShdw>
                </a:effectLst>
              </a:rPr>
              <a:t>A graduated cylinder is used to measure volumes of liquids.</a:t>
            </a:r>
          </a:p>
        </p:txBody>
      </p:sp>
      <p:pic>
        <p:nvPicPr>
          <p:cNvPr id="8196" name="Picture 4" descr="D:\My Documents\New Chemistry\Lab Powerpoints\Equipment\bothgrad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33800" y="1524000"/>
            <a:ext cx="5257800" cy="407511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0" y="457200"/>
            <a:ext cx="5105400" cy="762000"/>
          </a:xfrm>
        </p:spPr>
        <p:txBody>
          <a:bodyPr/>
          <a:lstStyle/>
          <a:p>
            <a:r>
              <a:rPr lang="en-US"/>
              <a:t>Gas Collecting Bottle</a:t>
            </a:r>
          </a:p>
        </p:txBody>
      </p:sp>
      <p:pic>
        <p:nvPicPr>
          <p:cNvPr id="44036" name="Picture 4" descr="gasbottle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609600" y="609600"/>
            <a:ext cx="2524125" cy="3705225"/>
          </a:xfrm>
          <a:noFill/>
          <a:ln/>
        </p:spPr>
      </p:pic>
      <p:sp>
        <p:nvSpPr>
          <p:cNvPr id="44038" name="Text Box 6"/>
          <p:cNvSpPr txBox="1">
            <a:spLocks noChangeArrowheads="1"/>
          </p:cNvSpPr>
          <p:nvPr/>
        </p:nvSpPr>
        <p:spPr bwMode="auto">
          <a:xfrm>
            <a:off x="3733800" y="1752600"/>
            <a:ext cx="5105400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effectLst>
                  <a:outerShdw blurRad="38100" dist="38100" dir="2700000" algn="tl">
                    <a:srgbClr val="000000"/>
                  </a:outerShdw>
                </a:effectLst>
              </a:rPr>
              <a:t>We use gas collecting bottles when large volumes of gases are produced, and must be collected by the displacement of water.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28600"/>
            <a:ext cx="2971800" cy="762000"/>
          </a:xfrm>
        </p:spPr>
        <p:txBody>
          <a:bodyPr/>
          <a:lstStyle/>
          <a:p>
            <a:r>
              <a:rPr lang="en-US" u="sng">
                <a:effectLst>
                  <a:outerShdw blurRad="38100" dist="38100" dir="2700000" algn="tl">
                    <a:srgbClr val="808080"/>
                  </a:outerShdw>
                </a:effectLst>
              </a:rPr>
              <a:t>Test Tubes</a:t>
            </a:r>
          </a:p>
        </p:txBody>
      </p:sp>
      <p:pic>
        <p:nvPicPr>
          <p:cNvPr id="5125" name="Picture 5" descr="D:\My Documents\New Chemistry\Lab Powerpoints\Equipment\testtubes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52600" y="1524000"/>
            <a:ext cx="6096000" cy="4572000"/>
          </a:xfrm>
          <a:prstGeom prst="rect">
            <a:avLst/>
          </a:prstGeom>
          <a:noFill/>
        </p:spPr>
      </p:pic>
      <p:sp>
        <p:nvSpPr>
          <p:cNvPr id="5126" name="Text Box 6"/>
          <p:cNvSpPr txBox="1">
            <a:spLocks noChangeArrowheads="1"/>
          </p:cNvSpPr>
          <p:nvPr/>
        </p:nvSpPr>
        <p:spPr bwMode="auto">
          <a:xfrm>
            <a:off x="3657600" y="990600"/>
            <a:ext cx="39782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>
                <a:effectLst>
                  <a:outerShdw blurRad="38100" dist="38100" dir="2700000" algn="tl">
                    <a:srgbClr val="808080"/>
                  </a:outerShdw>
                </a:effectLst>
              </a:rPr>
              <a:t>13 x 100 mm test tubes</a:t>
            </a:r>
          </a:p>
        </p:txBody>
      </p:sp>
      <p:sp>
        <p:nvSpPr>
          <p:cNvPr id="5127" name="Text Box 7"/>
          <p:cNvSpPr txBox="1">
            <a:spLocks noChangeArrowheads="1"/>
          </p:cNvSpPr>
          <p:nvPr/>
        </p:nvSpPr>
        <p:spPr bwMode="auto">
          <a:xfrm>
            <a:off x="5029200" y="4724400"/>
            <a:ext cx="3733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>
                <a:effectLst>
                  <a:outerShdw blurRad="38100" dist="38100" dir="2700000" algn="tl">
                    <a:srgbClr val="808080"/>
                  </a:outerShdw>
                </a:effectLst>
              </a:rPr>
              <a:t>10 x 75 mm test tubes</a:t>
            </a:r>
          </a:p>
        </p:txBody>
      </p:sp>
      <p:sp>
        <p:nvSpPr>
          <p:cNvPr id="5128" name="Text Box 8"/>
          <p:cNvSpPr txBox="1">
            <a:spLocks noChangeArrowheads="1"/>
          </p:cNvSpPr>
          <p:nvPr/>
        </p:nvSpPr>
        <p:spPr bwMode="auto">
          <a:xfrm>
            <a:off x="136525" y="2103438"/>
            <a:ext cx="1616075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>
                <a:effectLst>
                  <a:outerShdw blurRad="38100" dist="38100" dir="2700000" algn="tl">
                    <a:srgbClr val="808080"/>
                  </a:outerShdw>
                </a:effectLst>
              </a:rPr>
              <a:t>Ignition</a:t>
            </a:r>
          </a:p>
          <a:p>
            <a:pPr algn="ctr"/>
            <a:r>
              <a:rPr lang="en-US">
                <a:effectLst>
                  <a:outerShdw blurRad="38100" dist="38100" dir="2700000" algn="tl">
                    <a:srgbClr val="808080"/>
                  </a:outerShdw>
                </a:effectLst>
              </a:rPr>
              <a:t>tube</a:t>
            </a:r>
          </a:p>
        </p:txBody>
      </p:sp>
      <p:sp>
        <p:nvSpPr>
          <p:cNvPr id="5129" name="Line 9"/>
          <p:cNvSpPr>
            <a:spLocks noChangeShapeType="1"/>
          </p:cNvSpPr>
          <p:nvPr/>
        </p:nvSpPr>
        <p:spPr bwMode="auto">
          <a:xfrm>
            <a:off x="1447800" y="2743200"/>
            <a:ext cx="685800" cy="152400"/>
          </a:xfrm>
          <a:prstGeom prst="line">
            <a:avLst/>
          </a:prstGeom>
          <a:noFill/>
          <a:ln w="57150">
            <a:solidFill>
              <a:srgbClr val="FFFF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130" name="AutoShape 10"/>
          <p:cNvSpPr>
            <a:spLocks/>
          </p:cNvSpPr>
          <p:nvPr/>
        </p:nvSpPr>
        <p:spPr bwMode="auto">
          <a:xfrm rot="-5371653">
            <a:off x="4651375" y="454025"/>
            <a:ext cx="457200" cy="2597150"/>
          </a:xfrm>
          <a:prstGeom prst="rightBrace">
            <a:avLst>
              <a:gd name="adj1" fmla="val 47338"/>
              <a:gd name="adj2" fmla="val 50000"/>
            </a:avLst>
          </a:prstGeom>
          <a:noFill/>
          <a:ln w="38100">
            <a:solidFill>
              <a:srgbClr val="FFFF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131" name="AutoShape 11"/>
          <p:cNvSpPr>
            <a:spLocks/>
          </p:cNvSpPr>
          <p:nvPr/>
        </p:nvSpPr>
        <p:spPr bwMode="auto">
          <a:xfrm rot="5361053">
            <a:off x="6419056" y="3791744"/>
            <a:ext cx="458788" cy="952500"/>
          </a:xfrm>
          <a:prstGeom prst="rightBrace">
            <a:avLst>
              <a:gd name="adj1" fmla="val 17301"/>
              <a:gd name="adj2" fmla="val 50000"/>
            </a:avLst>
          </a:prstGeom>
          <a:noFill/>
          <a:ln w="38100">
            <a:solidFill>
              <a:srgbClr val="FFFF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5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5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5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5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6" grpId="0" autoUpdateAnimBg="0"/>
      <p:bldP spid="5127" grpId="0" autoUpdateAnimBg="0"/>
      <p:bldP spid="5128" grpId="0" autoUpdateAnimBg="0"/>
      <p:bldP spid="5129" grpId="0" animBg="1"/>
      <p:bldP spid="5130" grpId="0" animBg="1"/>
      <p:bldP spid="5131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1026"/>
          <p:cNvSpPr>
            <a:spLocks noGrp="1" noChangeArrowheads="1"/>
          </p:cNvSpPr>
          <p:nvPr>
            <p:ph type="title"/>
          </p:nvPr>
        </p:nvSpPr>
        <p:spPr>
          <a:xfrm>
            <a:off x="685800" y="304800"/>
            <a:ext cx="7772400" cy="762000"/>
          </a:xfrm>
        </p:spPr>
        <p:txBody>
          <a:bodyPr/>
          <a:lstStyle/>
          <a:p>
            <a:r>
              <a:rPr lang="en-US"/>
              <a:t>Test Tube Holder</a:t>
            </a:r>
          </a:p>
        </p:txBody>
      </p:sp>
      <p:sp>
        <p:nvSpPr>
          <p:cNvPr id="12291" name="Text Box 1027"/>
          <p:cNvSpPr txBox="1">
            <a:spLocks noChangeArrowheads="1"/>
          </p:cNvSpPr>
          <p:nvPr/>
        </p:nvSpPr>
        <p:spPr bwMode="auto">
          <a:xfrm>
            <a:off x="609600" y="2438400"/>
            <a:ext cx="3352800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>
                <a:effectLst>
                  <a:outerShdw blurRad="38100" dist="38100" dir="2700000" algn="tl">
                    <a:srgbClr val="000000"/>
                  </a:outerShdw>
                </a:effectLst>
              </a:rPr>
              <a:t>A test tube holder is useful for holding a test tube which is too hot to handle.</a:t>
            </a:r>
          </a:p>
        </p:txBody>
      </p:sp>
      <p:pic>
        <p:nvPicPr>
          <p:cNvPr id="12292" name="Picture 1028" descr="D:\My Documents\New Chemistry\Lab Powerpoints\Equipment\holder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114800" y="1371600"/>
            <a:ext cx="4816475" cy="373221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1026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772400" cy="762000"/>
          </a:xfrm>
        </p:spPr>
        <p:txBody>
          <a:bodyPr/>
          <a:lstStyle/>
          <a:p>
            <a:r>
              <a:rPr lang="en-US"/>
              <a:t>Test Tube Brushes</a:t>
            </a:r>
          </a:p>
        </p:txBody>
      </p:sp>
      <p:pic>
        <p:nvPicPr>
          <p:cNvPr id="29699" name="Picture 1027" descr="D:\My Documents\New Chemistry\Lab Powerpoints\Equipment\ttbrushes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43400" y="1524000"/>
            <a:ext cx="4114800" cy="3086100"/>
          </a:xfrm>
          <a:prstGeom prst="rect">
            <a:avLst/>
          </a:prstGeom>
          <a:noFill/>
        </p:spPr>
      </p:pic>
      <p:sp>
        <p:nvSpPr>
          <p:cNvPr id="29700" name="Text Box 1028"/>
          <p:cNvSpPr txBox="1">
            <a:spLocks noChangeArrowheads="1"/>
          </p:cNvSpPr>
          <p:nvPr/>
        </p:nvSpPr>
        <p:spPr bwMode="auto">
          <a:xfrm>
            <a:off x="304800" y="1600200"/>
            <a:ext cx="3902075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>
                <a:effectLst>
                  <a:outerShdw blurRad="38100" dist="38100" dir="2700000" algn="tl">
                    <a:srgbClr val="000000"/>
                  </a:outerShdw>
                </a:effectLst>
              </a:rPr>
              <a:t>Test tube brushes are used to clean test tubes and graduated cylinders.</a:t>
            </a:r>
          </a:p>
        </p:txBody>
      </p:sp>
      <p:sp>
        <p:nvSpPr>
          <p:cNvPr id="29701" name="Text Box 1029"/>
          <p:cNvSpPr txBox="1">
            <a:spLocks noChangeArrowheads="1"/>
          </p:cNvSpPr>
          <p:nvPr/>
        </p:nvSpPr>
        <p:spPr bwMode="auto">
          <a:xfrm>
            <a:off x="381000" y="3124200"/>
            <a:ext cx="4130675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>
                <a:effectLst>
                  <a:outerShdw blurRad="38100" dist="38100" dir="2700000" algn="tl">
                    <a:srgbClr val="000000"/>
                  </a:outerShdw>
                </a:effectLst>
              </a:rPr>
              <a:t>Forcing a large brush into a small test tube will often break the tube.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193</TotalTime>
  <Words>2318</Words>
  <Application>Microsoft Office PowerPoint</Application>
  <PresentationFormat>Екран (4:3)</PresentationFormat>
  <Paragraphs>249</Paragraphs>
  <Slides>37</Slides>
  <Notes>37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слайдів</vt:lpstr>
      </vt:variant>
      <vt:variant>
        <vt:i4>37</vt:i4>
      </vt:variant>
    </vt:vector>
  </HeadingPairs>
  <TitlesOfParts>
    <vt:vector size="38" baseType="lpstr">
      <vt:lpstr>Default Design</vt:lpstr>
      <vt:lpstr>Lab Equipment</vt:lpstr>
      <vt:lpstr>Beaker</vt:lpstr>
      <vt:lpstr>Erlenmeyer Flask</vt:lpstr>
      <vt:lpstr>Florence Flask</vt:lpstr>
      <vt:lpstr>Graduated Cylinder</vt:lpstr>
      <vt:lpstr>Gas Collecting Bottle</vt:lpstr>
      <vt:lpstr>Test Tubes</vt:lpstr>
      <vt:lpstr>Test Tube Holder</vt:lpstr>
      <vt:lpstr>Test Tube Brushes</vt:lpstr>
      <vt:lpstr>Test Tube Racks</vt:lpstr>
      <vt:lpstr>Rubber Stoppers</vt:lpstr>
      <vt:lpstr>Spot Plates</vt:lpstr>
      <vt:lpstr>Watch Glass</vt:lpstr>
      <vt:lpstr>Glass Stir Rod</vt:lpstr>
      <vt:lpstr>Medicine Dropper</vt:lpstr>
      <vt:lpstr>Litmus Paper</vt:lpstr>
      <vt:lpstr>Forceps</vt:lpstr>
      <vt:lpstr>Funnel</vt:lpstr>
      <vt:lpstr>Mohr Pipet</vt:lpstr>
      <vt:lpstr>Wash Bottle</vt:lpstr>
      <vt:lpstr>Weighing Boat</vt:lpstr>
      <vt:lpstr>Spatulas</vt:lpstr>
      <vt:lpstr>Beaker Tongs</vt:lpstr>
      <vt:lpstr>Bunsen Burner</vt:lpstr>
      <vt:lpstr>Evaporating Dish</vt:lpstr>
      <vt:lpstr>Crucible</vt:lpstr>
      <vt:lpstr>Clay Triangle</vt:lpstr>
      <vt:lpstr>Crucible Tongs</vt:lpstr>
      <vt:lpstr>Glass Plates</vt:lpstr>
      <vt:lpstr>Triangular File</vt:lpstr>
      <vt:lpstr>Ringstands and their Components</vt:lpstr>
      <vt:lpstr>Ringstands and their Components Iron Rings</vt:lpstr>
      <vt:lpstr>Ringstands and their Components Utility Clamps</vt:lpstr>
      <vt:lpstr>Ringstands and their Components Double Buret Clamps</vt:lpstr>
      <vt:lpstr>Ringstands and their Components Wire Gauze</vt:lpstr>
      <vt:lpstr>Pressed Fiber Pad</vt:lpstr>
      <vt:lpstr>Strikers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Andrew Allan</dc:creator>
  <cp:lastModifiedBy>RomaK</cp:lastModifiedBy>
  <cp:revision>71</cp:revision>
  <dcterms:created xsi:type="dcterms:W3CDTF">2001-07-12T01:12:41Z</dcterms:created>
  <dcterms:modified xsi:type="dcterms:W3CDTF">2015-09-02T10:02:44Z</dcterms:modified>
</cp:coreProperties>
</file>