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70" r:id="rId4"/>
    <p:sldId id="267" r:id="rId5"/>
    <p:sldId id="268" r:id="rId6"/>
    <p:sldId id="271" r:id="rId7"/>
    <p:sldId id="261" r:id="rId8"/>
    <p:sldId id="272" r:id="rId9"/>
    <p:sldId id="264" r:id="rId10"/>
    <p:sldId id="263" r:id="rId11"/>
    <p:sldId id="273" r:id="rId12"/>
    <p:sldId id="259" r:id="rId13"/>
    <p:sldId id="274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6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D5E26-52EC-4C62-848D-82CF60F23F9B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5C27D-5045-490B-B743-3F1C86605E1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7977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Mass Spectrometry</a:t>
            </a:r>
            <a:endParaRPr lang="en-US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Mass Spectrometry</a:t>
            </a:r>
          </a:p>
          <a:p>
            <a:r>
              <a:rPr lang="en-US" smtClean="0"/>
              <a:t>Courtesy www.lab-initio.com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5420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Practice: Vinyl Chloride (CH2CHCl)</a:t>
            </a:r>
          </a:p>
          <a:p>
            <a:r>
              <a:rPr lang="en-US" smtClean="0"/>
              <a:t>Chlorine is 75.77% 35Cl and 24.23% 37Cl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Practice: Vinyl Chloride (CH2CHCl)</a:t>
            </a:r>
          </a:p>
          <a:p>
            <a:r>
              <a:rPr lang="en-US" smtClean="0"/>
              <a:t>Chlorine is 75.77% 35Cl and 24.23% 37Cl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0807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Spectra of Larger Molecules</a:t>
            </a:r>
          </a:p>
          <a:p>
            <a:r>
              <a:rPr lang="en-US" smtClean="0"/>
              <a:t>Spectra of large molecules have many fragments, and the interpretation of their spectra is beyond the scope of this course.</a:t>
            </a:r>
          </a:p>
          <a:p>
            <a:r>
              <a:rPr lang="en-US" smtClean="0"/>
              <a:t>Codeine, C18H21NO3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Spectra of Larger Molecules</a:t>
            </a:r>
          </a:p>
          <a:p>
            <a:r>
              <a:rPr lang="en-US" smtClean="0"/>
              <a:t>Spectra of large molecules have many fragments, and the interpretation of their spectra is beyond the scope of this course.</a:t>
            </a:r>
          </a:p>
          <a:p>
            <a:r>
              <a:rPr lang="en-US" smtClean="0"/>
              <a:t>Codeine, C18H21NO3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86442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Toluene ( C7H8) Fragmentation</a:t>
            </a:r>
          </a:p>
          <a:p>
            <a:r>
              <a:rPr lang="en-US" smtClean="0"/>
              <a:t>**Note that the molecular ion peak is NOT the dominant peak in the spectrum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Toluene ( C7H8) Fragmentation</a:t>
            </a:r>
          </a:p>
          <a:p>
            <a:r>
              <a:rPr lang="en-US" smtClean="0"/>
              <a:t>**Note that the molecular ion peak is NOT the dominant peak in the spectrum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0403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Mass Spectrometry in Forensics</a:t>
            </a:r>
          </a:p>
          <a:p>
            <a:r>
              <a:rPr lang="en-US" smtClean="0"/>
              <a:t>Mass spectrometry is used to confirm the identify of unknowns, such as illegal drugs</a:t>
            </a:r>
          </a:p>
          <a:p>
            <a:r>
              <a:rPr lang="en-US" smtClean="0"/>
              <a:t>Unknowns are often not pure, and must be separated from a mixture</a:t>
            </a:r>
          </a:p>
          <a:p>
            <a:r>
              <a:rPr lang="en-US" smtClean="0"/>
              <a:t>Gas chromatography is used to separate the components of the mixture</a:t>
            </a:r>
          </a:p>
          <a:p>
            <a:r>
              <a:rPr lang="en-US" smtClean="0"/>
              <a:t>Mass spectrometry “fingerprints” the components, so that they can be matched to existing known spectra </a:t>
            </a:r>
          </a:p>
          <a:p>
            <a:r>
              <a:rPr lang="en-US" smtClean="0"/>
              <a:t>Gas</a:t>
            </a:r>
          </a:p>
          <a:p>
            <a:r>
              <a:rPr lang="en-US" smtClean="0"/>
              <a:t>Chromatograph</a:t>
            </a:r>
          </a:p>
          <a:p>
            <a:r>
              <a:rPr lang="en-US" smtClean="0"/>
              <a:t>Mixture</a:t>
            </a:r>
          </a:p>
          <a:p>
            <a:r>
              <a:rPr lang="en-US" smtClean="0"/>
              <a:t>Mass</a:t>
            </a:r>
          </a:p>
          <a:p>
            <a:r>
              <a:rPr lang="en-US" smtClean="0"/>
              <a:t>Spectrometer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Mass Spectrometry in Forensics</a:t>
            </a:r>
          </a:p>
          <a:p>
            <a:r>
              <a:rPr lang="en-US" smtClean="0"/>
              <a:t>Mass spectrometry is used to confirm the identify of unknowns, such as illegal drugs</a:t>
            </a:r>
          </a:p>
          <a:p>
            <a:r>
              <a:rPr lang="en-US" smtClean="0"/>
              <a:t>Unknowns are often not pure, and must be separated from a mixture</a:t>
            </a:r>
          </a:p>
          <a:p>
            <a:r>
              <a:rPr lang="en-US" smtClean="0"/>
              <a:t>Gas chromatography is used to separate the components of the mixture</a:t>
            </a:r>
          </a:p>
          <a:p>
            <a:r>
              <a:rPr lang="en-US" smtClean="0"/>
              <a:t>Mass spectrometry “fingerprints” the components, so that they can be matched to existing known spectra </a:t>
            </a:r>
          </a:p>
          <a:p>
            <a:r>
              <a:rPr lang="en-US" smtClean="0"/>
              <a:t>Gas</a:t>
            </a:r>
          </a:p>
          <a:p>
            <a:r>
              <a:rPr lang="en-US" smtClean="0"/>
              <a:t>Chromatograph</a:t>
            </a:r>
          </a:p>
          <a:p>
            <a:r>
              <a:rPr lang="en-US" smtClean="0"/>
              <a:t>Mixture</a:t>
            </a:r>
          </a:p>
          <a:p>
            <a:r>
              <a:rPr lang="en-US" smtClean="0"/>
              <a:t>Mass</a:t>
            </a:r>
          </a:p>
          <a:p>
            <a:r>
              <a:rPr lang="en-US" smtClean="0"/>
              <a:t>Spectrometer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6860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Purpose of Mass Spectrometry</a:t>
            </a:r>
          </a:p>
          <a:p>
            <a:r>
              <a:rPr lang="en-US" smtClean="0"/>
              <a:t>Produces spectra of masses from the molecules in a sample of material, and fragments of the molecules.</a:t>
            </a:r>
          </a:p>
          <a:p>
            <a:r>
              <a:rPr lang="en-US" smtClean="0"/>
              <a:t>Used to determine </a:t>
            </a:r>
          </a:p>
          <a:p>
            <a:r>
              <a:rPr lang="en-US" smtClean="0"/>
              <a:t>the elemental composition of a sample</a:t>
            </a:r>
          </a:p>
          <a:p>
            <a:r>
              <a:rPr lang="en-US" smtClean="0"/>
              <a:t>the masses of particles and of molecules</a:t>
            </a:r>
          </a:p>
          <a:p>
            <a:r>
              <a:rPr lang="en-US" smtClean="0"/>
              <a:t>potential chemical structures of molecules by analyzing the fragments</a:t>
            </a:r>
          </a:p>
          <a:p>
            <a:r>
              <a:rPr lang="en-US" smtClean="0"/>
              <a:t>the identity of unknown compounds by determining mass and matching to known spectra</a:t>
            </a:r>
          </a:p>
          <a:p>
            <a:r>
              <a:rPr lang="en-US" smtClean="0"/>
              <a:t>the isotopic composition of elements in a molecule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Purpose of Mass Spectrometry</a:t>
            </a:r>
          </a:p>
          <a:p>
            <a:r>
              <a:rPr lang="en-US" smtClean="0"/>
              <a:t>Produces spectra of masses from the molecules in a sample of material, and fragments of the molecules.</a:t>
            </a:r>
          </a:p>
          <a:p>
            <a:r>
              <a:rPr lang="en-US" smtClean="0"/>
              <a:t>Used to determine </a:t>
            </a:r>
          </a:p>
          <a:p>
            <a:r>
              <a:rPr lang="en-US" smtClean="0"/>
              <a:t>the elemental composition of a sample</a:t>
            </a:r>
          </a:p>
          <a:p>
            <a:r>
              <a:rPr lang="en-US" smtClean="0"/>
              <a:t>the masses of particles and of molecules</a:t>
            </a:r>
          </a:p>
          <a:p>
            <a:r>
              <a:rPr lang="en-US" smtClean="0"/>
              <a:t>potential chemical structures of molecules by analyzing the fragments</a:t>
            </a:r>
          </a:p>
          <a:p>
            <a:r>
              <a:rPr lang="en-US" smtClean="0"/>
              <a:t>the identity of unknown compounds by determining mass and matching to known spectra</a:t>
            </a:r>
          </a:p>
          <a:p>
            <a:r>
              <a:rPr lang="en-US" smtClean="0"/>
              <a:t>the isotopic composition of elements in a molecule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7882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Stages</a:t>
            </a:r>
          </a:p>
          <a:p>
            <a:r>
              <a:rPr lang="en-US" smtClean="0"/>
              <a:t>The ionizer converts some of the sample into ions.</a:t>
            </a:r>
          </a:p>
          <a:p>
            <a:r>
              <a:rPr lang="en-US" smtClean="0"/>
              <a:t>Mass analyzers separate the ions according to their mass-to-charge ratio. </a:t>
            </a:r>
          </a:p>
          <a:p>
            <a:r>
              <a:rPr lang="en-US" smtClean="0"/>
              <a:t>The detector records either the charge induced or the current produced when an ion passes by or hits a surface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Stages</a:t>
            </a:r>
          </a:p>
          <a:p>
            <a:r>
              <a:rPr lang="en-US" smtClean="0"/>
              <a:t>The ionizer converts some of the sample into ions.</a:t>
            </a:r>
          </a:p>
          <a:p>
            <a:r>
              <a:rPr lang="en-US" smtClean="0"/>
              <a:t>Mass analyzers separate the ions according to their mass-to-charge ratio. </a:t>
            </a:r>
          </a:p>
          <a:p>
            <a:r>
              <a:rPr lang="en-US" smtClean="0"/>
              <a:t>The detector records either the charge induced or the current produced when an ion passes by or hits a surface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3041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Mass Spectrometry Methods</a:t>
            </a:r>
          </a:p>
          <a:p>
            <a:r>
              <a:rPr lang="en-US" smtClean="0"/>
              <a:t>http://www.chem.arizona.edu/massspec/intro_html/intro.html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Mass Spectrometry Methods</a:t>
            </a:r>
          </a:p>
          <a:p>
            <a:r>
              <a:rPr lang="en-US" smtClean="0"/>
              <a:t>http://www.chem.arizona.edu/massspec/intro_html/intro.html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8155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Mass Spectrum of CO2</a:t>
            </a:r>
          </a:p>
          <a:p>
            <a:r>
              <a:rPr lang="en-US" smtClean="0"/>
              <a:t>Molecular ion peak</a:t>
            </a:r>
          </a:p>
          <a:p>
            <a:r>
              <a:rPr lang="en-US" smtClean="0"/>
              <a:t>[CO2]+ = 44 </a:t>
            </a:r>
          </a:p>
          <a:p>
            <a:r>
              <a:rPr lang="en-US" smtClean="0"/>
              <a:t>[CO]+ = 28 </a:t>
            </a:r>
          </a:p>
          <a:p>
            <a:r>
              <a:rPr lang="en-US" smtClean="0"/>
              <a:t>[O]+ = 16 </a:t>
            </a:r>
          </a:p>
          <a:p>
            <a:r>
              <a:rPr lang="en-US" smtClean="0"/>
              <a:t>[C]+ = 12</a:t>
            </a:r>
          </a:p>
          <a:p>
            <a:r>
              <a:rPr lang="en-US" smtClean="0"/>
              <a:t>Fragment Peaks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Mass Spectrum of CO2</a:t>
            </a:r>
          </a:p>
          <a:p>
            <a:r>
              <a:rPr lang="en-US" smtClean="0"/>
              <a:t>Molecular ion peak</a:t>
            </a:r>
          </a:p>
          <a:p>
            <a:r>
              <a:rPr lang="en-US" smtClean="0"/>
              <a:t>[CO2]+ = 44 </a:t>
            </a:r>
          </a:p>
          <a:p>
            <a:r>
              <a:rPr lang="en-US" smtClean="0"/>
              <a:t>[CO]+ = 28 </a:t>
            </a:r>
          </a:p>
          <a:p>
            <a:r>
              <a:rPr lang="en-US" smtClean="0"/>
              <a:t>[O]+ = 16 </a:t>
            </a:r>
          </a:p>
          <a:p>
            <a:r>
              <a:rPr lang="en-US" smtClean="0"/>
              <a:t>[C]+ = 12</a:t>
            </a:r>
          </a:p>
          <a:p>
            <a:r>
              <a:rPr lang="en-US" smtClean="0"/>
              <a:t>Fragment Peaks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0576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Mass Spectrum of Bromine, Br2</a:t>
            </a:r>
          </a:p>
          <a:p>
            <a:r>
              <a:rPr lang="en-US" smtClean="0"/>
              <a:t>Bromine has two isotopes: 50.69% 79Br and 49.31% 81Br</a:t>
            </a:r>
          </a:p>
          <a:p>
            <a:r>
              <a:rPr lang="en-US" smtClean="0"/>
              <a:t>79Br+</a:t>
            </a:r>
          </a:p>
          <a:p>
            <a:r>
              <a:rPr lang="en-US" smtClean="0"/>
              <a:t>81Br+</a:t>
            </a:r>
          </a:p>
          <a:p>
            <a:r>
              <a:rPr lang="en-US" smtClean="0"/>
              <a:t>[79Br81Br]+</a:t>
            </a:r>
          </a:p>
          <a:p>
            <a:r>
              <a:rPr lang="en-US" smtClean="0"/>
              <a:t>[79Br79Br]+</a:t>
            </a:r>
          </a:p>
          <a:p>
            <a:r>
              <a:rPr lang="en-US" smtClean="0"/>
              <a:t>[81Br81Br]+</a:t>
            </a:r>
          </a:p>
          <a:p>
            <a:r>
              <a:rPr lang="en-US" smtClean="0"/>
              <a:t>Molecular Ion Peaks</a:t>
            </a:r>
          </a:p>
          <a:p>
            <a:r>
              <a:rPr lang="en-US" smtClean="0"/>
              <a:t>Fragments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Mass Spectrum of Bromine, Br2</a:t>
            </a:r>
          </a:p>
          <a:p>
            <a:r>
              <a:rPr lang="en-US" smtClean="0"/>
              <a:t>Bromine has two isotopes: 50.69% 79Br and 49.31% 81Br</a:t>
            </a:r>
          </a:p>
          <a:p>
            <a:r>
              <a:rPr lang="en-US" smtClean="0"/>
              <a:t>79Br+</a:t>
            </a:r>
          </a:p>
          <a:p>
            <a:r>
              <a:rPr lang="en-US" smtClean="0"/>
              <a:t>81Br+</a:t>
            </a:r>
          </a:p>
          <a:p>
            <a:r>
              <a:rPr lang="en-US" smtClean="0"/>
              <a:t>[79Br81Br]+</a:t>
            </a:r>
          </a:p>
          <a:p>
            <a:r>
              <a:rPr lang="en-US" smtClean="0"/>
              <a:t>[79Br79Br]+</a:t>
            </a:r>
          </a:p>
          <a:p>
            <a:r>
              <a:rPr lang="en-US" smtClean="0"/>
              <a:t>[81Br81Br]+</a:t>
            </a:r>
          </a:p>
          <a:p>
            <a:r>
              <a:rPr lang="en-US" smtClean="0"/>
              <a:t>Molecular Ion Peaks</a:t>
            </a:r>
          </a:p>
          <a:p>
            <a:r>
              <a:rPr lang="en-US" smtClean="0"/>
              <a:t>Fragments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2044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Practice: Methyl Bromide, CH3Br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Practice: Methyl Bromide, CH3Br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3879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Answers: Methyl Bromide, CH3Br</a:t>
            </a:r>
          </a:p>
          <a:p>
            <a:r>
              <a:rPr lang="en-US" smtClean="0"/>
              <a:t>[CH381Br]+</a:t>
            </a:r>
          </a:p>
          <a:p>
            <a:r>
              <a:rPr lang="en-US" smtClean="0"/>
              <a:t>[CH281Br]+</a:t>
            </a:r>
          </a:p>
          <a:p>
            <a:r>
              <a:rPr lang="en-US" smtClean="0"/>
              <a:t>[C81Br]+ and [CH279Br]+</a:t>
            </a:r>
          </a:p>
          <a:p>
            <a:r>
              <a:rPr lang="en-US" smtClean="0"/>
              <a:t>[CH81Br]+ and [CH379Br]+</a:t>
            </a:r>
          </a:p>
          <a:p>
            <a:r>
              <a:rPr lang="en-US" smtClean="0"/>
              <a:t>[CH79Br]+</a:t>
            </a:r>
          </a:p>
          <a:p>
            <a:r>
              <a:rPr lang="en-US" smtClean="0"/>
              <a:t>[CH3]+</a:t>
            </a:r>
          </a:p>
          <a:p>
            <a:r>
              <a:rPr lang="en-US" smtClean="0"/>
              <a:t>[C79Br]+</a:t>
            </a:r>
          </a:p>
          <a:p>
            <a:r>
              <a:rPr lang="en-US" smtClean="0"/>
              <a:t>[81Br]+</a:t>
            </a:r>
          </a:p>
          <a:p>
            <a:r>
              <a:rPr lang="en-US" smtClean="0"/>
              <a:t>[79Br]+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Answers: Methyl Bromide, CH3Br</a:t>
            </a:r>
          </a:p>
          <a:p>
            <a:r>
              <a:rPr lang="en-US" smtClean="0"/>
              <a:t>[CH381Br]+</a:t>
            </a:r>
          </a:p>
          <a:p>
            <a:r>
              <a:rPr lang="en-US" smtClean="0"/>
              <a:t>[CH281Br]+</a:t>
            </a:r>
          </a:p>
          <a:p>
            <a:r>
              <a:rPr lang="en-US" smtClean="0"/>
              <a:t>[C81Br]+ and [CH279Br]+</a:t>
            </a:r>
          </a:p>
          <a:p>
            <a:r>
              <a:rPr lang="en-US" smtClean="0"/>
              <a:t>[CH81Br]+ and [CH379Br]+</a:t>
            </a:r>
          </a:p>
          <a:p>
            <a:r>
              <a:rPr lang="en-US" smtClean="0"/>
              <a:t>[CH79Br]+</a:t>
            </a:r>
          </a:p>
          <a:p>
            <a:r>
              <a:rPr lang="en-US" smtClean="0"/>
              <a:t>[CH3]+</a:t>
            </a:r>
          </a:p>
          <a:p>
            <a:r>
              <a:rPr lang="en-US" smtClean="0"/>
              <a:t>[C79Br]+</a:t>
            </a:r>
          </a:p>
          <a:p>
            <a:r>
              <a:rPr lang="en-US" smtClean="0"/>
              <a:t>[81Br]+</a:t>
            </a:r>
          </a:p>
          <a:p>
            <a:r>
              <a:rPr lang="en-US" smtClean="0"/>
              <a:t>[79Br]+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0216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Practice: Methylene Chloride (CH2Cl2)</a:t>
            </a:r>
          </a:p>
          <a:p>
            <a:r>
              <a:rPr lang="en-US" smtClean="0"/>
              <a:t>Chlorine is 75.77% 35Cl and 24.23% 37Cl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Practice: Methylene Chloride (CH2Cl2)</a:t>
            </a:r>
          </a:p>
          <a:p>
            <a:r>
              <a:rPr lang="en-US" smtClean="0"/>
              <a:t>Chlorine is 75.77% 35Cl and 24.23% 37Cl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8745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879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36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99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459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45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6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40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03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2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09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6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E3E2E-9E24-4365-A9AE-4C3D9D57E99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137E6-07CD-473A-B0B0-8BAB97062D5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6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lab-initio.com/250dpi/nz0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"/>
            <a:ext cx="8516307" cy="6446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887"/>
            <a:ext cx="7772400" cy="1055914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Mass Spectrometry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5952" y="6422471"/>
            <a:ext cx="2899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www.lab-initio.com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85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0"/>
            <a:ext cx="8700406" cy="6096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Practice: Vinyl Chloride (CH</a:t>
            </a:r>
            <a:r>
              <a:rPr lang="en-US" sz="36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CHCl)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57" y="1290938"/>
            <a:ext cx="8515350" cy="55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6400" y="609600"/>
            <a:ext cx="5846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Chlorine is 75.77</a:t>
            </a:r>
            <a:r>
              <a:rPr lang="en-US" sz="2400" dirty="0">
                <a:latin typeface="Comic Sans MS" pitchFamily="66" charset="0"/>
              </a:rPr>
              <a:t>% </a:t>
            </a:r>
            <a:r>
              <a:rPr lang="en-US" sz="2400" baseline="30000" dirty="0" smtClean="0">
                <a:latin typeface="Comic Sans MS" pitchFamily="66" charset="0"/>
              </a:rPr>
              <a:t>35</a:t>
            </a:r>
            <a:r>
              <a:rPr lang="en-US" sz="2400" dirty="0" smtClean="0">
                <a:latin typeface="Comic Sans MS" pitchFamily="66" charset="0"/>
              </a:rPr>
              <a:t>Cl </a:t>
            </a:r>
            <a:r>
              <a:rPr lang="en-US" sz="2400" dirty="0">
                <a:latin typeface="Comic Sans MS" pitchFamily="66" charset="0"/>
              </a:rPr>
              <a:t>and 24.23% </a:t>
            </a:r>
            <a:r>
              <a:rPr lang="en-US" sz="2400" baseline="30000" dirty="0" smtClean="0">
                <a:latin typeface="Comic Sans MS" pitchFamily="66" charset="0"/>
              </a:rPr>
              <a:t>37</a:t>
            </a:r>
            <a:r>
              <a:rPr lang="en-US" sz="2400" dirty="0" smtClean="0">
                <a:latin typeface="Comic Sans MS" pitchFamily="66" charset="0"/>
              </a:rPr>
              <a:t>Cl</a:t>
            </a:r>
            <a:endParaRPr lang="en-US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80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228" y="32657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Spectra of Larger Molecules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56" y="2185988"/>
            <a:ext cx="7114344" cy="459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19200" y="762000"/>
            <a:ext cx="6858000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Spectra of large molecules have many fragments, and the interpretation of their spectra is beyond the scope of this course.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2200" y="2743200"/>
            <a:ext cx="3082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Codeine, C</a:t>
            </a:r>
            <a:r>
              <a:rPr lang="en-US" sz="2800" b="1" baseline="-25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2800" b="1" baseline="-25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sz="2800" b="1" baseline="-25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920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7921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Toluene (</a:t>
            </a:r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 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n-US" sz="36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7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</a:t>
            </a:r>
            <a:r>
              <a:rPr lang="en-US" sz="36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8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Fragmentation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6" y="947738"/>
            <a:ext cx="9051987" cy="591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1310368"/>
            <a:ext cx="1005118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390650"/>
            <a:ext cx="597258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946" y="4572000"/>
            <a:ext cx="79130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376058"/>
            <a:ext cx="873388" cy="938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38600"/>
            <a:ext cx="69850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794250"/>
            <a:ext cx="1016000" cy="459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00200" y="1676400"/>
            <a:ext cx="5029200" cy="70788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**Note that the molecular ion peak is NOT the dominant peak in the spectrum</a:t>
            </a:r>
            <a:endParaRPr lang="en-US" sz="2000" dirty="0">
              <a:latin typeface="Comic Sans MS" pitchFamily="66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772400" y="2675618"/>
            <a:ext cx="502559" cy="60098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049589" y="2675618"/>
            <a:ext cx="570411" cy="60098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6606722" y="5257800"/>
            <a:ext cx="251278" cy="28575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5562599" y="4648200"/>
            <a:ext cx="1" cy="4454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419599" y="4888593"/>
            <a:ext cx="1" cy="44540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946400" y="5111296"/>
            <a:ext cx="406400" cy="2227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36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Mass Spectrometry in Forensics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990600"/>
            <a:ext cx="7543800" cy="341632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>
                <a:latin typeface="Comic Sans MS" pitchFamily="66" charset="0"/>
              </a:rPr>
              <a:t>Mass spectrometry is used to confirm the identify of unknowns, such as illegal drugs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>
                <a:latin typeface="Comic Sans MS" pitchFamily="66" charset="0"/>
              </a:rPr>
              <a:t>Unknowns are often not pure, and must be separated from a mixture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>
                <a:latin typeface="Comic Sans MS" pitchFamily="66" charset="0"/>
              </a:rPr>
              <a:t>Gas chromatography is used to separate the components of the mixture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>
                <a:latin typeface="Comic Sans MS" pitchFamily="66" charset="0"/>
              </a:rPr>
              <a:t>Mass spectrometry “fingerprints” the components, so that they can be matched to existing known spectra 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752600" y="4648200"/>
            <a:ext cx="1800591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19100" y="45720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5151" y="4857749"/>
            <a:ext cx="3048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95300" y="4768870"/>
            <a:ext cx="152400" cy="228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533400" y="4572000"/>
            <a:ext cx="304800" cy="342900"/>
          </a:xfrm>
          <a:prstGeom prst="star5">
            <a:avLst/>
          </a:prstGeom>
          <a:solidFill>
            <a:srgbClr val="EFF6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477000" y="5059821"/>
            <a:ext cx="152400" cy="228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715000" y="5046213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4876800" y="4953000"/>
            <a:ext cx="304800" cy="342900"/>
          </a:xfrm>
          <a:prstGeom prst="star5">
            <a:avLst/>
          </a:prstGeom>
          <a:solidFill>
            <a:srgbClr val="EFF6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114800" y="5029200"/>
            <a:ext cx="304800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732817" y="4782234"/>
            <a:ext cx="1848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Comic Sans MS" pitchFamily="66" charset="0"/>
              </a:rPr>
              <a:t>Gas</a:t>
            </a:r>
          </a:p>
          <a:p>
            <a:pPr algn="ctr"/>
            <a:r>
              <a:rPr lang="en-US" b="1" dirty="0" smtClean="0">
                <a:latin typeface="Comic Sans MS" pitchFamily="66" charset="0"/>
              </a:rPr>
              <a:t>Chromatograph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5021036"/>
            <a:ext cx="1058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Mixture</a:t>
            </a:r>
            <a:endParaRPr lang="en-US" b="1" dirty="0">
              <a:latin typeface="Comic Sans MS" pitchFamily="66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43000" y="5029200"/>
            <a:ext cx="3810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657600" y="5105400"/>
            <a:ext cx="3810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95800" y="5144185"/>
            <a:ext cx="3810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257800" y="5144185"/>
            <a:ext cx="3810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019800" y="5160513"/>
            <a:ext cx="3810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7010400" y="4648200"/>
            <a:ext cx="1800591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056341" y="4782234"/>
            <a:ext cx="1717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Comic Sans MS" pitchFamily="66" charset="0"/>
              </a:rPr>
              <a:t>Mass</a:t>
            </a:r>
          </a:p>
          <a:p>
            <a:pPr algn="ctr"/>
            <a:r>
              <a:rPr lang="en-US" b="1" dirty="0" smtClean="0">
                <a:latin typeface="Comic Sans MS" pitchFamily="66" charset="0"/>
              </a:rPr>
              <a:t>Spectrometer</a:t>
            </a:r>
            <a:endParaRPr lang="en-US" b="1" dirty="0">
              <a:latin typeface="Comic Sans MS" pitchFamily="66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675341" y="5136021"/>
            <a:ext cx="3810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 rot="10800000" flipV="1">
            <a:off x="6698107" y="5562600"/>
            <a:ext cx="1216802" cy="930730"/>
          </a:xfrm>
          <a:prstGeom prst="bentConnector3">
            <a:avLst>
              <a:gd name="adj1" fmla="val -2782"/>
            </a:avLst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727" y="5975329"/>
            <a:ext cx="1322614" cy="82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414" y="5978616"/>
            <a:ext cx="1268186" cy="80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943600"/>
            <a:ext cx="1295400" cy="78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14" y="5943600"/>
            <a:ext cx="1306286" cy="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273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0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Purpose of Mass Spectrometry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447800"/>
            <a:ext cx="8229600" cy="41549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outerShdw blurRad="1016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400" dirty="0">
                <a:latin typeface="Comic Sans MS" pitchFamily="66" charset="0"/>
              </a:rPr>
              <a:t>P</a:t>
            </a:r>
            <a:r>
              <a:rPr lang="en-US" sz="2400" dirty="0" smtClean="0">
                <a:latin typeface="Comic Sans MS" pitchFamily="66" charset="0"/>
              </a:rPr>
              <a:t>roduces</a:t>
            </a:r>
            <a:r>
              <a:rPr lang="en-US" sz="2400" dirty="0">
                <a:latin typeface="Comic Sans MS" pitchFamily="66" charset="0"/>
              </a:rPr>
              <a:t> </a:t>
            </a:r>
            <a:r>
              <a:rPr lang="en-US" sz="2400" dirty="0" smtClean="0">
                <a:latin typeface="Comic Sans MS" pitchFamily="66" charset="0"/>
              </a:rPr>
              <a:t>spectra of masses from </a:t>
            </a:r>
            <a:r>
              <a:rPr lang="en-US" sz="2400" dirty="0">
                <a:latin typeface="Comic Sans MS" pitchFamily="66" charset="0"/>
              </a:rPr>
              <a:t>the molecules </a:t>
            </a:r>
            <a:r>
              <a:rPr lang="en-US" sz="2400" dirty="0" smtClean="0">
                <a:latin typeface="Comic Sans MS" pitchFamily="66" charset="0"/>
              </a:rPr>
              <a:t>in </a:t>
            </a:r>
            <a:r>
              <a:rPr lang="en-US" sz="2400" dirty="0">
                <a:latin typeface="Comic Sans MS" pitchFamily="66" charset="0"/>
              </a:rPr>
              <a:t>a sample of </a:t>
            </a:r>
            <a:r>
              <a:rPr lang="en-US" sz="2400" dirty="0" smtClean="0">
                <a:latin typeface="Comic Sans MS" pitchFamily="66" charset="0"/>
              </a:rPr>
              <a:t>material, and fragments of the molecules.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>
                <a:latin typeface="Comic Sans MS" pitchFamily="66" charset="0"/>
              </a:rPr>
              <a:t>U</a:t>
            </a:r>
            <a:r>
              <a:rPr lang="en-US" sz="2400" dirty="0" smtClean="0">
                <a:latin typeface="Comic Sans MS" pitchFamily="66" charset="0"/>
              </a:rPr>
              <a:t>sed </a:t>
            </a:r>
            <a:r>
              <a:rPr lang="en-US" sz="2400" dirty="0">
                <a:latin typeface="Comic Sans MS" pitchFamily="66" charset="0"/>
              </a:rPr>
              <a:t>to determine </a:t>
            </a:r>
            <a:endParaRPr lang="en-US" sz="2400" dirty="0" smtClean="0">
              <a:latin typeface="Comic Sans MS" pitchFamily="66" charset="0"/>
            </a:endParaRP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>
                <a:latin typeface="Comic Sans MS" pitchFamily="66" charset="0"/>
              </a:rPr>
              <a:t>the </a:t>
            </a:r>
            <a:r>
              <a:rPr lang="en-US" sz="2400" dirty="0">
                <a:latin typeface="Comic Sans MS" pitchFamily="66" charset="0"/>
              </a:rPr>
              <a:t>elemental composition of a </a:t>
            </a:r>
            <a:r>
              <a:rPr lang="en-US" sz="2400" dirty="0" smtClean="0">
                <a:latin typeface="Comic Sans MS" pitchFamily="66" charset="0"/>
              </a:rPr>
              <a:t>sample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>
                <a:latin typeface="Comic Sans MS" pitchFamily="66" charset="0"/>
              </a:rPr>
              <a:t>the </a:t>
            </a:r>
            <a:r>
              <a:rPr lang="en-US" sz="2400" dirty="0">
                <a:latin typeface="Comic Sans MS" pitchFamily="66" charset="0"/>
              </a:rPr>
              <a:t>masses of particles and of </a:t>
            </a:r>
            <a:r>
              <a:rPr lang="en-US" sz="2400" dirty="0" smtClean="0">
                <a:latin typeface="Comic Sans MS" pitchFamily="66" charset="0"/>
              </a:rPr>
              <a:t>molecules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>
                <a:latin typeface="Comic Sans MS" pitchFamily="66" charset="0"/>
              </a:rPr>
              <a:t>potential </a:t>
            </a:r>
            <a:r>
              <a:rPr lang="en-US" sz="2400" dirty="0">
                <a:latin typeface="Comic Sans MS" pitchFamily="66" charset="0"/>
              </a:rPr>
              <a:t>chemical structures of </a:t>
            </a:r>
            <a:r>
              <a:rPr lang="en-US" sz="2400" dirty="0" smtClean="0">
                <a:latin typeface="Comic Sans MS" pitchFamily="66" charset="0"/>
              </a:rPr>
              <a:t>molecules by analyzing the fragments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 smtClean="0">
                <a:latin typeface="Comic Sans MS" pitchFamily="66" charset="0"/>
              </a:rPr>
              <a:t>the identity of </a:t>
            </a:r>
            <a:r>
              <a:rPr lang="en-US" sz="2400" dirty="0">
                <a:latin typeface="Comic Sans MS" pitchFamily="66" charset="0"/>
              </a:rPr>
              <a:t>unknown compounds by determining mass and matching to known </a:t>
            </a:r>
            <a:r>
              <a:rPr lang="en-US" sz="2400" dirty="0" smtClean="0">
                <a:latin typeface="Comic Sans MS" pitchFamily="66" charset="0"/>
              </a:rPr>
              <a:t>spectra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2400" dirty="0">
                <a:latin typeface="Comic Sans MS" pitchFamily="66" charset="0"/>
              </a:rPr>
              <a:t>the isotopic composition of elements in a molecule</a:t>
            </a:r>
          </a:p>
          <a:p>
            <a:pPr lvl="1"/>
            <a:endParaRPr lang="en-US" sz="24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76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0" y="228600"/>
            <a:ext cx="31242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Stages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4" name="Picture 2" descr="http://upload.wikimedia.org/wikipedia/commons/thumb/0/0d/Mass_Spectrometer_Schematic.svg/500px-Mass_Spectrometer_Schematic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4762500" cy="501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29200" y="1371600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mic Sans MS" pitchFamily="66" charset="0"/>
              </a:rPr>
              <a:t>The </a:t>
            </a:r>
            <a:r>
              <a:rPr lang="en-US" sz="2400" i="1" dirty="0" smtClean="0">
                <a:latin typeface="Comic Sans MS" pitchFamily="66" charset="0"/>
              </a:rPr>
              <a:t>ionizer</a:t>
            </a:r>
            <a:r>
              <a:rPr lang="en-US" sz="2400" dirty="0">
                <a:latin typeface="Comic Sans MS" pitchFamily="66" charset="0"/>
              </a:rPr>
              <a:t> converts </a:t>
            </a:r>
            <a:r>
              <a:rPr lang="en-US" sz="2400" dirty="0" smtClean="0">
                <a:latin typeface="Comic Sans MS" pitchFamily="66" charset="0"/>
              </a:rPr>
              <a:t>some of </a:t>
            </a:r>
            <a:r>
              <a:rPr lang="en-US" sz="2400" dirty="0">
                <a:latin typeface="Comic Sans MS" pitchFamily="66" charset="0"/>
              </a:rPr>
              <a:t>the sample into ions.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0" y="2362200"/>
            <a:ext cx="396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latin typeface="Comic Sans MS" pitchFamily="66" charset="0"/>
              </a:rPr>
              <a:t>Mass analyzers</a:t>
            </a:r>
            <a:r>
              <a:rPr lang="en-US" sz="2400" dirty="0">
                <a:latin typeface="Comic Sans MS" pitchFamily="66" charset="0"/>
              </a:rPr>
              <a:t> separate the ions according to their mass-to-charge </a:t>
            </a:r>
            <a:r>
              <a:rPr lang="en-US" sz="2400" dirty="0" smtClean="0">
                <a:latin typeface="Comic Sans MS" pitchFamily="66" charset="0"/>
              </a:rPr>
              <a:t>ratio.</a:t>
            </a:r>
            <a:r>
              <a:rPr lang="en-US" sz="2400" dirty="0">
                <a:latin typeface="Comic Sans MS" pitchFamily="66" charset="0"/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5399" y="4038600"/>
            <a:ext cx="38862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The </a:t>
            </a:r>
            <a:r>
              <a:rPr lang="en-US" sz="2400" i="1" dirty="0">
                <a:latin typeface="Comic Sans MS" pitchFamily="66" charset="0"/>
              </a:rPr>
              <a:t>detector</a:t>
            </a:r>
            <a:r>
              <a:rPr lang="en-US" sz="2400" dirty="0">
                <a:latin typeface="Comic Sans MS" pitchFamily="66" charset="0"/>
              </a:rPr>
              <a:t> records either the charge induced or the current produced when an ion passes by or hits a surface</a:t>
            </a:r>
          </a:p>
        </p:txBody>
      </p:sp>
    </p:spTree>
    <p:extLst>
      <p:ext uri="{BB962C8B-B14F-4D97-AF65-F5344CB8AC3E}">
        <p14:creationId xmlns:p14="http://schemas.microsoft.com/office/powerpoint/2010/main" val="141135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Mass Spectrometry Methods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105701"/>
              </p:ext>
            </p:extLst>
          </p:nvPr>
        </p:nvGraphicFramePr>
        <p:xfrm>
          <a:off x="228600" y="1219200"/>
          <a:ext cx="8732996" cy="4953001"/>
        </p:xfrm>
        <a:graphic>
          <a:graphicData uri="http://schemas.openxmlformats.org/drawingml/2006/table">
            <a:tbl>
              <a:tblPr>
                <a:effectLst>
                  <a:outerShdw blurRad="101600" dist="38100" dir="2700000" algn="tl" rotWithShape="0">
                    <a:schemeClr val="tx2">
                      <a:alpha val="40000"/>
                    </a:schemeClr>
                  </a:outerShdw>
                </a:effectLst>
              </a:tblPr>
              <a:tblGrid>
                <a:gridCol w="2183249"/>
                <a:gridCol w="2183249"/>
                <a:gridCol w="2183249"/>
                <a:gridCol w="2183249"/>
              </a:tblGrid>
              <a:tr h="51766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mic Sans MS" pitchFamily="66" charset="0"/>
                        </a:rPr>
                        <a:t>Ionization</a:t>
                      </a:r>
                      <a:r>
                        <a:rPr lang="en-US" sz="1400" dirty="0">
                          <a:latin typeface="Comic Sans MS" pitchFamily="66" charset="0"/>
                        </a:rPr>
                        <a:t>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b="1" dirty="0">
                          <a:latin typeface="Comic Sans MS" pitchFamily="66" charset="0"/>
                        </a:rPr>
                        <a:t>method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mic Sans MS" pitchFamily="66" charset="0"/>
                        </a:rPr>
                        <a:t>Typical</a:t>
                      </a:r>
                      <a:r>
                        <a:rPr lang="en-US" sz="1400" dirty="0">
                          <a:latin typeface="Comic Sans MS" pitchFamily="66" charset="0"/>
                        </a:rPr>
                        <a:t>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b="1" dirty="0" err="1">
                          <a:latin typeface="Comic Sans MS" pitchFamily="66" charset="0"/>
                        </a:rPr>
                        <a:t>Analytes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mic Sans MS" pitchFamily="66" charset="0"/>
                        </a:rPr>
                        <a:t>Sample</a:t>
                      </a:r>
                      <a:r>
                        <a:rPr lang="en-US" sz="1400" dirty="0">
                          <a:latin typeface="Comic Sans MS" pitchFamily="66" charset="0"/>
                        </a:rPr>
                        <a:t>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b="1" dirty="0">
                          <a:latin typeface="Comic Sans MS" pitchFamily="66" charset="0"/>
                        </a:rPr>
                        <a:t>Introduction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omic Sans MS" pitchFamily="66" charset="0"/>
                        </a:rPr>
                        <a:t>Mass</a:t>
                      </a:r>
                      <a:r>
                        <a:rPr lang="en-US" sz="1400" dirty="0">
                          <a:latin typeface="Comic Sans MS" pitchFamily="66" charset="0"/>
                        </a:rPr>
                        <a:t>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b="1" dirty="0">
                          <a:latin typeface="Comic Sans MS" pitchFamily="66" charset="0"/>
                        </a:rPr>
                        <a:t>Range</a:t>
                      </a:r>
                      <a:endParaRPr lang="en-US" sz="1400" dirty="0">
                        <a:latin typeface="Comic Sans MS" pitchFamily="66" charset="0"/>
                      </a:endParaRP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77918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mic Sans MS" pitchFamily="66" charset="0"/>
                        </a:rPr>
                        <a:t>Electron  Impact (EI)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Relatively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small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volatile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GC or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liquid/solid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probe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Comic Sans MS" pitchFamily="66" charset="0"/>
                        </a:rPr>
                        <a:t>to  </a:t>
                      </a:r>
                      <a:br>
                        <a:rPr lang="en-US" sz="1400">
                          <a:latin typeface="Comic Sans MS" pitchFamily="66" charset="0"/>
                        </a:rPr>
                      </a:br>
                      <a:r>
                        <a:rPr lang="en-US" sz="1400">
                          <a:latin typeface="Comic Sans MS" pitchFamily="66" charset="0"/>
                        </a:rPr>
                        <a:t>1,000  </a:t>
                      </a:r>
                      <a:br>
                        <a:rPr lang="en-US" sz="1400">
                          <a:latin typeface="Comic Sans MS" pitchFamily="66" charset="0"/>
                        </a:rPr>
                      </a:br>
                      <a:r>
                        <a:rPr lang="en-US" sz="1400">
                          <a:latin typeface="Comic Sans MS" pitchFamily="66" charset="0"/>
                        </a:rPr>
                        <a:t>Daltons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7918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latin typeface="Comic Sans MS" pitchFamily="66" charset="0"/>
                        </a:rPr>
                        <a:t>Chemical Ionization (CI)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Relatively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small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volatile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GC or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liquid/solid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probe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Comic Sans MS" pitchFamily="66" charset="0"/>
                        </a:rPr>
                        <a:t>to  </a:t>
                      </a:r>
                      <a:br>
                        <a:rPr lang="en-US" sz="1400">
                          <a:latin typeface="Comic Sans MS" pitchFamily="66" charset="0"/>
                        </a:rPr>
                      </a:br>
                      <a:r>
                        <a:rPr lang="en-US" sz="1400">
                          <a:latin typeface="Comic Sans MS" pitchFamily="66" charset="0"/>
                        </a:rPr>
                        <a:t>1,000  </a:t>
                      </a:r>
                      <a:br>
                        <a:rPr lang="en-US" sz="1400">
                          <a:latin typeface="Comic Sans MS" pitchFamily="66" charset="0"/>
                        </a:rPr>
                      </a:br>
                      <a:r>
                        <a:rPr lang="en-US" sz="1400">
                          <a:latin typeface="Comic Sans MS" pitchFamily="66" charset="0"/>
                        </a:rPr>
                        <a:t>Daltons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7918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mic Sans MS" pitchFamily="66" charset="0"/>
                        </a:rPr>
                        <a:t>Electrospray (ESI)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Peptides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Proteins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nonvolatile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Liquid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Chromatography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or syringe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to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200,000  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Daltons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138802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latin typeface="Comic Sans MS" pitchFamily="66" charset="0"/>
                        </a:rPr>
                        <a:t>Fast Atom Bombardment (FAB)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Comic Sans MS" pitchFamily="66" charset="0"/>
                        </a:rPr>
                        <a:t>Carbohydrates  </a:t>
                      </a:r>
                      <a:br>
                        <a:rPr lang="en-US" sz="1400">
                          <a:latin typeface="Comic Sans MS" pitchFamily="66" charset="0"/>
                        </a:rPr>
                      </a:br>
                      <a:r>
                        <a:rPr lang="en-US" sz="1400">
                          <a:latin typeface="Comic Sans MS" pitchFamily="66" charset="0"/>
                        </a:rPr>
                        <a:t>Organometallics  </a:t>
                      </a:r>
                      <a:br>
                        <a:rPr lang="en-US" sz="1400">
                          <a:latin typeface="Comic Sans MS" pitchFamily="66" charset="0"/>
                        </a:rPr>
                      </a:br>
                      <a:r>
                        <a:rPr lang="en-US" sz="1400">
                          <a:latin typeface="Comic Sans MS" pitchFamily="66" charset="0"/>
                        </a:rPr>
                        <a:t>Peptides  </a:t>
                      </a:r>
                      <a:br>
                        <a:rPr lang="en-US" sz="1400">
                          <a:latin typeface="Comic Sans MS" pitchFamily="66" charset="0"/>
                        </a:rPr>
                      </a:br>
                      <a:r>
                        <a:rPr lang="en-US" sz="1400">
                          <a:latin typeface="Comic Sans MS" pitchFamily="66" charset="0"/>
                        </a:rPr>
                        <a:t>nonvolatile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Sample mixed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in viscous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matrix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to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6,000  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Daltons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5899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latin typeface="Comic Sans MS" pitchFamily="66" charset="0"/>
                        </a:rPr>
                        <a:t>Matrix Assisted Laser Desorption  </a:t>
                      </a:r>
                      <a:br>
                        <a:rPr lang="en-US" sz="1400">
                          <a:latin typeface="Comic Sans MS" pitchFamily="66" charset="0"/>
                        </a:rPr>
                      </a:br>
                      <a:r>
                        <a:rPr lang="en-US" sz="1400">
                          <a:latin typeface="Comic Sans MS" pitchFamily="66" charset="0"/>
                        </a:rPr>
                        <a:t>(MALDI)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Comic Sans MS" pitchFamily="66" charset="0"/>
                        </a:rPr>
                        <a:t>Peptides  </a:t>
                      </a:r>
                      <a:br>
                        <a:rPr lang="en-US" sz="1400">
                          <a:latin typeface="Comic Sans MS" pitchFamily="66" charset="0"/>
                        </a:rPr>
                      </a:br>
                      <a:r>
                        <a:rPr lang="en-US" sz="1400">
                          <a:latin typeface="Comic Sans MS" pitchFamily="66" charset="0"/>
                        </a:rPr>
                        <a:t>Proteins  </a:t>
                      </a:r>
                      <a:br>
                        <a:rPr lang="en-US" sz="1400">
                          <a:latin typeface="Comic Sans MS" pitchFamily="66" charset="0"/>
                        </a:rPr>
                      </a:br>
                      <a:r>
                        <a:rPr lang="en-US" sz="1400">
                          <a:latin typeface="Comic Sans MS" pitchFamily="66" charset="0"/>
                        </a:rPr>
                        <a:t>Nucleotides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Sample mixed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in solid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matrix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omic Sans MS" pitchFamily="66" charset="0"/>
                        </a:rPr>
                        <a:t>to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500,000  </a:t>
                      </a:r>
                      <a:br>
                        <a:rPr lang="en-US" sz="1400" dirty="0">
                          <a:latin typeface="Comic Sans MS" pitchFamily="66" charset="0"/>
                        </a:rPr>
                      </a:br>
                      <a:r>
                        <a:rPr lang="en-US" sz="1400" dirty="0">
                          <a:latin typeface="Comic Sans MS" pitchFamily="66" charset="0"/>
                        </a:rPr>
                        <a:t>Daltons</a:t>
                      </a:r>
                    </a:p>
                  </a:txBody>
                  <a:tcPr marL="55876" marR="55876" marT="27938" marB="279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43200" y="6248400"/>
            <a:ext cx="6142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http://www.chem.arizona.edu/massspec/intro_html/intro.html</a:t>
            </a:r>
          </a:p>
        </p:txBody>
      </p:sp>
    </p:spTree>
    <p:extLst>
      <p:ext uri="{BB962C8B-B14F-4D97-AF65-F5344CB8AC3E}">
        <p14:creationId xmlns:p14="http://schemas.microsoft.com/office/powerpoint/2010/main" val="15161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Mass Spectrum of CO</a:t>
            </a:r>
            <a:r>
              <a:rPr lang="en-US" sz="36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endParaRPr lang="en-US" sz="3600" b="1" baseline="-25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60" y="1171575"/>
            <a:ext cx="8596340" cy="568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89668" y="1424244"/>
            <a:ext cx="3077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 ion peak</a:t>
            </a:r>
          </a:p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[CO</a:t>
            </a:r>
            <a:r>
              <a:rPr lang="en-US" sz="2800" b="1" baseline="-25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en-US" sz="2800" b="1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44 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248400" y="2165903"/>
            <a:ext cx="1219200" cy="424897"/>
          </a:xfrm>
          <a:prstGeom prst="straightConnector1">
            <a:avLst/>
          </a:prstGeom>
          <a:ln w="381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76411" y="4429780"/>
            <a:ext cx="1757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[CO]</a:t>
            </a:r>
            <a:r>
              <a:rPr lang="en-US" sz="2800" b="1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28 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800600" y="4942820"/>
            <a:ext cx="794672" cy="543580"/>
          </a:xfrm>
          <a:prstGeom prst="straightConnector1">
            <a:avLst/>
          </a:prstGeom>
          <a:ln w="381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30940" y="4419600"/>
            <a:ext cx="1569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[O]</a:t>
            </a:r>
            <a:r>
              <a:rPr lang="en-US" sz="2800" b="1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16 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981200" y="4865561"/>
            <a:ext cx="244936" cy="533400"/>
          </a:xfrm>
          <a:prstGeom prst="straightConnector1">
            <a:avLst/>
          </a:prstGeom>
          <a:ln w="381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61280" y="4419600"/>
            <a:ext cx="1436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[C]</a:t>
            </a:r>
            <a:r>
              <a:rPr lang="en-US" sz="2800" b="1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12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743200" y="4953000"/>
            <a:ext cx="794672" cy="543580"/>
          </a:xfrm>
          <a:prstGeom prst="straightConnector1">
            <a:avLst/>
          </a:prstGeom>
          <a:ln w="381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95600" y="3853190"/>
            <a:ext cx="2543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Fragment Peaks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940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1" grpId="0"/>
      <p:bldP spid="13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Mass Spectrum of Bromine, Br</a:t>
            </a:r>
            <a:r>
              <a:rPr lang="en-US" sz="36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endParaRPr lang="en-US" sz="3600" b="1" baseline="-25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90484"/>
            <a:ext cx="8305800" cy="5467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8585" y="928819"/>
            <a:ext cx="8114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Bromine has two isotopes: 50.69% </a:t>
            </a:r>
            <a:r>
              <a:rPr lang="en-US" sz="2400" baseline="30000" dirty="0" smtClean="0">
                <a:latin typeface="Comic Sans MS" pitchFamily="66" charset="0"/>
              </a:rPr>
              <a:t>79</a:t>
            </a:r>
            <a:r>
              <a:rPr lang="en-US" sz="2400" dirty="0" smtClean="0">
                <a:latin typeface="Comic Sans MS" pitchFamily="66" charset="0"/>
              </a:rPr>
              <a:t>Br </a:t>
            </a:r>
            <a:r>
              <a:rPr lang="en-US" sz="2400" dirty="0">
                <a:latin typeface="Comic Sans MS" pitchFamily="66" charset="0"/>
              </a:rPr>
              <a:t>and </a:t>
            </a:r>
            <a:r>
              <a:rPr lang="en-US" sz="2400" dirty="0" smtClean="0">
                <a:latin typeface="Comic Sans MS" pitchFamily="66" charset="0"/>
              </a:rPr>
              <a:t>49.31% </a:t>
            </a:r>
            <a:r>
              <a:rPr lang="en-US" sz="2400" baseline="30000" dirty="0" smtClean="0">
                <a:latin typeface="Comic Sans MS" pitchFamily="66" charset="0"/>
              </a:rPr>
              <a:t>81</a:t>
            </a:r>
            <a:r>
              <a:rPr lang="en-US" sz="2400" dirty="0" smtClean="0">
                <a:latin typeface="Comic Sans MS" pitchFamily="66" charset="0"/>
              </a:rPr>
              <a:t>Br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0847" y="480060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79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Br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+</a:t>
            </a:r>
            <a:endParaRPr lang="en-US" sz="2400" b="1" baseline="30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480060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81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Br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+</a:t>
            </a:r>
            <a:endParaRPr lang="en-US" sz="2400" b="1" baseline="30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0792" y="251381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[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79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Br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81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Br]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+</a:t>
            </a:r>
            <a:endParaRPr lang="en-US" sz="2400" b="1" baseline="30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0791" y="342900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[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79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Br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79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Br]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+</a:t>
            </a:r>
            <a:endParaRPr lang="en-US" sz="2400" b="1" baseline="30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80792" y="435428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[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81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Br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81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Br]</a:t>
            </a:r>
            <a:r>
              <a:rPr lang="en-US" sz="2400" b="1" baseline="30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+</a:t>
            </a:r>
            <a:endParaRPr lang="en-US" sz="2400" b="1" baseline="30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3027" y="1981200"/>
            <a:ext cx="3179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Molecular Ion Peaks</a:t>
            </a:r>
            <a:endParaRPr lang="en-US" sz="2400" b="1" u="sng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4146013"/>
            <a:ext cx="1720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Fragments</a:t>
            </a:r>
            <a:endParaRPr lang="en-US" sz="2400" b="1" u="sng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993986" y="5262265"/>
            <a:ext cx="397336" cy="271790"/>
          </a:xfrm>
          <a:prstGeom prst="straightConnector1">
            <a:avLst/>
          </a:prstGeom>
          <a:ln w="381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286000" y="5262265"/>
            <a:ext cx="331961" cy="292407"/>
          </a:xfrm>
          <a:prstGeom prst="straightConnector1">
            <a:avLst/>
          </a:prstGeom>
          <a:ln w="381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264736" y="2975483"/>
            <a:ext cx="1050464" cy="135895"/>
          </a:xfrm>
          <a:prstGeom prst="straightConnector1">
            <a:avLst/>
          </a:prstGeom>
          <a:ln w="381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196704" y="3890665"/>
            <a:ext cx="1050464" cy="135895"/>
          </a:xfrm>
          <a:prstGeom prst="straightConnector1">
            <a:avLst/>
          </a:prstGeom>
          <a:ln w="381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174933" y="4815951"/>
            <a:ext cx="1292667" cy="215481"/>
          </a:xfrm>
          <a:prstGeom prst="straightConnector1">
            <a:avLst/>
          </a:prstGeom>
          <a:ln w="3810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7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2" grpId="0"/>
      <p:bldP spid="13" grpId="0"/>
      <p:bldP spid="11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762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Practice: Methyl Bromide, CH</a:t>
            </a:r>
            <a:r>
              <a:rPr lang="en-US" sz="36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Br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88072"/>
            <a:ext cx="8382000" cy="546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21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Answers: Methyl Bromide, CH</a:t>
            </a:r>
            <a:r>
              <a:rPr lang="en-US" sz="36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Br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88072"/>
            <a:ext cx="8382000" cy="546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98926" y="1600200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[CH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81</a:t>
            </a:r>
            <a:r>
              <a:rPr lang="en-US" dirty="0" smtClean="0"/>
              <a:t>Br]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3048000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[CH</a:t>
            </a:r>
            <a:r>
              <a:rPr lang="en-US" baseline="-25000" dirty="0"/>
              <a:t>2</a:t>
            </a:r>
            <a:r>
              <a:rPr lang="en-US" baseline="30000" dirty="0" smtClean="0"/>
              <a:t>81</a:t>
            </a:r>
            <a:r>
              <a:rPr lang="en-US" dirty="0" smtClean="0"/>
              <a:t>Br]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3505200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</a:t>
            </a:r>
            <a:r>
              <a:rPr lang="en-US" dirty="0" smtClean="0"/>
              <a:t>C</a:t>
            </a:r>
            <a:r>
              <a:rPr lang="en-US" baseline="30000" dirty="0" smtClean="0"/>
              <a:t>81</a:t>
            </a:r>
            <a:r>
              <a:rPr lang="en-US" dirty="0" smtClean="0"/>
              <a:t>Br</a:t>
            </a:r>
            <a:r>
              <a:rPr lang="en-US" dirty="0"/>
              <a:t>]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i="1" u="sng" dirty="0" smtClean="0"/>
              <a:t>and </a:t>
            </a:r>
            <a:r>
              <a:rPr lang="en-US" dirty="0" smtClean="0"/>
              <a:t>[CH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79</a:t>
            </a:r>
            <a:r>
              <a:rPr lang="en-US" dirty="0" smtClean="0"/>
              <a:t>Br]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5276948" y="2057400"/>
            <a:ext cx="2419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[CH</a:t>
            </a:r>
            <a:r>
              <a:rPr lang="en-US" baseline="30000" dirty="0" smtClean="0"/>
              <a:t>81</a:t>
            </a:r>
            <a:r>
              <a:rPr lang="en-US" dirty="0" smtClean="0"/>
              <a:t>Br]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i="1" u="sng" dirty="0" smtClean="0"/>
              <a:t>and</a:t>
            </a:r>
            <a:r>
              <a:rPr lang="en-US" dirty="0" smtClean="0"/>
              <a:t> </a:t>
            </a:r>
            <a:r>
              <a:rPr lang="en-US" dirty="0"/>
              <a:t>[CH</a:t>
            </a:r>
            <a:r>
              <a:rPr lang="en-US" baseline="-25000" dirty="0"/>
              <a:t>3</a:t>
            </a:r>
            <a:r>
              <a:rPr lang="en-US" baseline="30000" dirty="0"/>
              <a:t>79</a:t>
            </a:r>
            <a:r>
              <a:rPr lang="en-US" dirty="0"/>
              <a:t>Br</a:t>
            </a:r>
            <a:r>
              <a:rPr lang="en-US" dirty="0" smtClean="0"/>
              <a:t>]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6663545" y="4202668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[CH</a:t>
            </a:r>
            <a:r>
              <a:rPr lang="en-US" baseline="30000" dirty="0" smtClean="0"/>
              <a:t>79</a:t>
            </a:r>
            <a:r>
              <a:rPr lang="en-US" dirty="0" smtClean="0"/>
              <a:t>Br]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3254829" y="363675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[CH</a:t>
            </a:r>
            <a:r>
              <a:rPr lang="en-US" baseline="-25000" dirty="0" smtClean="0"/>
              <a:t>3</a:t>
            </a:r>
            <a:r>
              <a:rPr lang="en-US" dirty="0" smtClean="0"/>
              <a:t>]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743200" y="3810000"/>
            <a:ext cx="6096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696200" y="1840077"/>
            <a:ext cx="533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543800" y="2286000"/>
            <a:ext cx="533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810500" y="3232666"/>
            <a:ext cx="342900" cy="16324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24750" y="3679567"/>
            <a:ext cx="457200" cy="112103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807815" y="4659868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[C</a:t>
            </a:r>
            <a:r>
              <a:rPr lang="en-US" baseline="30000" dirty="0" smtClean="0"/>
              <a:t>79</a:t>
            </a:r>
            <a:r>
              <a:rPr lang="en-US" dirty="0" smtClean="0"/>
              <a:t>Br]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7551929" y="4419600"/>
            <a:ext cx="410971" cy="94151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461929" y="4993282"/>
            <a:ext cx="372057" cy="37585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78078" y="4475202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baseline="30000" dirty="0" smtClean="0"/>
              <a:t>81</a:t>
            </a:r>
            <a:r>
              <a:rPr lang="en-US" dirty="0" smtClean="0"/>
              <a:t>Br]</a:t>
            </a:r>
            <a:r>
              <a:rPr lang="en-US" baseline="30000" dirty="0" smtClean="0"/>
              <a:t>+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676494" y="4901244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</a:t>
            </a:r>
            <a:r>
              <a:rPr lang="en-US" baseline="30000" dirty="0" smtClean="0"/>
              <a:t>79</a:t>
            </a:r>
            <a:r>
              <a:rPr lang="en-US" dirty="0" smtClean="0"/>
              <a:t>Br]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326869" y="5145681"/>
            <a:ext cx="759731" cy="12489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326869" y="4713319"/>
            <a:ext cx="853003" cy="43236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04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Practice: Methylene Chloride (CH</a:t>
            </a:r>
            <a:r>
              <a:rPr lang="en-US" sz="32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Cl</a:t>
            </a:r>
            <a:r>
              <a:rPr lang="en-US" sz="32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2895"/>
            <a:ext cx="8686800" cy="5645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6400" y="609600"/>
            <a:ext cx="5846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Chlorine is 75.77</a:t>
            </a:r>
            <a:r>
              <a:rPr lang="en-US" sz="2400" dirty="0">
                <a:latin typeface="Comic Sans MS" pitchFamily="66" charset="0"/>
              </a:rPr>
              <a:t>% </a:t>
            </a:r>
            <a:r>
              <a:rPr lang="en-US" sz="2400" baseline="30000" dirty="0" smtClean="0">
                <a:latin typeface="Comic Sans MS" pitchFamily="66" charset="0"/>
              </a:rPr>
              <a:t>35</a:t>
            </a:r>
            <a:r>
              <a:rPr lang="en-US" sz="2400" dirty="0" smtClean="0">
                <a:latin typeface="Comic Sans MS" pitchFamily="66" charset="0"/>
              </a:rPr>
              <a:t>Cl </a:t>
            </a:r>
            <a:r>
              <a:rPr lang="en-US" sz="2400" dirty="0">
                <a:latin typeface="Comic Sans MS" pitchFamily="66" charset="0"/>
              </a:rPr>
              <a:t>and 24.23% </a:t>
            </a:r>
            <a:r>
              <a:rPr lang="en-US" sz="2400" baseline="30000" dirty="0" smtClean="0">
                <a:latin typeface="Comic Sans MS" pitchFamily="66" charset="0"/>
              </a:rPr>
              <a:t>37</a:t>
            </a:r>
            <a:r>
              <a:rPr lang="en-US" sz="2400" dirty="0" smtClean="0">
                <a:latin typeface="Comic Sans MS" pitchFamily="66" charset="0"/>
              </a:rPr>
              <a:t>Cl</a:t>
            </a:r>
            <a:endParaRPr lang="en-US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67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9c1a5617bcd49431987ab7e877a6132ae28209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855</Words>
  <Application>Microsoft Office PowerPoint</Application>
  <PresentationFormat>Екран (4:3)</PresentationFormat>
  <Paragraphs>209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Office Theme</vt:lpstr>
      <vt:lpstr>Mass Spectrometry</vt:lpstr>
      <vt:lpstr>Purpose of Mass Spectrometry</vt:lpstr>
      <vt:lpstr>Stages</vt:lpstr>
      <vt:lpstr>Mass Spectrometry Methods</vt:lpstr>
      <vt:lpstr>Mass Spectrum of CO2</vt:lpstr>
      <vt:lpstr>Mass Spectrum of Bromine, Br2</vt:lpstr>
      <vt:lpstr>Practice: Methyl Bromide, CH3Br</vt:lpstr>
      <vt:lpstr>Answers: Methyl Bromide, CH3Br</vt:lpstr>
      <vt:lpstr>Practice: Methylene Chloride (CH2Cl2)</vt:lpstr>
      <vt:lpstr>Practice: Vinyl Chloride (CH2CHCl)</vt:lpstr>
      <vt:lpstr>Spectra of Larger Molecules</vt:lpstr>
      <vt:lpstr>Toluene ( C7H8) Fragmentation</vt:lpstr>
      <vt:lpstr>Mass Spectrometry in Forensics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Allan</dc:creator>
  <cp:lastModifiedBy>RomaK</cp:lastModifiedBy>
  <cp:revision>91</cp:revision>
  <dcterms:created xsi:type="dcterms:W3CDTF">2013-07-15T04:21:49Z</dcterms:created>
  <dcterms:modified xsi:type="dcterms:W3CDTF">2015-09-02T10:03:00Z</dcterms:modified>
</cp:coreProperties>
</file>