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34" r:id="rId3"/>
    <p:sldId id="321" r:id="rId4"/>
    <p:sldId id="322" r:id="rId5"/>
    <p:sldId id="336" r:id="rId6"/>
    <p:sldId id="323" r:id="rId7"/>
    <p:sldId id="338" r:id="rId8"/>
    <p:sldId id="332" r:id="rId9"/>
    <p:sldId id="333" r:id="rId10"/>
    <p:sldId id="337" r:id="rId11"/>
    <p:sldId id="330" r:id="rId12"/>
    <p:sldId id="329" r:id="rId13"/>
    <p:sldId id="331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132AC-92D4-4519-A2BC-603C59A03DD0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8FBB1-4016-4D10-9B4C-88BD950EC2E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73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43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Electronegativity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Electronegativity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21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Summary of </a:t>
            </a:r>
            <a:br>
              <a:rPr lang="en-US" smtClean="0"/>
            </a:br>
            <a:r>
              <a:rPr lang="en-US" smtClean="0"/>
              <a:t>Periodic Trends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Summary of </a:t>
            </a:r>
            <a:br>
              <a:rPr lang="en-US" smtClean="0"/>
            </a:br>
            <a:r>
              <a:rPr lang="en-US" smtClean="0"/>
              <a:t>Periodic Trends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73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Radii</a:t>
            </a:r>
          </a:p>
          <a:p>
            <a:r>
              <a:rPr lang="en-US" smtClean="0"/>
              <a:t>Cations</a:t>
            </a:r>
          </a:p>
          <a:p>
            <a:r>
              <a:rPr lang="en-US" smtClean="0"/>
              <a:t>  Positively charged ions formed when</a:t>
            </a:r>
          </a:p>
          <a:p>
            <a:r>
              <a:rPr lang="en-US" smtClean="0"/>
              <a:t>    an atom of a metal loses one or  </a:t>
            </a:r>
          </a:p>
          <a:p>
            <a:r>
              <a:rPr lang="en-US" smtClean="0"/>
              <a:t>    more electrons</a:t>
            </a:r>
          </a:p>
          <a:p>
            <a:r>
              <a:rPr lang="en-US" smtClean="0"/>
              <a:t>  Smaller than the corresponding    </a:t>
            </a:r>
          </a:p>
          <a:p>
            <a:r>
              <a:rPr lang="en-US" smtClean="0"/>
              <a:t>    atom</a:t>
            </a:r>
          </a:p>
          <a:p>
            <a:r>
              <a:rPr lang="en-US" smtClean="0"/>
              <a:t>Anions</a:t>
            </a:r>
          </a:p>
          <a:p>
            <a:r>
              <a:rPr lang="en-US" smtClean="0"/>
              <a:t>  Negatively charged ions formed  </a:t>
            </a:r>
          </a:p>
          <a:p>
            <a:r>
              <a:rPr lang="en-US" smtClean="0"/>
              <a:t>    when nonmetallic atoms gain one  </a:t>
            </a:r>
          </a:p>
          <a:p>
            <a:r>
              <a:rPr lang="en-US" smtClean="0"/>
              <a:t>    or more electrons</a:t>
            </a:r>
          </a:p>
          <a:p>
            <a:r>
              <a:rPr lang="en-US" smtClean="0"/>
              <a:t>  Larger than the corresponding </a:t>
            </a:r>
          </a:p>
          <a:p>
            <a:r>
              <a:rPr lang="en-US" smtClean="0"/>
              <a:t>    atom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Ionic Radii</a:t>
            </a:r>
          </a:p>
          <a:p>
            <a:r>
              <a:rPr lang="en-US" smtClean="0"/>
              <a:t>Cations</a:t>
            </a:r>
          </a:p>
          <a:p>
            <a:r>
              <a:rPr lang="en-US" smtClean="0"/>
              <a:t>  Positively charged ions formed when</a:t>
            </a:r>
          </a:p>
          <a:p>
            <a:r>
              <a:rPr lang="en-US" smtClean="0"/>
              <a:t>    an atom of a metal loses one or  </a:t>
            </a:r>
          </a:p>
          <a:p>
            <a:r>
              <a:rPr lang="en-US" smtClean="0"/>
              <a:t>    more electrons</a:t>
            </a:r>
          </a:p>
          <a:p>
            <a:r>
              <a:rPr lang="en-US" smtClean="0"/>
              <a:t>  Smaller than the corresponding    </a:t>
            </a:r>
          </a:p>
          <a:p>
            <a:r>
              <a:rPr lang="en-US" smtClean="0"/>
              <a:t>    atom</a:t>
            </a:r>
          </a:p>
          <a:p>
            <a:r>
              <a:rPr lang="en-US" smtClean="0"/>
              <a:t>Anions</a:t>
            </a:r>
          </a:p>
          <a:p>
            <a:r>
              <a:rPr lang="en-US" smtClean="0"/>
              <a:t>  Negatively charged ions formed  </a:t>
            </a:r>
          </a:p>
          <a:p>
            <a:r>
              <a:rPr lang="en-US" smtClean="0"/>
              <a:t>    when nonmetallic atoms gain one  </a:t>
            </a:r>
          </a:p>
          <a:p>
            <a:r>
              <a:rPr lang="en-US" smtClean="0"/>
              <a:t>    or more electrons</a:t>
            </a:r>
          </a:p>
          <a:p>
            <a:r>
              <a:rPr lang="en-US" smtClean="0"/>
              <a:t>  Larger than the corresponding </a:t>
            </a:r>
          </a:p>
          <a:p>
            <a:r>
              <a:rPr lang="en-US" smtClean="0"/>
              <a:t>    atom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16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Graphic courtesy Wikimedia Commons user Popnose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Graphic courtesy Wikimedia Commons user Popnose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8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how to use the periodic table to identify trends in ionization energy, electronegativity, and the relative sizes of ions and atoms.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how to use the periodic table to identify trends in ionization energy, electronegativity, and the relative sizes of ions and atoms.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Definition: Half of the distance between nuclei in covalently bonded diatomic molecule </a:t>
            </a:r>
          </a:p>
          <a:p>
            <a:r>
              <a:rPr lang="en-US" smtClean="0"/>
              <a:t>Radius decreases across a period</a:t>
            </a:r>
          </a:p>
          <a:p>
            <a:r>
              <a:rPr lang="en-US" smtClean="0"/>
              <a:t> Increased effective nuclear charge due to decreased shielding </a:t>
            </a:r>
          </a:p>
          <a:p>
            <a:r>
              <a:rPr lang="en-US" smtClean="0"/>
              <a:t>Radius increases down a group</a:t>
            </a:r>
          </a:p>
          <a:p>
            <a:r>
              <a:rPr lang="en-US" smtClean="0"/>
              <a:t> Each row on the periodic table adds a “shell” or energy level to the atom</a:t>
            </a:r>
          </a:p>
          <a:p>
            <a:endParaRPr lang="en-US" smtClean="0"/>
          </a:p>
          <a:p>
            <a:r>
              <a:rPr lang="en-US" smtClean="0"/>
              <a:t>Atomic Radius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Definition: Half of the distance between nuclei in covalently bonded diatomic molecule </a:t>
            </a:r>
          </a:p>
          <a:p>
            <a:r>
              <a:rPr lang="en-US" smtClean="0"/>
              <a:t>Radius decreases across a period</a:t>
            </a:r>
          </a:p>
          <a:p>
            <a:r>
              <a:rPr lang="en-US" smtClean="0"/>
              <a:t> Increased effective nuclear charge due to decreased shielding </a:t>
            </a:r>
          </a:p>
          <a:p>
            <a:r>
              <a:rPr lang="en-US" smtClean="0"/>
              <a:t>Radius increases down a group</a:t>
            </a:r>
          </a:p>
          <a:p>
            <a:r>
              <a:rPr lang="en-US" smtClean="0"/>
              <a:t> Each row on the periodic table adds a “shell” or energy level to the atom</a:t>
            </a:r>
          </a:p>
          <a:p>
            <a:endParaRPr lang="en-US" smtClean="0"/>
          </a:p>
          <a:p>
            <a:r>
              <a:rPr lang="en-US" smtClean="0"/>
              <a:t>Atomic Radius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14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Table of </a:t>
            </a:r>
            <a:br>
              <a:rPr lang="en-US" smtClean="0"/>
            </a:br>
            <a:r>
              <a:rPr lang="en-US" smtClean="0"/>
              <a:t>Atomic </a:t>
            </a:r>
            <a:br>
              <a:rPr lang="en-US" smtClean="0"/>
            </a:br>
            <a:r>
              <a:rPr lang="en-US" smtClean="0"/>
              <a:t>Radii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Table of </a:t>
            </a:r>
            <a:br>
              <a:rPr lang="en-US" smtClean="0"/>
            </a:br>
            <a:r>
              <a:rPr lang="en-US" smtClean="0"/>
              <a:t>Atomic </a:t>
            </a:r>
            <a:br>
              <a:rPr lang="en-US" smtClean="0"/>
            </a:br>
            <a:r>
              <a:rPr lang="en-US" smtClean="0"/>
              <a:t>Radii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6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 Trend:</a:t>
            </a:r>
            <a:br>
              <a:rPr lang="en-US" smtClean="0"/>
            </a:br>
            <a:r>
              <a:rPr lang="en-US" smtClean="0"/>
              <a:t>Atomic Radius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 Trend:</a:t>
            </a:r>
            <a:br>
              <a:rPr lang="en-US" smtClean="0"/>
            </a:br>
            <a:r>
              <a:rPr lang="en-US" smtClean="0"/>
              <a:t>Atomic Radius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2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Tends to increase across a period</a:t>
            </a:r>
          </a:p>
          <a:p>
            <a:r>
              <a:rPr lang="en-US" smtClean="0"/>
              <a:t> As radius decreases across a period, the electron you are removing is closer to the nucleus and harder to remove </a:t>
            </a:r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 Outer electrons are farther from the nucleus and easier to remove</a:t>
            </a:r>
          </a:p>
          <a:p>
            <a:r>
              <a:rPr lang="en-US" smtClean="0"/>
              <a:t>Ionization Energy 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Definition: the energy required to remove an electron from an atom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Tends to increase across a period</a:t>
            </a:r>
          </a:p>
          <a:p>
            <a:r>
              <a:rPr lang="en-US" smtClean="0"/>
              <a:t> As radius decreases across a period, the electron you are removing is closer to the nucleus and harder to remove </a:t>
            </a:r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 Outer electrons are farther from the nucleus and easier to remove</a:t>
            </a:r>
          </a:p>
          <a:p>
            <a:r>
              <a:rPr lang="en-US" smtClean="0"/>
              <a:t>Ionization Energy 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Definition: the energy required to remove an electron from an atom</a:t>
            </a:r>
            <a:br>
              <a:rPr lang="en-US" smtClean="0"/>
            </a:b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66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Ionization Energy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Ionization Energy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27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Electronegativity</a:t>
            </a:r>
          </a:p>
          <a:p>
            <a:r>
              <a:rPr lang="en-US" smtClean="0"/>
              <a:t>Definition: A measure of the ability of an atom in a chemical compound to attract electrons</a:t>
            </a:r>
          </a:p>
          <a:p>
            <a:r>
              <a:rPr lang="en-US" smtClean="0"/>
              <a:t>  Electronegativity tends to increase across a period</a:t>
            </a:r>
          </a:p>
          <a:p>
            <a:r>
              <a:rPr lang="en-US" smtClean="0"/>
              <a:t> As radius decreases, electrons get closer to the bonding atom’s nucleus</a:t>
            </a:r>
          </a:p>
          <a:p>
            <a:r>
              <a:rPr lang="en-US" smtClean="0"/>
              <a:t>  Electronegativity tends to decrease down a group or remain the same</a:t>
            </a:r>
          </a:p>
          <a:p>
            <a:r>
              <a:rPr lang="en-US" smtClean="0"/>
              <a:t> As radius increases, electrons are farther from the bonding atom’s nucleus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Electronegativity</a:t>
            </a:r>
          </a:p>
          <a:p>
            <a:r>
              <a:rPr lang="en-US" smtClean="0"/>
              <a:t>Definition: A measure of the ability of an atom in a chemical compound to attract electrons</a:t>
            </a:r>
          </a:p>
          <a:p>
            <a:r>
              <a:rPr lang="en-US" smtClean="0"/>
              <a:t>  Electronegativity tends to increase across a period</a:t>
            </a:r>
          </a:p>
          <a:p>
            <a:r>
              <a:rPr lang="en-US" smtClean="0"/>
              <a:t> As radius decreases, electrons get closer to the bonding atom’s nucleus</a:t>
            </a:r>
          </a:p>
          <a:p>
            <a:r>
              <a:rPr lang="en-US" smtClean="0"/>
              <a:t>  Electronegativity tends to decrease down a group or remain the same</a:t>
            </a:r>
          </a:p>
          <a:p>
            <a:r>
              <a:rPr lang="en-US" smtClean="0"/>
              <a:t> As radius increases, electrons are farther from the bonding atom’s nucleus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22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Table of Electronegativities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Table of Electronegativities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64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C9D34-6F7F-46E3-A8EF-D1C72B732AA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E670F-9150-47ED-9361-6D26AD934A9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96075-1C48-4B42-A5A5-D13F72AD884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7ED2BB3-626C-4C21-AFC2-47BEB940B40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1CE0C-236A-44B9-BE94-10F9FAF9B5D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570CE-826A-4A01-8BE6-A6D1BD7FC77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2755E-8E0E-498B-B08F-A7326741F56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81FDF-3CB0-4BB9-83E7-0430BD0CE5B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3CFCB-23DE-4AA4-A287-085952E3250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BD691-94D9-4A17-BF05-E756E1A92D9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6C258-C8A3-4A2F-8CDF-2FA9CBA37D7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9EF9-D75B-46EB-8233-4FCC988D9B6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F41E251-59EB-4BDE-800C-59DA3E56DDF5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0772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Periodic Trends</a:t>
            </a:r>
            <a:endParaRPr lang="en-US" sz="4000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58" name="Picture 10" descr="http://upload.wikimedia.org/wikipedia/commons/9/9a/Atomic_radius_as_a_function_of_atomic_numb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7988529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rends_Electronegativit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676400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Periodic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Electronegativity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752600"/>
            <a:ext cx="38100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Summary </a:t>
            </a:r>
            <a:r>
              <a:rPr lang="en-US" sz="3200" dirty="0">
                <a:solidFill>
                  <a:schemeClr val="tx1"/>
                </a:solidFill>
              </a:rPr>
              <a:t>of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Periodic </a:t>
            </a:r>
            <a:r>
              <a:rPr lang="en-US" sz="3200" dirty="0">
                <a:solidFill>
                  <a:schemeClr val="tx1"/>
                </a:solidFill>
              </a:rPr>
              <a:t>Trends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3200400" cy="6858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Ionic Radii</a:t>
            </a:r>
          </a:p>
        </p:txBody>
      </p:sp>
      <p:sp>
        <p:nvSpPr>
          <p:cNvPr id="133123" name="Text Box 3"/>
          <p:cNvSpPr txBox="1">
            <a:spLocks noChangeArrowheads="1"/>
          </p:cNvSpPr>
          <p:nvPr/>
        </p:nvSpPr>
        <p:spPr bwMode="auto">
          <a:xfrm>
            <a:off x="0" y="1905000"/>
            <a:ext cx="1592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Cations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1849438" y="1143000"/>
            <a:ext cx="72945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Positively charged ions formed when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an atom of a metal loses one or 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more electrons</a:t>
            </a: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1828800" y="2514600"/>
            <a:ext cx="6705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Smaller than the corresponding   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atom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228600" y="4495800"/>
            <a:ext cx="14335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Anions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1828800" y="3733800"/>
            <a:ext cx="701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Negatively charged ions formed 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when nonmetallic atoms gain one 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or more electrons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1828800" y="5181600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Larger than the corresponding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atom 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09600" y="3505200"/>
            <a:ext cx="7924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autoUpdateAnimBg="0"/>
      <p:bldP spid="133125" grpId="0" autoUpdateAnimBg="0"/>
      <p:bldP spid="133127" grpId="0" autoUpdateAnimBg="0"/>
      <p:bldP spid="13312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6200"/>
            <a:ext cx="7467600" cy="6496812"/>
          </a:xfrm>
        </p:spPr>
      </p:pic>
      <p:sp>
        <p:nvSpPr>
          <p:cNvPr id="5" name="TextBox 4"/>
          <p:cNvSpPr txBox="1"/>
          <p:nvPr/>
        </p:nvSpPr>
        <p:spPr>
          <a:xfrm>
            <a:off x="4355174" y="6561761"/>
            <a:ext cx="479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Graphic courtesy Wikimedia Commons user </a:t>
            </a:r>
            <a:r>
              <a:rPr lang="en-US" sz="1400" dirty="0" err="1" smtClean="0">
                <a:solidFill>
                  <a:schemeClr val="tx1"/>
                </a:solidFill>
              </a:rPr>
              <a:t>Popnose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</a:rPr>
              <a:t>CA Standards</a:t>
            </a:r>
            <a:endParaRPr lang="en-US" sz="44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048000"/>
          </a:xfr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200" b="1" i="1" dirty="0">
                <a:solidFill>
                  <a:srgbClr val="006600"/>
                </a:solidFill>
              </a:rPr>
              <a:t>Students know </a:t>
            </a:r>
            <a:r>
              <a:rPr lang="en-US" sz="3200" b="1" dirty="0">
                <a:solidFill>
                  <a:srgbClr val="006600"/>
                </a:solidFill>
              </a:rPr>
              <a:t>how to use the periodic table to identify </a:t>
            </a:r>
            <a:r>
              <a:rPr lang="en-US" sz="3200" b="1" dirty="0" smtClean="0">
                <a:solidFill>
                  <a:srgbClr val="006600"/>
                </a:solidFill>
              </a:rPr>
              <a:t>trends </a:t>
            </a:r>
            <a:r>
              <a:rPr lang="en-US" sz="3200" b="1" dirty="0">
                <a:solidFill>
                  <a:srgbClr val="006600"/>
                </a:solidFill>
              </a:rPr>
              <a:t>in ionization energy, </a:t>
            </a:r>
            <a:r>
              <a:rPr lang="en-US" sz="3200" b="1" dirty="0" err="1">
                <a:solidFill>
                  <a:srgbClr val="006600"/>
                </a:solidFill>
              </a:rPr>
              <a:t>electronegativity</a:t>
            </a:r>
            <a:r>
              <a:rPr lang="en-US" sz="3200" b="1" dirty="0">
                <a:solidFill>
                  <a:srgbClr val="006600"/>
                </a:solidFill>
              </a:rPr>
              <a:t>, and the relative sizes of ions and atoms.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radi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143000"/>
            <a:ext cx="1611865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609600" y="1143001"/>
            <a:ext cx="6324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Definition: Half </a:t>
            </a:r>
            <a:r>
              <a:rPr lang="en-US" sz="2800" dirty="0">
                <a:solidFill>
                  <a:srgbClr val="006600"/>
                </a:solidFill>
                <a:latin typeface="+mn-lt"/>
              </a:rPr>
              <a:t>of the distance between </a:t>
            </a:r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nuclei in </a:t>
            </a:r>
            <a:r>
              <a:rPr lang="en-US" sz="2800" dirty="0">
                <a:solidFill>
                  <a:srgbClr val="006600"/>
                </a:solidFill>
                <a:latin typeface="+mn-lt"/>
              </a:rPr>
              <a:t>covalently bonded diatomic molecule 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762000" y="2743200"/>
            <a:ext cx="7467600" cy="310854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Radius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decreases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across a period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Increased effective nuclear charge due to decreased shielding 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Radius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down a group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 Each row on the periodic table adds a “shell” or energy level to the atom</a:t>
            </a:r>
          </a:p>
          <a:p>
            <a:pPr lvl="1">
              <a:spcBef>
                <a:spcPct val="0"/>
              </a:spcBef>
              <a:buClr>
                <a:srgbClr val="C00000"/>
              </a:buClr>
            </a:pPr>
            <a:endParaRPr lang="en-US" sz="2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4938" name="Rectangle 10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3429000" cy="457200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rgbClr val="006600"/>
                </a:solidFill>
              </a:rPr>
              <a:t>Atomic Radius</a:t>
            </a:r>
            <a:endParaRPr lang="en-US" u="sng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radiustab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2763" y="133350"/>
            <a:ext cx="5862637" cy="649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2895600" cy="2819400"/>
          </a:xfrm>
        </p:spPr>
        <p:txBody>
          <a:bodyPr/>
          <a:lstStyle/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 of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Atomic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Radii</a:t>
            </a:r>
            <a:r>
              <a:rPr lang="en-US" sz="4000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4000" b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4000" b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s_radiu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447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Atomic Radius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914400" y="2133600"/>
            <a:ext cx="7848600" cy="310854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i="1" u="sng" dirty="0">
                <a:solidFill>
                  <a:schemeClr val="tx1"/>
                </a:solidFill>
                <a:latin typeface="Comic Sans MS" pitchFamily="66" charset="0"/>
              </a:rPr>
              <a:t>Tends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to </a:t>
            </a:r>
            <a:r>
              <a:rPr lang="en-US" sz="2800" dirty="0">
                <a:solidFill>
                  <a:srgbClr val="C00000"/>
                </a:solidFill>
                <a:latin typeface="Comic Sans MS" pitchFamily="66" charset="0"/>
              </a:rPr>
              <a:t>increase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across a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period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As radius decreases across a period, the electron you are removing is closer to the nucleus and harder to remove 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i="1" u="sng" dirty="0" smtClean="0">
                <a:solidFill>
                  <a:schemeClr val="tx1"/>
                </a:solidFill>
                <a:latin typeface="Comic Sans MS" pitchFamily="66" charset="0"/>
              </a:rPr>
              <a:t>Tends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to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decrease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down a group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Outer electrons are farther from the nucleus and easier to remove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698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343400" cy="914400"/>
          </a:xfrm>
        </p:spPr>
        <p:txBody>
          <a:bodyPr/>
          <a:lstStyle/>
          <a:p>
            <a:r>
              <a:rPr lang="en-US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Ionization Energy</a:t>
            </a:r>
            <a:r>
              <a:rPr lang="en-US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 </a:t>
            </a:r>
            <a:r>
              <a:rPr lang="en-US" sz="1800" b="0" dirty="0"/>
              <a:t/>
            </a:r>
            <a:br>
              <a:rPr lang="en-US" sz="1800" b="0" dirty="0"/>
            </a:br>
            <a:endParaRPr lang="en-US" sz="18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9144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Definition: </a:t>
            </a:r>
            <a:r>
              <a:rPr lang="en-US" sz="2800" i="1" dirty="0" smtClean="0">
                <a:solidFill>
                  <a:srgbClr val="006600"/>
                </a:solidFill>
                <a:latin typeface="+mn-lt"/>
              </a:rPr>
              <a:t>the </a:t>
            </a:r>
            <a:r>
              <a:rPr lang="en-US" sz="2800" i="1" dirty="0">
                <a:solidFill>
                  <a:srgbClr val="006600"/>
                </a:solidFill>
                <a:latin typeface="+mn-lt"/>
              </a:rPr>
              <a:t>energy required to remove an electron from an atom</a:t>
            </a:r>
            <a:r>
              <a:rPr lang="en-US" b="0" dirty="0"/>
              <a:t/>
            </a:r>
            <a:br>
              <a:rPr lang="en-US" b="0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ends_IEnerg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76400"/>
            <a:ext cx="441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Periodic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Ionization Energy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4267200" cy="533400"/>
          </a:xfrm>
        </p:spPr>
        <p:txBody>
          <a:bodyPr/>
          <a:lstStyle/>
          <a:p>
            <a:r>
              <a:rPr lang="en-US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Electronegativity</a:t>
            </a:r>
            <a:endParaRPr lang="en-US" u="sng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458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rgbClr val="006600"/>
                </a:solidFill>
                <a:latin typeface="Comic Sans MS" pitchFamily="66" charset="0"/>
              </a:rPr>
              <a:t>Definition: </a:t>
            </a:r>
            <a:r>
              <a:rPr lang="en-US" sz="2800" i="1" dirty="0" smtClean="0">
                <a:solidFill>
                  <a:srgbClr val="006600"/>
                </a:solidFill>
                <a:latin typeface="Comic Sans MS" pitchFamily="66" charset="0"/>
              </a:rPr>
              <a:t>A </a:t>
            </a:r>
            <a:r>
              <a:rPr lang="en-US" sz="2800" i="1" dirty="0">
                <a:solidFill>
                  <a:srgbClr val="006600"/>
                </a:solidFill>
                <a:latin typeface="Comic Sans MS" pitchFamily="66" charset="0"/>
              </a:rPr>
              <a:t>measure of the ability of an atom in a </a:t>
            </a:r>
            <a:r>
              <a:rPr lang="en-US" sz="2800" i="1" dirty="0" smtClean="0">
                <a:solidFill>
                  <a:srgbClr val="006600"/>
                </a:solidFill>
                <a:latin typeface="Comic Sans MS" pitchFamily="66" charset="0"/>
              </a:rPr>
              <a:t>chemical compound </a:t>
            </a:r>
            <a:r>
              <a:rPr lang="en-US" sz="2800" i="1" dirty="0">
                <a:solidFill>
                  <a:srgbClr val="006600"/>
                </a:solidFill>
                <a:latin typeface="Comic Sans MS" pitchFamily="66" charset="0"/>
              </a:rPr>
              <a:t>to attract electrons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1066800" y="2438400"/>
            <a:ext cx="7086600" cy="397031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Electronegativity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tends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to increase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across a period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As radius decreases, electrons get closer to the bonding atom’s nucleus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Electronegativity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tends to decrease down a group or remain the same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As radius increases, electrons are farther from the bonding atom’s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6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6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0010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Periodic Table of </a:t>
            </a:r>
            <a:r>
              <a:rPr lang="en-US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Electronegativities</a:t>
            </a: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7219" name="Picture 3" descr="Electronegativity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838200"/>
            <a:ext cx="8632157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1686</TotalTime>
  <Words>822</Words>
  <Application>Microsoft Office PowerPoint</Application>
  <PresentationFormat>Екран (4:3)</PresentationFormat>
  <Paragraphs>125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Blank Presentation</vt:lpstr>
      <vt:lpstr>Periodic Trends</vt:lpstr>
      <vt:lpstr>CA Standards</vt:lpstr>
      <vt:lpstr>Atomic Radius</vt:lpstr>
      <vt:lpstr>Table of  Atomic  Radii </vt:lpstr>
      <vt:lpstr>Period Trend: Atomic Radius</vt:lpstr>
      <vt:lpstr>Ionization Energy   </vt:lpstr>
      <vt:lpstr>Periodic Trend: Ionization Energy</vt:lpstr>
      <vt:lpstr>Electronegativity</vt:lpstr>
      <vt:lpstr>Periodic Table of Electronegativities</vt:lpstr>
      <vt:lpstr>Periodic Trend: Electronegativity</vt:lpstr>
      <vt:lpstr>Summary of  Periodic Trends</vt:lpstr>
      <vt:lpstr>Ionic Radii</vt:lpstr>
      <vt:lpstr>Презентація PowerPoint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PeriodicTrends</dc:title>
  <dc:creator>Andy Allan</dc:creator>
  <cp:lastModifiedBy>RomaK</cp:lastModifiedBy>
  <cp:revision>283</cp:revision>
  <dcterms:created xsi:type="dcterms:W3CDTF">1999-11-29T02:06:50Z</dcterms:created>
  <dcterms:modified xsi:type="dcterms:W3CDTF">2015-09-02T10:04:36Z</dcterms:modified>
</cp:coreProperties>
</file>