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260" r:id="rId3"/>
    <p:sldId id="258" r:id="rId4"/>
    <p:sldId id="267" r:id="rId5"/>
    <p:sldId id="265" r:id="rId6"/>
    <p:sldId id="278" r:id="rId7"/>
    <p:sldId id="27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F9933"/>
    <a:srgbClr val="FFCCFF"/>
    <a:srgbClr val="FF0000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16A2F-FCE7-413E-9832-1CDFAC53F8CF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40CA5-6ED3-4C2D-BD89-2F9D0956A949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0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 Calculations</a:t>
            </a:r>
          </a:p>
          <a:p>
            <a:r>
              <a:rPr lang="en-US" smtClean="0"/>
              <a:t>Soren Sorensen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 Calculations</a:t>
            </a:r>
          </a:p>
          <a:p>
            <a:r>
              <a:rPr lang="en-US" smtClean="0"/>
              <a:t>Soren Sorensen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78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 Scale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 Scale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30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Self-Ionization of Water</a:t>
            </a:r>
          </a:p>
          <a:p>
            <a:r>
              <a:rPr lang="en-US" smtClean="0"/>
              <a:t>H2O  +  H2O                  H3O+ + OH-</a:t>
            </a:r>
          </a:p>
          <a:p>
            <a:r>
              <a:rPr lang="en-US" smtClean="0"/>
              <a:t>Though pure water is considered a non-conductor, there is a slight, but measurable conductivity due to “self-ionization”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Self-Ionization of Water</a:t>
            </a:r>
          </a:p>
          <a:p>
            <a:r>
              <a:rPr lang="en-US" smtClean="0"/>
              <a:t>H2O  +  H2O                  H3O+ + OH-</a:t>
            </a:r>
          </a:p>
          <a:p>
            <a:r>
              <a:rPr lang="en-US" smtClean="0"/>
              <a:t>Though pure water is considered a non-conductor, there is a slight, but measurable conductivity due to “self-ionization”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1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Kw – Ionization Constant for Water</a:t>
            </a:r>
          </a:p>
          <a:p>
            <a:r>
              <a:rPr lang="en-US" smtClean="0"/>
              <a:t>In pure water at 25 C:</a:t>
            </a:r>
          </a:p>
          <a:p>
            <a:r>
              <a:rPr lang="en-US" smtClean="0"/>
              <a:t>[H3O+] = 1 x 10-7 mol/L</a:t>
            </a:r>
          </a:p>
          <a:p>
            <a:r>
              <a:rPr lang="en-US" smtClean="0"/>
              <a:t>[OH-] = 1 x 10-7 mol/L</a:t>
            </a:r>
          </a:p>
          <a:p>
            <a:r>
              <a:rPr lang="en-US" smtClean="0"/>
              <a:t>Kw is a constant at 25 C:</a:t>
            </a:r>
          </a:p>
          <a:p>
            <a:r>
              <a:rPr lang="en-US" smtClean="0"/>
              <a:t>Kw = [H3O+][OH-]</a:t>
            </a:r>
          </a:p>
          <a:p>
            <a:r>
              <a:rPr lang="en-US" smtClean="0"/>
              <a:t>Kw = (1 x 10-7)(1 x 10-7) = 1 x 10-14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Kw – Ionization Constant for Water</a:t>
            </a:r>
          </a:p>
          <a:p>
            <a:r>
              <a:rPr lang="en-US" smtClean="0"/>
              <a:t>In pure water at 25 C:</a:t>
            </a:r>
          </a:p>
          <a:p>
            <a:r>
              <a:rPr lang="en-US" smtClean="0"/>
              <a:t>[H3O+] = 1 x 10-7 mol/L</a:t>
            </a:r>
          </a:p>
          <a:p>
            <a:r>
              <a:rPr lang="en-US" smtClean="0"/>
              <a:t>[OH-] = 1 x 10-7 mol/L</a:t>
            </a:r>
          </a:p>
          <a:p>
            <a:r>
              <a:rPr lang="en-US" smtClean="0"/>
              <a:t>Kw is a constant at 25 C:</a:t>
            </a:r>
          </a:p>
          <a:p>
            <a:r>
              <a:rPr lang="en-US" smtClean="0"/>
              <a:t>Kw = [H3O+][OH-]</a:t>
            </a:r>
          </a:p>
          <a:p>
            <a:r>
              <a:rPr lang="en-US" smtClean="0"/>
              <a:t>Kw = (1 x 10-7)(1 x 10-7) = 1 x 10-14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41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pH, pOH</a:t>
            </a:r>
          </a:p>
          <a:p>
            <a:r>
              <a:rPr lang="en-US" smtClean="0"/>
              <a:t>pH = -log10(H3O+)</a:t>
            </a:r>
          </a:p>
          <a:p>
            <a:r>
              <a:rPr lang="en-US" smtClean="0"/>
              <a:t>pOH = -log10(OH-)</a:t>
            </a:r>
          </a:p>
          <a:p>
            <a:r>
              <a:rPr lang="en-US" smtClean="0"/>
              <a:t>Relationship between pH and pOH</a:t>
            </a:r>
          </a:p>
          <a:p>
            <a:r>
              <a:rPr lang="en-US" smtClean="0"/>
              <a:t>pH + pOH = 14</a:t>
            </a:r>
          </a:p>
          <a:p>
            <a:r>
              <a:rPr lang="en-US" smtClean="0"/>
              <a:t>Finding [H3O+], [OH-] from pH, pOH</a:t>
            </a:r>
          </a:p>
          <a:p>
            <a:r>
              <a:rPr lang="en-US" smtClean="0"/>
              <a:t>[H3O+] = 10-pH</a:t>
            </a:r>
          </a:p>
          <a:p>
            <a:r>
              <a:rPr lang="en-US" smtClean="0"/>
              <a:t>[OH-] = 10-pOH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pH, pOH</a:t>
            </a:r>
          </a:p>
          <a:p>
            <a:r>
              <a:rPr lang="en-US" smtClean="0"/>
              <a:t>pH = -log10(H3O+)</a:t>
            </a:r>
          </a:p>
          <a:p>
            <a:r>
              <a:rPr lang="en-US" smtClean="0"/>
              <a:t>pOH = -log10(OH-)</a:t>
            </a:r>
          </a:p>
          <a:p>
            <a:r>
              <a:rPr lang="en-US" smtClean="0"/>
              <a:t>Relationship between pH and pOH</a:t>
            </a:r>
          </a:p>
          <a:p>
            <a:r>
              <a:rPr lang="en-US" smtClean="0"/>
              <a:t>pH + pOH = 14</a:t>
            </a:r>
          </a:p>
          <a:p>
            <a:r>
              <a:rPr lang="en-US" smtClean="0"/>
              <a:t>Finding [H3O+], [OH-] from pH, pOH</a:t>
            </a:r>
          </a:p>
          <a:p>
            <a:r>
              <a:rPr lang="en-US" smtClean="0"/>
              <a:t>[H3O+] = 10-pH</a:t>
            </a:r>
          </a:p>
          <a:p>
            <a:r>
              <a:rPr lang="en-US" smtClean="0"/>
              <a:t>[OH-] = 10-pOH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58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 + pOH = 14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 + pOH = 14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34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9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09600" y="990600"/>
            <a:ext cx="32162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pH Calculations</a:t>
            </a:r>
            <a:endParaRPr lang="en-US" sz="4000" dirty="0">
              <a:solidFill>
                <a:srgbClr val="333333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pic>
        <p:nvPicPr>
          <p:cNvPr id="6152" name="Picture 1032" descr="http://upload.wikimedia.org/wikipedia/commons/f/fb/SPL_Sorens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685800"/>
            <a:ext cx="3124200" cy="4560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83974" y="5486400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333333"/>
                </a:solidFill>
              </a:rPr>
              <a:t>Soren</a:t>
            </a:r>
            <a:r>
              <a:rPr lang="en-US" dirty="0" smtClean="0">
                <a:solidFill>
                  <a:srgbClr val="333333"/>
                </a:solidFill>
              </a:rPr>
              <a:t> Sorensen</a:t>
            </a:r>
            <a:endParaRPr lang="en-US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391400" y="533400"/>
            <a:ext cx="1524000" cy="17526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pH Scale</a:t>
            </a:r>
          </a:p>
        </p:txBody>
      </p:sp>
      <p:pic>
        <p:nvPicPr>
          <p:cNvPr id="8199" name="Picture 7" descr="http://upload.wikimedia.org/wikipedia/commons/4/46/PH_sca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-76201"/>
            <a:ext cx="9220200" cy="701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Self-Ionization of Water</a:t>
            </a:r>
          </a:p>
        </p:txBody>
      </p:sp>
      <p:pic>
        <p:nvPicPr>
          <p:cNvPr id="6147" name="Picture 3" descr="h2oh2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838200"/>
            <a:ext cx="6343813" cy="1676400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43000" y="2362200"/>
            <a:ext cx="670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 </a:t>
            </a:r>
            <a:r>
              <a:rPr lang="en-US" dirty="0" smtClean="0">
                <a:solidFill>
                  <a:srgbClr val="000000"/>
                </a:solidFill>
              </a:rPr>
              <a:t> +  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        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    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   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3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O</a:t>
            </a:r>
            <a:r>
              <a:rPr lang="en-US" baseline="30000" dirty="0">
                <a:solidFill>
                  <a:srgbClr val="000000"/>
                </a:solidFill>
                <a:sym typeface="Wingdings" pitchFamily="2" charset="2"/>
              </a:rPr>
              <a:t>+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 + OH</a:t>
            </a:r>
            <a:r>
              <a:rPr lang="en-US" baseline="30000" dirty="0">
                <a:solidFill>
                  <a:srgbClr val="000000"/>
                </a:solidFill>
                <a:sym typeface="Wingdings" pitchFamily="2" charset="2"/>
              </a:rPr>
              <a:t>-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" y="3352800"/>
            <a:ext cx="80930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Though pure water is considered a non-conductor, there is a slight, but measurable conductivity due to “self-ionization”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85800"/>
          </a:xfrm>
        </p:spPr>
        <p:txBody>
          <a:bodyPr/>
          <a:lstStyle/>
          <a:p>
            <a:r>
              <a:rPr lang="en-US" sz="3200" i="1" dirty="0" err="1">
                <a:solidFill>
                  <a:srgbClr val="333333"/>
                </a:solidFill>
              </a:rPr>
              <a:t>K</a:t>
            </a:r>
            <a:r>
              <a:rPr lang="en-US" sz="3200" i="1" baseline="-25000" dirty="0" err="1">
                <a:solidFill>
                  <a:srgbClr val="333333"/>
                </a:solidFill>
              </a:rPr>
              <a:t>w</a:t>
            </a:r>
            <a:r>
              <a:rPr lang="en-US" sz="3200" dirty="0">
                <a:solidFill>
                  <a:srgbClr val="333333"/>
                </a:solidFill>
              </a:rPr>
              <a:t> – Ionization Constant for Water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27125" y="1265238"/>
            <a:ext cx="6797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>
                <a:solidFill>
                  <a:srgbClr val="333333"/>
                </a:solidFill>
              </a:rPr>
              <a:t>In pure water at 25 </a:t>
            </a:r>
            <a:r>
              <a:rPr lang="en-US" sz="2800" u="sng" dirty="0">
                <a:solidFill>
                  <a:srgbClr val="333333"/>
                </a:solidFill>
                <a:sym typeface="Symbol" pitchFamily="18" charset="2"/>
              </a:rPr>
              <a:t>C: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676400" y="1905000"/>
            <a:ext cx="438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[H</a:t>
            </a:r>
            <a:r>
              <a:rPr lang="en-US" sz="2800" baseline="-25000" dirty="0">
                <a:solidFill>
                  <a:srgbClr val="333333"/>
                </a:solidFill>
              </a:rPr>
              <a:t>3</a:t>
            </a:r>
            <a:r>
              <a:rPr lang="en-US" sz="2800" dirty="0">
                <a:solidFill>
                  <a:srgbClr val="333333"/>
                </a:solidFill>
              </a:rPr>
              <a:t>O</a:t>
            </a:r>
            <a:r>
              <a:rPr lang="en-US" sz="2800" baseline="30000" dirty="0">
                <a:solidFill>
                  <a:srgbClr val="333333"/>
                </a:solidFill>
              </a:rPr>
              <a:t>+</a:t>
            </a:r>
            <a:r>
              <a:rPr lang="en-US" sz="2800" dirty="0">
                <a:solidFill>
                  <a:srgbClr val="333333"/>
                </a:solidFill>
              </a:rPr>
              <a:t>] = 1 x 10</a:t>
            </a:r>
            <a:r>
              <a:rPr lang="en-US" sz="2800" baseline="30000" dirty="0">
                <a:solidFill>
                  <a:srgbClr val="333333"/>
                </a:solidFill>
              </a:rPr>
              <a:t>-7</a:t>
            </a:r>
            <a:r>
              <a:rPr lang="en-US" sz="2800" dirty="0">
                <a:solidFill>
                  <a:srgbClr val="333333"/>
                </a:solidFill>
              </a:rPr>
              <a:t> mol/L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676400" y="2590800"/>
            <a:ext cx="4238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[OH</a:t>
            </a:r>
            <a:r>
              <a:rPr lang="en-US" sz="2800" baseline="30000" dirty="0">
                <a:solidFill>
                  <a:srgbClr val="333333"/>
                </a:solidFill>
              </a:rPr>
              <a:t>-</a:t>
            </a:r>
            <a:r>
              <a:rPr lang="en-US" sz="2800" dirty="0">
                <a:solidFill>
                  <a:srgbClr val="333333"/>
                </a:solidFill>
              </a:rPr>
              <a:t>] = 1 x 10</a:t>
            </a:r>
            <a:r>
              <a:rPr lang="en-US" sz="2800" baseline="30000" dirty="0">
                <a:solidFill>
                  <a:srgbClr val="333333"/>
                </a:solidFill>
              </a:rPr>
              <a:t>-7</a:t>
            </a:r>
            <a:r>
              <a:rPr lang="en-US" sz="2800" dirty="0">
                <a:solidFill>
                  <a:srgbClr val="333333"/>
                </a:solidFill>
              </a:rPr>
              <a:t> mol/L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143000" y="3352800"/>
            <a:ext cx="6797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i="1" u="sng" dirty="0" err="1">
                <a:solidFill>
                  <a:srgbClr val="333333"/>
                </a:solidFill>
              </a:rPr>
              <a:t>K</a:t>
            </a:r>
            <a:r>
              <a:rPr lang="en-US" sz="2800" i="1" u="sng" baseline="-25000" dirty="0" err="1">
                <a:solidFill>
                  <a:srgbClr val="333333"/>
                </a:solidFill>
              </a:rPr>
              <a:t>w</a:t>
            </a:r>
            <a:r>
              <a:rPr lang="en-US" sz="2800" u="sng" dirty="0">
                <a:solidFill>
                  <a:srgbClr val="333333"/>
                </a:solidFill>
              </a:rPr>
              <a:t> is a constant at 25 </a:t>
            </a:r>
            <a:r>
              <a:rPr lang="en-US" sz="2800" u="sng" dirty="0">
                <a:solidFill>
                  <a:srgbClr val="333333"/>
                </a:solidFill>
                <a:sym typeface="Symbol" pitchFamily="18" charset="2"/>
              </a:rPr>
              <a:t>C: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752600" y="3962400"/>
            <a:ext cx="326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333333"/>
                </a:solidFill>
              </a:rPr>
              <a:t>Kw</a:t>
            </a:r>
            <a:r>
              <a:rPr lang="en-US" sz="2800" dirty="0">
                <a:solidFill>
                  <a:srgbClr val="333333"/>
                </a:solidFill>
              </a:rPr>
              <a:t> = [H</a:t>
            </a:r>
            <a:r>
              <a:rPr lang="en-US" sz="2800" baseline="-25000" dirty="0">
                <a:solidFill>
                  <a:srgbClr val="333333"/>
                </a:solidFill>
              </a:rPr>
              <a:t>3</a:t>
            </a:r>
            <a:r>
              <a:rPr lang="en-US" sz="2800" dirty="0">
                <a:solidFill>
                  <a:srgbClr val="333333"/>
                </a:solidFill>
              </a:rPr>
              <a:t>O</a:t>
            </a:r>
            <a:r>
              <a:rPr lang="en-US" sz="2800" baseline="30000" dirty="0">
                <a:solidFill>
                  <a:srgbClr val="333333"/>
                </a:solidFill>
              </a:rPr>
              <a:t>+</a:t>
            </a:r>
            <a:r>
              <a:rPr lang="en-US" sz="2800" dirty="0">
                <a:solidFill>
                  <a:srgbClr val="333333"/>
                </a:solidFill>
              </a:rPr>
              <a:t>][OH</a:t>
            </a:r>
            <a:r>
              <a:rPr lang="en-US" sz="2800" baseline="30000" dirty="0">
                <a:solidFill>
                  <a:srgbClr val="333333"/>
                </a:solidFill>
              </a:rPr>
              <a:t>-</a:t>
            </a:r>
            <a:r>
              <a:rPr lang="en-US" sz="2800" dirty="0">
                <a:solidFill>
                  <a:srgbClr val="333333"/>
                </a:solidFill>
              </a:rPr>
              <a:t>]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752600" y="4724400"/>
            <a:ext cx="685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Kw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333333"/>
                </a:solidFill>
              </a:rPr>
              <a:t>= (1 x 10</a:t>
            </a:r>
            <a:r>
              <a:rPr lang="en-US" sz="2800" baseline="30000" dirty="0">
                <a:solidFill>
                  <a:srgbClr val="333333"/>
                </a:solidFill>
              </a:rPr>
              <a:t>-7</a:t>
            </a:r>
            <a:r>
              <a:rPr lang="en-US" sz="2800" dirty="0">
                <a:solidFill>
                  <a:srgbClr val="333333"/>
                </a:solidFill>
              </a:rPr>
              <a:t>)(1 x 10</a:t>
            </a:r>
            <a:r>
              <a:rPr lang="en-US" sz="2800" baseline="30000" dirty="0">
                <a:solidFill>
                  <a:srgbClr val="333333"/>
                </a:solidFill>
              </a:rPr>
              <a:t>-7</a:t>
            </a:r>
            <a:r>
              <a:rPr lang="en-US" sz="2800" dirty="0">
                <a:solidFill>
                  <a:srgbClr val="333333"/>
                </a:solidFill>
              </a:rPr>
              <a:t>) = </a:t>
            </a:r>
            <a:r>
              <a:rPr lang="en-US" sz="2800" dirty="0">
                <a:solidFill>
                  <a:srgbClr val="C00000"/>
                </a:solidFill>
              </a:rPr>
              <a:t>1 x 10</a:t>
            </a:r>
            <a:r>
              <a:rPr lang="en-US" sz="2800" baseline="30000" dirty="0">
                <a:solidFill>
                  <a:srgbClr val="C00000"/>
                </a:solidFill>
              </a:rPr>
              <a:t>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4" grpId="0"/>
      <p:bldP spid="194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4648200" cy="838200"/>
          </a:xfrm>
        </p:spPr>
        <p:txBody>
          <a:bodyPr/>
          <a:lstStyle/>
          <a:p>
            <a:r>
              <a:rPr lang="en-US" sz="3200" u="sng" dirty="0">
                <a:solidFill>
                  <a:srgbClr val="333333"/>
                </a:solidFill>
              </a:rPr>
              <a:t>Calculating pH, </a:t>
            </a:r>
            <a:r>
              <a:rPr lang="en-US" sz="3200" u="sng" dirty="0" err="1">
                <a:solidFill>
                  <a:srgbClr val="333333"/>
                </a:solidFill>
              </a:rPr>
              <a:t>pOH</a:t>
            </a:r>
            <a:endParaRPr lang="en-US" sz="3200" u="sng" dirty="0">
              <a:solidFill>
                <a:srgbClr val="333333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743200" y="990600"/>
            <a:ext cx="3271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pH = -log</a:t>
            </a:r>
            <a:r>
              <a:rPr lang="en-US" sz="2800" baseline="-25000" dirty="0">
                <a:solidFill>
                  <a:srgbClr val="333333"/>
                </a:solidFill>
              </a:rPr>
              <a:t>10</a:t>
            </a:r>
            <a:r>
              <a:rPr lang="en-US" sz="2800" dirty="0">
                <a:solidFill>
                  <a:srgbClr val="333333"/>
                </a:solidFill>
              </a:rPr>
              <a:t>(H</a:t>
            </a:r>
            <a:r>
              <a:rPr lang="en-US" sz="2800" baseline="-25000" dirty="0">
                <a:solidFill>
                  <a:srgbClr val="333333"/>
                </a:solidFill>
              </a:rPr>
              <a:t>3</a:t>
            </a:r>
            <a:r>
              <a:rPr lang="en-US" sz="2800" dirty="0">
                <a:solidFill>
                  <a:srgbClr val="333333"/>
                </a:solidFill>
              </a:rPr>
              <a:t>O</a:t>
            </a:r>
            <a:r>
              <a:rPr lang="en-US" sz="2800" baseline="30000" dirty="0">
                <a:solidFill>
                  <a:srgbClr val="333333"/>
                </a:solidFill>
              </a:rPr>
              <a:t>+</a:t>
            </a:r>
            <a:r>
              <a:rPr lang="en-US" sz="2800" dirty="0">
                <a:solidFill>
                  <a:srgbClr val="333333"/>
                </a:solidFill>
              </a:rPr>
              <a:t>)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449513" y="1600200"/>
            <a:ext cx="3408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333333"/>
                </a:solidFill>
              </a:rPr>
              <a:t>pOH</a:t>
            </a:r>
            <a:r>
              <a:rPr lang="en-US" sz="2800" dirty="0">
                <a:solidFill>
                  <a:srgbClr val="333333"/>
                </a:solidFill>
              </a:rPr>
              <a:t> = -log</a:t>
            </a:r>
            <a:r>
              <a:rPr lang="en-US" sz="2800" baseline="-25000" dirty="0">
                <a:solidFill>
                  <a:srgbClr val="333333"/>
                </a:solidFill>
              </a:rPr>
              <a:t>10</a:t>
            </a:r>
            <a:r>
              <a:rPr lang="en-US" sz="2800" dirty="0">
                <a:solidFill>
                  <a:srgbClr val="333333"/>
                </a:solidFill>
              </a:rPr>
              <a:t>(OH</a:t>
            </a:r>
            <a:r>
              <a:rPr lang="en-US" sz="2800" baseline="30000" dirty="0">
                <a:solidFill>
                  <a:srgbClr val="333333"/>
                </a:solidFill>
              </a:rPr>
              <a:t>-</a:t>
            </a:r>
            <a:r>
              <a:rPr lang="en-US" sz="2800" dirty="0">
                <a:solidFill>
                  <a:srgbClr val="333333"/>
                </a:solidFill>
              </a:rPr>
              <a:t>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990600" y="2362200"/>
            <a:ext cx="7331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Relationship between pH and </a:t>
            </a:r>
            <a:r>
              <a:rPr lang="en-US" sz="3200" u="sng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pOH</a:t>
            </a:r>
            <a:endParaRPr lang="en-US" sz="3200" u="sng" dirty="0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743200" y="3048000"/>
            <a:ext cx="2881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pH + </a:t>
            </a:r>
            <a:r>
              <a:rPr lang="en-US" sz="2800" dirty="0" err="1">
                <a:solidFill>
                  <a:srgbClr val="333333"/>
                </a:solidFill>
              </a:rPr>
              <a:t>pOH</a:t>
            </a:r>
            <a:r>
              <a:rPr lang="en-US" sz="2800" dirty="0">
                <a:solidFill>
                  <a:srgbClr val="333333"/>
                </a:solidFill>
              </a:rPr>
              <a:t> = 14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066800" y="3810000"/>
            <a:ext cx="7537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Finding [H</a:t>
            </a:r>
            <a:r>
              <a:rPr lang="en-US" sz="3200" u="sng" baseline="-25000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u="sng" baseline="30000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n-US" sz="3200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], [OH</a:t>
            </a:r>
            <a:r>
              <a:rPr lang="en-US" sz="3200" u="sng" baseline="30000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200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 from pH, </a:t>
            </a:r>
            <a:r>
              <a:rPr lang="en-US" sz="3200" u="sng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pOH</a:t>
            </a:r>
            <a:endParaRPr lang="en-US" sz="3200" u="sng" dirty="0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684463" y="4572000"/>
            <a:ext cx="27257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[H</a:t>
            </a:r>
            <a:r>
              <a:rPr lang="en-US" sz="2800" baseline="-25000" dirty="0">
                <a:solidFill>
                  <a:srgbClr val="333333"/>
                </a:solidFill>
              </a:rPr>
              <a:t>3</a:t>
            </a:r>
            <a:r>
              <a:rPr lang="en-US" sz="2800" dirty="0">
                <a:solidFill>
                  <a:srgbClr val="333333"/>
                </a:solidFill>
              </a:rPr>
              <a:t>O</a:t>
            </a:r>
            <a:r>
              <a:rPr lang="en-US" sz="2800" baseline="30000" dirty="0">
                <a:solidFill>
                  <a:srgbClr val="333333"/>
                </a:solidFill>
              </a:rPr>
              <a:t>+</a:t>
            </a:r>
            <a:r>
              <a:rPr lang="en-US" sz="2800" dirty="0">
                <a:solidFill>
                  <a:srgbClr val="333333"/>
                </a:solidFill>
              </a:rPr>
              <a:t>] = 10</a:t>
            </a:r>
            <a:r>
              <a:rPr lang="en-US" sz="2800" baseline="30000" dirty="0">
                <a:solidFill>
                  <a:srgbClr val="333333"/>
                </a:solidFill>
              </a:rPr>
              <a:t>-pH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819400" y="5257800"/>
            <a:ext cx="2770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333333"/>
                </a:solidFill>
              </a:rPr>
              <a:t>[OH</a:t>
            </a:r>
            <a:r>
              <a:rPr lang="en-US" sz="2800" baseline="30000" dirty="0">
                <a:solidFill>
                  <a:srgbClr val="333333"/>
                </a:solidFill>
              </a:rPr>
              <a:t>-</a:t>
            </a:r>
            <a:r>
              <a:rPr lang="en-US" sz="2800" dirty="0">
                <a:solidFill>
                  <a:srgbClr val="333333"/>
                </a:solidFill>
              </a:rPr>
              <a:t>] = 10</a:t>
            </a:r>
            <a:r>
              <a:rPr lang="en-US" sz="2800" baseline="30000" dirty="0">
                <a:solidFill>
                  <a:srgbClr val="333333"/>
                </a:solidFill>
              </a:rPr>
              <a:t>-pOH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1" grpId="0"/>
      <p:bldP spid="16393" grpId="0"/>
      <p:bldP spid="163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3333"/>
                </a:solidFill>
              </a:rPr>
              <a:t>pH + </a:t>
            </a:r>
            <a:r>
              <a:rPr lang="en-US" dirty="0" err="1" smtClean="0">
                <a:solidFill>
                  <a:srgbClr val="333333"/>
                </a:solidFill>
              </a:rPr>
              <a:t>pOH</a:t>
            </a:r>
            <a:r>
              <a:rPr lang="en-US" dirty="0" smtClean="0">
                <a:solidFill>
                  <a:srgbClr val="333333"/>
                </a:solidFill>
              </a:rPr>
              <a:t> = 14</a:t>
            </a: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41986" name="Picture 2" descr="File:PHscalenola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362200"/>
            <a:ext cx="8423259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alc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457200"/>
            <a:ext cx="6248400" cy="5718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153</TotalTime>
  <Words>449</Words>
  <Application>Microsoft Office PowerPoint</Application>
  <PresentationFormat>Екран (4:3)</PresentationFormat>
  <Paragraphs>68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chemistry</vt:lpstr>
      <vt:lpstr>Презентація PowerPoint</vt:lpstr>
      <vt:lpstr>pH Scale</vt:lpstr>
      <vt:lpstr>Self-Ionization of Water</vt:lpstr>
      <vt:lpstr>Kw – Ionization Constant for Water</vt:lpstr>
      <vt:lpstr>Calculating pH, pOH</vt:lpstr>
      <vt:lpstr>pH + pOH = 14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73</cp:revision>
  <dcterms:created xsi:type="dcterms:W3CDTF">2001-07-10T23:23:53Z</dcterms:created>
  <dcterms:modified xsi:type="dcterms:W3CDTF">2015-09-02T10:04:41Z</dcterms:modified>
</cp:coreProperties>
</file>