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71" r:id="rId4"/>
    <p:sldId id="257" r:id="rId5"/>
    <p:sldId id="264" r:id="rId6"/>
    <p:sldId id="267" r:id="rId7"/>
    <p:sldId id="269" r:id="rId8"/>
    <p:sldId id="272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>
        <p:scale>
          <a:sx n="94" d="100"/>
          <a:sy n="94" d="100"/>
        </p:scale>
        <p:origin x="-100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ECD80-EB37-403F-8843-5F62F367AF1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66E80-4D07-4E79-BAE8-28C03841A79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68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Polymers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Polymers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Plastics</a:t>
            </a:r>
          </a:p>
          <a:p>
            <a:r>
              <a:rPr lang="en-US" smtClean="0"/>
              <a:t>Plastics are synthetic polymers </a:t>
            </a:r>
          </a:p>
          <a:p>
            <a:r>
              <a:rPr lang="en-US" smtClean="0"/>
              <a:t>Monomer:</a:t>
            </a:r>
          </a:p>
          <a:p>
            <a:r>
              <a:rPr lang="en-US" smtClean="0"/>
              <a:t>Vinyl</a:t>
            </a:r>
          </a:p>
          <a:p>
            <a:r>
              <a:rPr lang="en-US" smtClean="0"/>
              <a:t>chloride</a:t>
            </a:r>
          </a:p>
          <a:p>
            <a:r>
              <a:rPr lang="en-US" smtClean="0"/>
              <a:t>C2H3Cl</a:t>
            </a:r>
          </a:p>
          <a:p>
            <a:r>
              <a:rPr lang="en-US" smtClean="0"/>
              <a:t>Polymer:</a:t>
            </a:r>
          </a:p>
          <a:p>
            <a:r>
              <a:rPr lang="en-US" smtClean="0"/>
              <a:t>Polyvinyl chloride (PVC)</a:t>
            </a:r>
          </a:p>
          <a:p>
            <a:r>
              <a:rPr lang="en-US" smtClean="0"/>
              <a:t>……[C2H3Cl]n……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Plastics</a:t>
            </a:r>
          </a:p>
          <a:p>
            <a:r>
              <a:rPr lang="en-US" smtClean="0"/>
              <a:t>Plastics are synthetic polymers </a:t>
            </a:r>
          </a:p>
          <a:p>
            <a:r>
              <a:rPr lang="en-US" smtClean="0"/>
              <a:t>Monomer:</a:t>
            </a:r>
          </a:p>
          <a:p>
            <a:r>
              <a:rPr lang="en-US" smtClean="0"/>
              <a:t>Vinyl</a:t>
            </a:r>
          </a:p>
          <a:p>
            <a:r>
              <a:rPr lang="en-US" smtClean="0"/>
              <a:t>chloride</a:t>
            </a:r>
          </a:p>
          <a:p>
            <a:r>
              <a:rPr lang="en-US" smtClean="0"/>
              <a:t>C2H3Cl</a:t>
            </a:r>
          </a:p>
          <a:p>
            <a:r>
              <a:rPr lang="en-US" smtClean="0"/>
              <a:t>Polymer:</a:t>
            </a:r>
          </a:p>
          <a:p>
            <a:r>
              <a:rPr lang="en-US" smtClean="0"/>
              <a:t>Polyvinyl chloride (PVC)</a:t>
            </a:r>
          </a:p>
          <a:p>
            <a:r>
              <a:rPr lang="en-US" smtClean="0"/>
              <a:t>……[C2H3Cl]n……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27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Synthetic Polymers and Their Uses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Synthetic Polymers and Their Uses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State Standards</a:t>
            </a:r>
          </a:p>
          <a:p>
            <a:r>
              <a:rPr lang="en-US" smtClean="0"/>
              <a:t> Students know large molecules (polymers), such as proteins, nucleic acids, and starch, are formed by repetitive combinations of simple subunits.</a:t>
            </a:r>
          </a:p>
          <a:p>
            <a:r>
              <a:rPr lang="en-US" smtClean="0"/>
              <a:t>Students know amino acids are the building blocks of proteins.</a:t>
            </a:r>
          </a:p>
          <a:p>
            <a:r>
              <a:rPr lang="en-US" smtClean="0"/>
              <a:t>Students know the bonding characteristics of carbon that result in the formation of a large variety of structures ranging from simple hydrocarbons to complex polymers and biological molecules.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State Standards</a:t>
            </a:r>
          </a:p>
          <a:p>
            <a:r>
              <a:rPr lang="en-US" smtClean="0"/>
              <a:t> Students know large molecules (polymers), such as proteins, nucleic acids, and starch, are formed by repetitive combinations of simple subunits.</a:t>
            </a:r>
          </a:p>
          <a:p>
            <a:r>
              <a:rPr lang="en-US" smtClean="0"/>
              <a:t>Students know amino acids are the building blocks of proteins.</a:t>
            </a:r>
          </a:p>
          <a:p>
            <a:r>
              <a:rPr lang="en-US" smtClean="0"/>
              <a:t>Students know the bonding characteristics of carbon that result in the formation of a large variety of structures ranging from simple hydrocarbons to complex polymers and biological molecules.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53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Monomer - A molecule that can combine with others of the same kind to form a polymer. </a:t>
            </a:r>
          </a:p>
          <a:p>
            <a:r>
              <a:rPr lang="en-US" smtClean="0"/>
              <a:t>Polymer - A substance that has a molecular structure built from a large number of similar units (monomers) bonded together.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Monomer - A molecule that can combine with others of the same kind to form a polymer. </a:t>
            </a:r>
          </a:p>
          <a:p>
            <a:r>
              <a:rPr lang="en-US" smtClean="0"/>
              <a:t>Polymer - A substance that has a molecular structure built from a large number of similar units (monomers) bonded together.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65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Carbohydrates</a:t>
            </a:r>
          </a:p>
          <a:p>
            <a:r>
              <a:rPr lang="en-US" smtClean="0"/>
              <a:t>Monomer - The simple sugars</a:t>
            </a:r>
          </a:p>
          <a:p>
            <a:r>
              <a:rPr lang="en-US" smtClean="0"/>
              <a:t> Glucose, sucrose, fructose (and many others)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Polymer - The complex carbohydrates.</a:t>
            </a:r>
          </a:p>
          <a:p>
            <a:r>
              <a:rPr lang="en-US" smtClean="0"/>
              <a:t> Starch and Cellulose </a:t>
            </a:r>
          </a:p>
          <a:p>
            <a:r>
              <a:rPr lang="en-US" smtClean="0"/>
              <a:t>are long chains of simple </a:t>
            </a:r>
          </a:p>
          <a:p>
            <a:r>
              <a:rPr lang="en-US" smtClean="0"/>
              <a:t>sugars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Carbohydrates</a:t>
            </a:r>
          </a:p>
          <a:p>
            <a:r>
              <a:rPr lang="en-US" smtClean="0"/>
              <a:t>Monomer - The simple sugars</a:t>
            </a:r>
          </a:p>
          <a:p>
            <a:r>
              <a:rPr lang="en-US" smtClean="0"/>
              <a:t> Glucose, sucrose, fructose (and many others)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Polymer - The complex carbohydrates.</a:t>
            </a:r>
          </a:p>
          <a:p>
            <a:r>
              <a:rPr lang="en-US" smtClean="0"/>
              <a:t> Starch and Cellulose </a:t>
            </a:r>
          </a:p>
          <a:p>
            <a:r>
              <a:rPr lang="en-US" smtClean="0"/>
              <a:t>are long chains of simple </a:t>
            </a:r>
          </a:p>
          <a:p>
            <a:r>
              <a:rPr lang="en-US" smtClean="0"/>
              <a:t>sugars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Monomer - Amino acids </a:t>
            </a:r>
          </a:p>
          <a:p>
            <a:r>
              <a:rPr lang="en-US" smtClean="0"/>
              <a:t>There are twenty amino acids that can be used to build human proteins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Monomer - Amino acids </a:t>
            </a:r>
          </a:p>
          <a:p>
            <a:r>
              <a:rPr lang="en-US" smtClean="0"/>
              <a:t>There are twenty amino acids that can be used to build human proteins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Polymer - When many amino acids bond together to create long chains, the polymer is called a protein (it is also called a polypeptide because it contains many peptide bonds).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Polymer - When many amino acids bond together to create long chains, the polymer is called a protein (it is also called a polypeptide because it contains many peptide bonds).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Insulin – A Human protein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Insulin – A Human protein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(a nucleic acid) is a polymer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(a nucleic acid) is a polymer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12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is made of monomers called nucleotides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is made of monomers called nucleotides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C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390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10F747-171C-4059-8FA3-9BF07ED6A87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36BB0-4772-452D-A607-3DA68B4FB6F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AAF354-BF9B-4BAC-9C7F-AE83D1E9A9B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AB67F4-02AF-4E00-9B62-9CF70FDB49C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7866E-6FB1-4151-B01B-76188E07A4A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BAE450-3F26-465A-A2DC-72691CAE54C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EE2B3B-FEB8-4800-80ED-639F339879D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1E1DA6-ECCC-459A-A2F2-B10F24BD8D0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70B1CC8-125E-428D-9BC9-64D4F306027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E3491B-75B4-47E7-AF88-2C64BFD0832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1C9AFC-4DB4-44D1-86BA-CEA14D47B3F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A23DC0-605B-4297-B619-F680CC207F6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2DD124-4B7A-4480-BB6B-10A9C45C75C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1CF5695-5A26-4BEE-9565-CA8DCDF122D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abymilhouse.files.wordpress.com/2008/07/paper-chai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2" y="152400"/>
            <a:ext cx="4933904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spect.12hna.com/aspectone/images/Paper-Chain-Peopl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890134"/>
            <a:ext cx="2857500" cy="1314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mericanchemistry.com/hops/images/structure%20of%20polymer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2" y="3087429"/>
            <a:ext cx="4792198" cy="165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vehiclefixer.com/wp-content/uploads/2011/09/bike-chai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14400"/>
            <a:ext cx="3276770" cy="2293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710749"/>
            <a:ext cx="5181600" cy="993775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Polymers</a:t>
            </a:r>
          </a:p>
        </p:txBody>
      </p:sp>
      <p:pic>
        <p:nvPicPr>
          <p:cNvPr id="1034" name="Picture 10" descr="http://upload.wikimedia.org/wikipedia/commons/e/e3/PVC-3D-vdW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411345"/>
            <a:ext cx="459497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Plastics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http://upload.wikimedia.org/wikipedia/commons/5/56/Vinylchlorid_Polyvinylchlor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60" y="2133600"/>
            <a:ext cx="763604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1143000"/>
            <a:ext cx="6575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Plastics are synthetic polymers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6170" y="3886200"/>
            <a:ext cx="18758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u="sng" dirty="0" smtClean="0">
                <a:solidFill>
                  <a:schemeClr val="tx1"/>
                </a:solidFill>
              </a:rPr>
              <a:t>Monomer: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Vinyl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chloride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H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Cl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3891280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u="sng" dirty="0" smtClean="0">
                <a:solidFill>
                  <a:schemeClr val="tx1"/>
                </a:solidFill>
              </a:rPr>
              <a:t>Polymer: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Polyvinyl chloride (PVC)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……[C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H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Cl]</a:t>
            </a:r>
            <a:r>
              <a:rPr lang="en-US" sz="2800" baseline="-25000" dirty="0" smtClean="0">
                <a:solidFill>
                  <a:schemeClr val="tx1"/>
                </a:solidFill>
              </a:rPr>
              <a:t>n</a:t>
            </a:r>
            <a:r>
              <a:rPr lang="en-US" sz="2800" dirty="0" smtClean="0">
                <a:solidFill>
                  <a:schemeClr val="tx1"/>
                </a:solidFill>
              </a:rPr>
              <a:t>……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5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asywaystogogreen.com/wp-content/uploads/2010/12/plastic-type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38200"/>
            <a:ext cx="5856353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76" y="122238"/>
            <a:ext cx="8153400" cy="715962"/>
          </a:xfrm>
        </p:spPr>
        <p:txBody>
          <a:bodyPr/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Synthetic Polymers and Their Uses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91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 State Standards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257800"/>
          </a:xfrm>
          <a:solidFill>
            <a:srgbClr val="FFFFCC"/>
          </a:solidFill>
          <a:ln w="28575"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 </a:t>
            </a:r>
            <a:r>
              <a:rPr lang="en-US" sz="2800" dirty="0">
                <a:latin typeface="Comic Sans MS" pitchFamily="66" charset="0"/>
              </a:rPr>
              <a:t>Students know large molecules (polymers), such as proteins, nucleic acids, and starch, are formed by repetitive combinations of simple subunits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  <a:p>
            <a:r>
              <a:rPr lang="en-US" sz="2800" dirty="0">
                <a:latin typeface="Comic Sans MS" pitchFamily="66" charset="0"/>
              </a:rPr>
              <a:t>Students know amino acids are the building blocks of proteins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  <a:p>
            <a:r>
              <a:rPr lang="en-US" sz="2800" dirty="0">
                <a:latin typeface="Comic Sans MS" pitchFamily="66" charset="0"/>
              </a:rPr>
              <a:t>Students know the bonding characteristics of carbon that result in the formation of a large variety of structures ranging from simple hydrocarbons to complex polymers and biological molecules.</a:t>
            </a:r>
          </a:p>
        </p:txBody>
      </p:sp>
    </p:spTree>
    <p:extLst>
      <p:ext uri="{BB962C8B-B14F-4D97-AF65-F5344CB8AC3E}">
        <p14:creationId xmlns:p14="http://schemas.microsoft.com/office/powerpoint/2010/main" val="16010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520" y="1371600"/>
            <a:ext cx="8361680" cy="1828799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latin typeface="Comic Sans MS" pitchFamily="66" charset="0"/>
              </a:rPr>
              <a:t>Monomer - </a:t>
            </a:r>
            <a:r>
              <a:rPr lang="en-US" sz="3600" dirty="0">
                <a:latin typeface="Comic Sans MS" pitchFamily="66" charset="0"/>
              </a:rPr>
              <a:t>A molecule that can combine with others of the same kind to form a polymer.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429000"/>
            <a:ext cx="8382000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Polymer - </a:t>
            </a:r>
            <a:r>
              <a:rPr lang="en-US" b="0" dirty="0">
                <a:solidFill>
                  <a:schemeClr val="tx1"/>
                </a:solidFill>
              </a:rPr>
              <a:t>A substance that has a molecular structure </a:t>
            </a:r>
            <a:r>
              <a:rPr lang="en-US" b="0" dirty="0" smtClean="0">
                <a:solidFill>
                  <a:schemeClr val="tx1"/>
                </a:solidFill>
              </a:rPr>
              <a:t>built from </a:t>
            </a:r>
            <a:r>
              <a:rPr lang="en-US" b="0" dirty="0">
                <a:solidFill>
                  <a:schemeClr val="tx1"/>
                </a:solidFill>
              </a:rPr>
              <a:t>a large number of similar units </a:t>
            </a:r>
            <a:r>
              <a:rPr lang="en-US" b="0" dirty="0" smtClean="0">
                <a:solidFill>
                  <a:schemeClr val="tx1"/>
                </a:solidFill>
              </a:rPr>
              <a:t>(monomers) bonded </a:t>
            </a:r>
            <a:r>
              <a:rPr lang="en-US" b="0" dirty="0">
                <a:solidFill>
                  <a:schemeClr val="tx1"/>
                </a:solidFill>
              </a:rPr>
              <a:t>together.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Carbohydrates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7520" y="1123622"/>
            <a:ext cx="7391400" cy="137159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latin typeface="Comic Sans MS" pitchFamily="66" charset="0"/>
              </a:rPr>
              <a:t>Monomer - The simple sugars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Glucose, sucrose, fructose (and many others)</a:t>
            </a:r>
          </a:p>
          <a:p>
            <a:pPr lvl="2" eaLnBrk="1" hangingPunct="1">
              <a:buFontTx/>
              <a:buNone/>
            </a:pPr>
            <a:endParaRPr lang="en-US" dirty="0" smtClean="0">
              <a:latin typeface="Comic Sans MS" pitchFamily="66" charset="0"/>
            </a:endParaRPr>
          </a:p>
          <a:p>
            <a:pPr marL="914400" lvl="2" indent="0" eaLnBrk="1" hangingPunct="1">
              <a:buNone/>
            </a:pPr>
            <a:endParaRPr lang="en-US" dirty="0" smtClean="0">
              <a:latin typeface="Comic Sans MS" pitchFamily="66" charset="0"/>
            </a:endParaRPr>
          </a:p>
          <a:p>
            <a:pPr lvl="2" eaLnBrk="1" hangingPunct="1">
              <a:buFont typeface="Wingdings" pitchFamily="2" charset="2"/>
              <a:buNone/>
            </a:pPr>
            <a:endParaRPr lang="en-US" dirty="0" smtClean="0">
              <a:latin typeface="Comic Sans MS" pitchFamily="66" charset="0"/>
            </a:endParaRPr>
          </a:p>
        </p:txBody>
      </p:sp>
      <p:pic>
        <p:nvPicPr>
          <p:cNvPr id="4" name="Picture 35" descr="gluco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81000" y="762000"/>
            <a:ext cx="1295400" cy="17379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5" descr="starch molecule1 - Starch&#10;                (n&#10;                is the number of repeating glucose units and ranges in the&#10;                1,000\'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257800" y="4267200"/>
            <a:ext cx="3733800" cy="168323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6200" y="3657600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buNone/>
            </a:pPr>
            <a:r>
              <a:rPr lang="en-US" sz="3200" b="0" dirty="0">
                <a:solidFill>
                  <a:schemeClr val="tx1"/>
                </a:solidFill>
              </a:rPr>
              <a:t>Polymer - The complex carbohydrates.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sz="3200" b="0" dirty="0">
                <a:solidFill>
                  <a:schemeClr val="tx1"/>
                </a:solidFill>
              </a:rPr>
              <a:t> </a:t>
            </a:r>
            <a:r>
              <a:rPr lang="en-US" sz="2800" b="0" dirty="0" smtClean="0">
                <a:solidFill>
                  <a:schemeClr val="tx1"/>
                </a:solidFill>
              </a:rPr>
              <a:t>Starch and Cellulose </a:t>
            </a:r>
          </a:p>
          <a:p>
            <a:pPr lvl="2" eaLnBrk="1" hangingPunct="1"/>
            <a:r>
              <a:rPr lang="en-US" sz="2800" b="0" dirty="0" smtClean="0">
                <a:solidFill>
                  <a:schemeClr val="tx1"/>
                </a:solidFill>
              </a:rPr>
              <a:t>are long chains of simple </a:t>
            </a:r>
          </a:p>
          <a:p>
            <a:pPr lvl="2" eaLnBrk="1" hangingPunct="1"/>
            <a:r>
              <a:rPr lang="en-US" sz="2800" b="0" dirty="0" smtClean="0">
                <a:solidFill>
                  <a:schemeClr val="tx1"/>
                </a:solidFill>
              </a:rPr>
              <a:t>sugars</a:t>
            </a:r>
            <a:endParaRPr lang="en-US" sz="2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410200" y="0"/>
            <a:ext cx="350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05400" y="1066800"/>
            <a:ext cx="4191000" cy="838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latin typeface="Comic Sans MS" pitchFamily="66" charset="0"/>
              </a:rPr>
              <a:t>Monomer </a:t>
            </a:r>
            <a:r>
              <a:rPr lang="en-US" sz="2800" dirty="0" smtClean="0">
                <a:latin typeface="Comic Sans MS" pitchFamily="66" charset="0"/>
              </a:rPr>
              <a:t>- </a:t>
            </a:r>
            <a:r>
              <a:rPr lang="en-US" sz="2800" u="sng" dirty="0" smtClean="0">
                <a:latin typeface="Comic Sans MS" pitchFamily="66" charset="0"/>
              </a:rPr>
              <a:t>Amino acids </a:t>
            </a:r>
          </a:p>
        </p:txBody>
      </p:sp>
      <p:pic>
        <p:nvPicPr>
          <p:cNvPr id="6" name="Picture 4" descr="Aminoacid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228600"/>
            <a:ext cx="5410200" cy="6157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623560" y="1595120"/>
            <a:ext cx="350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</a:rPr>
              <a:t>There are twenty </a:t>
            </a:r>
            <a:r>
              <a:rPr lang="en-US" sz="2800" b="0" u="sng" dirty="0" smtClean="0">
                <a:solidFill>
                  <a:schemeClr val="tx1"/>
                </a:solidFill>
              </a:rPr>
              <a:t>amino acids</a:t>
            </a:r>
            <a:r>
              <a:rPr lang="en-US" sz="2800" b="0" dirty="0" smtClean="0">
                <a:solidFill>
                  <a:schemeClr val="tx1"/>
                </a:solidFill>
              </a:rPr>
              <a:t> that can be used to build human proteins</a:t>
            </a:r>
            <a:endParaRPr lang="en-US" sz="2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26670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343400"/>
            <a:ext cx="81534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mic Sans MS" pitchFamily="66" charset="0"/>
              </a:rPr>
              <a:t>   Polymer </a:t>
            </a:r>
            <a:r>
              <a:rPr lang="en-US" sz="2400" dirty="0" smtClean="0">
                <a:latin typeface="Comic Sans MS" pitchFamily="66" charset="0"/>
              </a:rPr>
              <a:t>- When many amino acids bond together to create long chains, the polymer is called a protein (it is also called a </a:t>
            </a:r>
            <a:r>
              <a:rPr lang="en-US" sz="2400" i="1" u="sng" dirty="0" smtClean="0">
                <a:latin typeface="Comic Sans MS" pitchFamily="66" charset="0"/>
              </a:rPr>
              <a:t>polypeptide</a:t>
            </a:r>
            <a:r>
              <a:rPr lang="en-US" sz="2400" dirty="0" smtClean="0">
                <a:latin typeface="Comic Sans MS" pitchFamily="66" charset="0"/>
              </a:rPr>
              <a:t> because it contains many peptide bonds).</a:t>
            </a:r>
            <a:r>
              <a:rPr lang="en-US" sz="2800" dirty="0" smtClean="0"/>
              <a:t> </a:t>
            </a:r>
          </a:p>
        </p:txBody>
      </p:sp>
      <p:pic>
        <p:nvPicPr>
          <p:cNvPr id="23557" name="Picture 5" descr="polypeptid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990600"/>
            <a:ext cx="7315200" cy="322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5" name="Picture 4" descr="insuli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72288"/>
          </a:xfrm>
          <a:noFill/>
        </p:spPr>
      </p:pic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381000" y="533400"/>
            <a:ext cx="5995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Insulin – A Human protein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hr.nlm.nih.gov/handbook/illustrations/dnastru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0"/>
            <a:ext cx="6489700" cy="648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28600"/>
            <a:ext cx="5562600" cy="121919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 (a nucleic acid) is a polymer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6"/>
            <a:ext cx="8305800" cy="1143000"/>
          </a:xfrm>
        </p:spPr>
        <p:txBody>
          <a:bodyPr/>
          <a:lstStyle/>
          <a:p>
            <a:pPr algn="l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 is made of monomers called </a:t>
            </a:r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nucleotides</a:t>
            </a:r>
            <a:endParaRPr lang="en-US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1143000"/>
            <a:ext cx="6350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4122738"/>
            <a:ext cx="60325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0" y="3886200"/>
            <a:ext cx="6127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0" y="1150938"/>
            <a:ext cx="566738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5257800" y="3962400"/>
          <a:ext cx="2819400" cy="240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ChemSketch" r:id="rId4" imgW="1953720" imgH="1667160" progId="ACD.ChemSketch.20">
                  <p:embed/>
                </p:oleObj>
              </mc:Choice>
              <mc:Fallback>
                <p:oleObj name="ChemSketch" r:id="rId4" imgW="1953720" imgH="166716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962400"/>
                        <a:ext cx="2819400" cy="240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762000" y="990600"/>
          <a:ext cx="309721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ChemSketch" r:id="rId6" imgW="2194560" imgH="1618560" progId="ACD.ChemSketch.20">
                  <p:embed/>
                </p:oleObj>
              </mc:Choice>
              <mc:Fallback>
                <p:oleObj name="ChemSketch" r:id="rId6" imgW="2194560" imgH="161856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990600"/>
                        <a:ext cx="3097213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8"/>
          <p:cNvGraphicFramePr>
            <a:graphicFrameLocks noChangeAspect="1"/>
          </p:cNvGraphicFramePr>
          <p:nvPr/>
        </p:nvGraphicFramePr>
        <p:xfrm>
          <a:off x="609600" y="3886200"/>
          <a:ext cx="358298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ChemSketch" r:id="rId8" imgW="2539080" imgH="1618560" progId="ACD.ChemSketch.20">
                  <p:embed/>
                </p:oleObj>
              </mc:Choice>
              <mc:Fallback>
                <p:oleObj name="ChemSketch" r:id="rId8" imgW="2539080" imgH="161856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86200"/>
                        <a:ext cx="358298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9"/>
          <p:cNvGraphicFramePr>
            <a:graphicFrameLocks noChangeAspect="1"/>
          </p:cNvGraphicFramePr>
          <p:nvPr/>
        </p:nvGraphicFramePr>
        <p:xfrm>
          <a:off x="5181600" y="914400"/>
          <a:ext cx="2859088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ChemSketch" r:id="rId10" imgW="1953720" imgH="1667160" progId="ACD.ChemSketch.20">
                  <p:embed/>
                </p:oleObj>
              </mc:Choice>
              <mc:Fallback>
                <p:oleObj name="ChemSketch" r:id="rId10" imgW="1953720" imgH="166716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914400"/>
                        <a:ext cx="2859088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500</Words>
  <Application>Microsoft Office PowerPoint</Application>
  <PresentationFormat>Екран (4:3)</PresentationFormat>
  <Paragraphs>118</Paragraphs>
  <Slides>11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3" baseType="lpstr">
      <vt:lpstr>Default Design</vt:lpstr>
      <vt:lpstr>ChemSketch</vt:lpstr>
      <vt:lpstr>Polymers</vt:lpstr>
      <vt:lpstr>CA State Standards</vt:lpstr>
      <vt:lpstr>Definitions</vt:lpstr>
      <vt:lpstr>Carbohydrates</vt:lpstr>
      <vt:lpstr>Proteins</vt:lpstr>
      <vt:lpstr>Proteins</vt:lpstr>
      <vt:lpstr>Презентація PowerPoint</vt:lpstr>
      <vt:lpstr>DNA (a nucleic acid) is a polymer</vt:lpstr>
      <vt:lpstr>DNA is made of monomers called nucleotides</vt:lpstr>
      <vt:lpstr>Plastics</vt:lpstr>
      <vt:lpstr>Synthetic Polymers and Their Uses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Polymers</dc:title>
  <dc:creator>El Diamante High School</dc:creator>
  <cp:lastModifiedBy>RomaK</cp:lastModifiedBy>
  <cp:revision>96</cp:revision>
  <dcterms:created xsi:type="dcterms:W3CDTF">2004-05-19T16:10:41Z</dcterms:created>
  <dcterms:modified xsi:type="dcterms:W3CDTF">2015-09-02T10:05:04Z</dcterms:modified>
</cp:coreProperties>
</file>