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0" r:id="rId3"/>
    <p:sldMasterId id="2147483651" r:id="rId4"/>
  </p:sldMasterIdLst>
  <p:notesMasterIdLst>
    <p:notesMasterId r:id="rId12"/>
  </p:notesMasterIdLst>
  <p:sldIdLst>
    <p:sldId id="256" r:id="rId5"/>
    <p:sldId id="263" r:id="rId6"/>
    <p:sldId id="290" r:id="rId7"/>
    <p:sldId id="292" r:id="rId8"/>
    <p:sldId id="285" r:id="rId9"/>
    <p:sldId id="286" r:id="rId10"/>
    <p:sldId id="291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FF00"/>
    <a:srgbClr val="FF3300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987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6803B6-3E35-4453-B05A-B320B8394008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984A99-275C-4033-B280-D57C0E9BF194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320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Precipitation Reactions</a:t>
            </a:r>
          </a:p>
          <a:p>
            <a:r>
              <a:rPr lang="en-US" smtClean="0"/>
              <a:t>Graphic: Wikimedia Commons User Tubifex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Precipitation Reactions</a:t>
            </a:r>
          </a:p>
          <a:p>
            <a:r>
              <a:rPr lang="en-US" smtClean="0"/>
              <a:t>Graphic: Wikimedia Commons User Tubifex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2590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Double Replacement Reactions</a:t>
            </a:r>
          </a:p>
          <a:p>
            <a:r>
              <a:rPr lang="en-US" smtClean="0"/>
              <a:t>The ions of two compounds exchange places in an aqueous solution to form two new compounds.</a:t>
            </a:r>
          </a:p>
          <a:p>
            <a:r>
              <a:rPr lang="en-US" smtClean="0"/>
              <a:t>AX  +  BY  AY  +  BX</a:t>
            </a:r>
          </a:p>
          <a:p>
            <a:r>
              <a:rPr lang="en-US" smtClean="0"/>
              <a:t>One of the compounds formed is usually a </a:t>
            </a:r>
          </a:p>
          <a:p>
            <a:r>
              <a:rPr lang="en-US" smtClean="0"/>
              <a:t>precipitate (an insoluble solid), an insoluble gas that bubbles out of solution, or a molecular compound, usually water.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Double Replacement Reactions</a:t>
            </a:r>
          </a:p>
          <a:p>
            <a:r>
              <a:rPr lang="en-US" smtClean="0"/>
              <a:t>The ions of two compounds exchange places in an aqueous solution to form two new compounds.</a:t>
            </a:r>
          </a:p>
          <a:p>
            <a:r>
              <a:rPr lang="en-US" smtClean="0"/>
              <a:t>AX  +  BY  AY  +  BX</a:t>
            </a:r>
          </a:p>
          <a:p>
            <a:r>
              <a:rPr lang="en-US" smtClean="0"/>
              <a:t>One of the compounds formed is usually a </a:t>
            </a:r>
          </a:p>
          <a:p>
            <a:r>
              <a:rPr lang="en-US" smtClean="0"/>
              <a:t>precipitate (an insoluble solid), an insoluble gas that bubbles out of solution, or a molecular compound, usually water.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4182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Double replacement forming a precipitate…</a:t>
            </a:r>
          </a:p>
          <a:p>
            <a:r>
              <a:rPr lang="en-US" smtClean="0"/>
              <a:t>Pb(NO3)2(aq) + 2KI(aq)  PbI2(s) + 2KNO3(aq)</a:t>
            </a:r>
          </a:p>
          <a:p>
            <a:r>
              <a:rPr lang="en-US" smtClean="0"/>
              <a:t>Pb2+(aq) + 2 NO3-(aq) + 2 K+(aq) +2 I-(aq)  PbI2(s) + 2K+(aq) + 2 NO3-(aq)</a:t>
            </a:r>
          </a:p>
          <a:p>
            <a:r>
              <a:rPr lang="en-US" smtClean="0"/>
              <a:t>Pb2+(aq) + 2 I-(aq)  PbI2(s)</a:t>
            </a:r>
          </a:p>
          <a:p>
            <a:r>
              <a:rPr lang="en-US" smtClean="0"/>
              <a:t>Double replacement (ionic) equation</a:t>
            </a:r>
          </a:p>
          <a:p>
            <a:r>
              <a:rPr lang="en-US" smtClean="0"/>
              <a:t>Complete ionic equation shows compounds as aqueous ions</a:t>
            </a:r>
          </a:p>
          <a:p>
            <a:r>
              <a:rPr lang="en-US" smtClean="0"/>
              <a:t>Net ionic equation eliminates the spectator ions</a:t>
            </a:r>
          </a:p>
          <a:p>
            <a:r>
              <a:rPr lang="en-US" smtClean="0"/>
              <a:t>Lead(II) nitrate + potassium iodide  lead(II) iodide + potassium nitrate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Double replacement forming a precipitate…</a:t>
            </a:r>
          </a:p>
          <a:p>
            <a:r>
              <a:rPr lang="en-US" smtClean="0"/>
              <a:t>Pb(NO3)2(aq) + 2KI(aq)  PbI2(s) + 2KNO3(aq)</a:t>
            </a:r>
          </a:p>
          <a:p>
            <a:r>
              <a:rPr lang="en-US" smtClean="0"/>
              <a:t>Pb2+(aq) + 2 NO3-(aq) + 2 K+(aq) +2 I-(aq)  PbI2(s) + 2K+(aq) + 2 NO3-(aq)</a:t>
            </a:r>
          </a:p>
          <a:p>
            <a:r>
              <a:rPr lang="en-US" smtClean="0"/>
              <a:t>Pb2+(aq) + 2 I-(aq)  PbI2(s)</a:t>
            </a:r>
          </a:p>
          <a:p>
            <a:r>
              <a:rPr lang="en-US" smtClean="0"/>
              <a:t>Double replacement (ionic) equation</a:t>
            </a:r>
          </a:p>
          <a:p>
            <a:r>
              <a:rPr lang="en-US" smtClean="0"/>
              <a:t>Complete ionic equation shows compounds as aqueous ions</a:t>
            </a:r>
          </a:p>
          <a:p>
            <a:r>
              <a:rPr lang="en-US" smtClean="0"/>
              <a:t>Net ionic equation eliminates the spectator ions</a:t>
            </a:r>
          </a:p>
          <a:p>
            <a:r>
              <a:rPr lang="en-US" smtClean="0"/>
              <a:t>Lead(II) nitrate + potassium iodide  lead(II) iodide + potassium nitrate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8235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Solubility Rules – AP Chemistry</a:t>
            </a:r>
          </a:p>
          <a:p>
            <a:r>
              <a:rPr lang="en-US" smtClean="0"/>
              <a:t>All sodium, potassium, ammonium, and nitrate salts are soluble in water. Memorization of other “solubility rules” is beyond the scope of this course and the AP Exam.</a:t>
            </a:r>
          </a:p>
          <a:p>
            <a:r>
              <a:rPr lang="en-US" smtClean="0"/>
              <a:t>Therefore, the following slides are only for your amusement, and will not be tested 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Solubility Rules – AP Chemistry</a:t>
            </a:r>
          </a:p>
          <a:p>
            <a:r>
              <a:rPr lang="en-US" smtClean="0"/>
              <a:t>All sodium, potassium, ammonium, and nitrate salts are soluble in water. Memorization of other “solubility rules” is beyond the scope of this course and the AP Exam.</a:t>
            </a:r>
          </a:p>
          <a:p>
            <a:r>
              <a:rPr lang="en-US" smtClean="0"/>
              <a:t>Therefore, the following slides are only for your amusement, and will not be tested 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022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Solubility Rules – Mostly Soluble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Solubility Rules – Mostly Soluble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7707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Solubility Rules – Mostly Insoluble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Solubility Rules – Mostly Insoluble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0938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Solubility </a:t>
            </a:r>
            <a:br>
              <a:rPr lang="en-US" smtClean="0"/>
            </a:br>
            <a:r>
              <a:rPr lang="en-US" smtClean="0"/>
              <a:t>Chart:</a:t>
            </a:r>
            <a:br>
              <a:rPr lang="en-US" smtClean="0"/>
            </a:br>
            <a:r>
              <a:rPr lang="en-US" smtClean="0"/>
              <a:t>Common </a:t>
            </a:r>
            <a:br>
              <a:rPr lang="en-US" smtClean="0"/>
            </a:br>
            <a:r>
              <a:rPr lang="en-US" smtClean="0"/>
              <a:t>salts</a:t>
            </a:r>
            <a:br>
              <a:rPr lang="en-US" smtClean="0"/>
            </a:br>
            <a:r>
              <a:rPr lang="en-US" smtClean="0"/>
              <a:t>at 25C</a:t>
            </a:r>
          </a:p>
          <a:p>
            <a:r>
              <a:rPr lang="en-US" smtClean="0"/>
              <a:t>S = Soluble</a:t>
            </a:r>
          </a:p>
          <a:p>
            <a:r>
              <a:rPr lang="en-US" smtClean="0"/>
              <a:t>I = Insoluble</a:t>
            </a:r>
          </a:p>
          <a:p>
            <a:r>
              <a:rPr lang="en-US" smtClean="0"/>
              <a:t>P = Partially </a:t>
            </a:r>
          </a:p>
          <a:p>
            <a:r>
              <a:rPr lang="en-US" smtClean="0"/>
              <a:t>     Soluble</a:t>
            </a:r>
          </a:p>
          <a:p>
            <a:r>
              <a:rPr lang="en-US" smtClean="0"/>
              <a:t>X = Other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Solubility </a:t>
            </a:r>
            <a:br>
              <a:rPr lang="en-US" smtClean="0"/>
            </a:br>
            <a:r>
              <a:rPr lang="en-US" smtClean="0"/>
              <a:t>Chart:</a:t>
            </a:r>
            <a:br>
              <a:rPr lang="en-US" smtClean="0"/>
            </a:br>
            <a:r>
              <a:rPr lang="en-US" smtClean="0"/>
              <a:t>Common </a:t>
            </a:r>
            <a:br>
              <a:rPr lang="en-US" smtClean="0"/>
            </a:br>
            <a:r>
              <a:rPr lang="en-US" smtClean="0"/>
              <a:t>salts</a:t>
            </a:r>
            <a:br>
              <a:rPr lang="en-US" smtClean="0"/>
            </a:br>
            <a:r>
              <a:rPr lang="en-US" smtClean="0"/>
              <a:t>at 25C</a:t>
            </a:r>
          </a:p>
          <a:p>
            <a:r>
              <a:rPr lang="en-US" smtClean="0"/>
              <a:t>S = Soluble</a:t>
            </a:r>
          </a:p>
          <a:p>
            <a:r>
              <a:rPr lang="en-US" smtClean="0"/>
              <a:t>I = Insoluble</a:t>
            </a:r>
          </a:p>
          <a:p>
            <a:r>
              <a:rPr lang="en-US" smtClean="0"/>
              <a:t>P = Partially </a:t>
            </a:r>
          </a:p>
          <a:p>
            <a:r>
              <a:rPr lang="en-US" smtClean="0"/>
              <a:t>     Soluble</a:t>
            </a:r>
          </a:p>
          <a:p>
            <a:r>
              <a:rPr lang="en-US" smtClean="0"/>
              <a:t>X = Other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790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1BAD6D-0EE2-4B7B-A56B-88D90F8565ED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26558F-4A4F-4BD3-8C01-EA86CAA9530D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FB4D6D-DA24-43C0-8CF2-346528105DE1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7AD3C0-4CF5-4431-9D62-EF6EBD1C063A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227E93-84A2-4EB6-93A4-3FFE8288EB9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E50330-79ED-4FD5-B2B0-CF4B0CBB87F9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A6D3C1-F403-4882-BFD1-3AFF4A814288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2A5A08-4A90-4CF2-B1B4-35FBDF558F3D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09F50D-36FA-401D-B420-D0FBAF6C436D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FE22C6-5EC5-4D48-AB85-8899A24B847E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7A7283-DDF6-4BA8-B299-4AA7D6673946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A1A9B9-4661-49B5-8453-C2B0A82C82D7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F187AA-DF5E-414B-AF43-A08C87CC413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13408E-F653-49F9-9168-7720B2B1D8F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516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45893A-F1C9-4AFE-A785-AABBD76188DF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3524207-3421-44F5-92E3-3967BDB31E95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19000C-0297-4338-BB73-3E0AFC00BE60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AEF4B2B-7A88-416B-A4B3-646B53B48C08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12AA6B-A89A-46C2-9324-8E035C192AC3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4FBAE6-4D5B-4D51-B4D0-A79B6B853CE3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DC05D4-3141-4AC7-9A67-0B1D17F5AC50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C61770-B934-4F10-A909-4CCB9FAC2E86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2DE26C-CF54-491C-90D7-59200FF4271A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95C0C7-D169-4DA7-9CB9-C5075584C5EF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58B6E6-A139-4BE7-B9B2-97051E546A5A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710272-CB24-46C5-B990-6E3759782876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C9E3AD-D3EF-406A-81BC-865C6298D931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354CA4-2640-402C-90FE-59977C56A3EA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0E3B88-79B5-4E58-8B02-382F3CCEEF2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031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84ACD5-742A-46A7-9343-E28C6FD6B193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F1E319-FD2B-491C-AA2D-494B86C5F0A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9CB1-78E6-462A-9FDA-E4E4F109A00F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B9DB0D-EA0A-4D90-B5E6-DDF26ACAA7B7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A71BC6-6A7E-476D-A95C-7D69E39FD2AE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3601F74-6A8A-41AC-A78E-0EDCB82DF5A8}" type="slidenum">
              <a:rPr lang="en-US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Times New Roman" pitchFamily="18" charset="0"/>
              </a:defRPr>
            </a:lvl1pPr>
          </a:lstStyle>
          <a:p>
            <a:fld id="{F863112D-2651-4AD0-B8F3-8726863D2CAE}" type="slidenum">
              <a:rPr lang="en-US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70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708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j-lt"/>
              </a:defRPr>
            </a:lvl1pPr>
          </a:lstStyle>
          <a:p>
            <a:fld id="{FCC9D012-4781-4B3F-A663-952AF275DEE2}" type="slidenum">
              <a:rPr lang="en-US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71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0"/>
            <a:ext cx="6477000" cy="914400"/>
          </a:xfrm>
        </p:spPr>
        <p:txBody>
          <a:bodyPr/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Precipitation Reactions</a:t>
            </a:r>
            <a:endParaRPr lang="en-US" sz="4000" b="1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99330" name="Picture 2" descr="File:DSC01974 - Zinc (II) reaction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838200"/>
            <a:ext cx="6419850" cy="5705476"/>
          </a:xfrm>
          <a:prstGeom prst="rect">
            <a:avLst/>
          </a:prstGeom>
          <a:ln>
            <a:noFill/>
          </a:ln>
          <a:effectLst>
            <a:outerShdw blurRad="292100" dist="1778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5981403" y="6581001"/>
            <a:ext cx="31625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Graphic: Wikimedia Commons User </a:t>
            </a:r>
            <a:r>
              <a:rPr lang="en-US" sz="1200" dirty="0" err="1" smtClean="0"/>
              <a:t>Tubifex</a:t>
            </a:r>
            <a:endParaRPr 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685800"/>
          </a:xfrm>
        </p:spPr>
        <p:txBody>
          <a:bodyPr/>
          <a:lstStyle/>
          <a:p>
            <a:r>
              <a:rPr lang="en-US" sz="3200" u="sng" dirty="0" smtClean="0">
                <a:solidFill>
                  <a:schemeClr val="accent3">
                    <a:lumMod val="10000"/>
                  </a:schemeClr>
                </a:solidFill>
              </a:rPr>
              <a:t>Double Replacement Reactions</a:t>
            </a:r>
            <a:endParaRPr lang="en-US" sz="3200" u="sng" dirty="0">
              <a:solidFill>
                <a:schemeClr val="accent3">
                  <a:lumMod val="10000"/>
                </a:schemeClr>
              </a:solidFill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685800" y="1143000"/>
            <a:ext cx="79248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2800" b="1" dirty="0">
                <a:solidFill>
                  <a:schemeClr val="accent3">
                    <a:lumMod val="10000"/>
                  </a:schemeClr>
                </a:solidFill>
                <a:latin typeface="Comic Sans MS" pitchFamily="66" charset="0"/>
              </a:rPr>
              <a:t>The ions of two compounds </a:t>
            </a:r>
            <a:r>
              <a:rPr lang="en-US" sz="2800" b="1" dirty="0">
                <a:solidFill>
                  <a:srgbClr val="C00000"/>
                </a:solidFill>
                <a:latin typeface="Comic Sans MS" pitchFamily="66" charset="0"/>
              </a:rPr>
              <a:t>exchange places </a:t>
            </a:r>
            <a:r>
              <a:rPr lang="en-US" sz="2800" b="1" dirty="0">
                <a:solidFill>
                  <a:schemeClr val="accent3">
                    <a:lumMod val="10000"/>
                  </a:schemeClr>
                </a:solidFill>
                <a:latin typeface="Comic Sans MS" pitchFamily="66" charset="0"/>
              </a:rPr>
              <a:t>in </a:t>
            </a:r>
            <a:r>
              <a:rPr lang="en-US" sz="2800" b="1" dirty="0" smtClean="0">
                <a:solidFill>
                  <a:schemeClr val="accent3">
                    <a:lumMod val="10000"/>
                  </a:schemeClr>
                </a:solidFill>
                <a:latin typeface="Comic Sans MS" pitchFamily="66" charset="0"/>
              </a:rPr>
              <a:t>an aqueous </a:t>
            </a:r>
            <a:r>
              <a:rPr lang="en-US" sz="2800" b="1" dirty="0">
                <a:solidFill>
                  <a:schemeClr val="accent3">
                    <a:lumMod val="10000"/>
                  </a:schemeClr>
                </a:solidFill>
                <a:latin typeface="Comic Sans MS" pitchFamily="66" charset="0"/>
              </a:rPr>
              <a:t>solution to form two new compounds.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828800" y="2590800"/>
            <a:ext cx="510107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3200" b="1" dirty="0">
                <a:solidFill>
                  <a:schemeClr val="accent3">
                    <a:lumMod val="10000"/>
                  </a:schemeClr>
                </a:solidFill>
                <a:latin typeface="Comic Sans MS" pitchFamily="66" charset="0"/>
              </a:rPr>
              <a:t>AX  +  BY </a:t>
            </a:r>
            <a:r>
              <a:rPr lang="en-US" sz="3200" b="1" dirty="0" smtClean="0">
                <a:solidFill>
                  <a:schemeClr val="accent3">
                    <a:lumMod val="10000"/>
                  </a:schemeClr>
                </a:solidFill>
                <a:latin typeface="Comic Sans MS" pitchFamily="66" charset="0"/>
                <a:sym typeface="Symbol"/>
              </a:rPr>
              <a:t> </a:t>
            </a:r>
            <a:r>
              <a:rPr lang="en-US" sz="3200" b="1" dirty="0" smtClean="0">
                <a:solidFill>
                  <a:schemeClr val="accent3">
                    <a:lumMod val="10000"/>
                  </a:schemeClr>
                </a:solidFill>
                <a:latin typeface="Comic Sans MS" pitchFamily="66" charset="0"/>
                <a:sym typeface="Wingdings" pitchFamily="2" charset="2"/>
              </a:rPr>
              <a:t>AY  </a:t>
            </a:r>
            <a:r>
              <a:rPr lang="en-US" sz="3200" b="1" dirty="0">
                <a:solidFill>
                  <a:schemeClr val="accent3">
                    <a:lumMod val="10000"/>
                  </a:schemeClr>
                </a:solidFill>
                <a:latin typeface="Comic Sans MS" pitchFamily="66" charset="0"/>
                <a:sym typeface="Wingdings" pitchFamily="2" charset="2"/>
              </a:rPr>
              <a:t>+  BX</a:t>
            </a:r>
            <a:endParaRPr lang="en-US" sz="3200" b="1" dirty="0">
              <a:solidFill>
                <a:schemeClr val="accent3">
                  <a:lumMod val="1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762000" y="3352800"/>
            <a:ext cx="7559675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800" b="1" dirty="0">
                <a:solidFill>
                  <a:schemeClr val="accent3">
                    <a:lumMod val="10000"/>
                  </a:schemeClr>
                </a:solidFill>
                <a:latin typeface="Comic Sans MS" pitchFamily="66" charset="0"/>
              </a:rPr>
              <a:t>One of the compounds formed is usually a </a:t>
            </a:r>
          </a:p>
          <a:p>
            <a:pPr eaLnBrk="0" hangingPunct="0"/>
            <a:r>
              <a:rPr lang="en-US" sz="2800" b="1" dirty="0">
                <a:solidFill>
                  <a:srgbClr val="C00000"/>
                </a:solidFill>
                <a:latin typeface="Comic Sans MS" pitchFamily="66" charset="0"/>
              </a:rPr>
              <a:t>precipitate</a:t>
            </a:r>
            <a:r>
              <a:rPr lang="en-US" sz="2800" b="1" dirty="0">
                <a:solidFill>
                  <a:schemeClr val="accent3">
                    <a:lumMod val="10000"/>
                  </a:schemeClr>
                </a:solidFill>
                <a:latin typeface="Comic Sans MS" pitchFamily="66" charset="0"/>
              </a:rPr>
              <a:t> (an insoluble solid), an </a:t>
            </a:r>
            <a:r>
              <a:rPr lang="en-US" sz="2800" b="1" dirty="0">
                <a:solidFill>
                  <a:srgbClr val="C00000"/>
                </a:solidFill>
                <a:latin typeface="Comic Sans MS" pitchFamily="66" charset="0"/>
              </a:rPr>
              <a:t>insoluble gas </a:t>
            </a:r>
            <a:r>
              <a:rPr lang="en-US" sz="2800" b="1" dirty="0">
                <a:solidFill>
                  <a:schemeClr val="accent3">
                    <a:lumMod val="10000"/>
                  </a:schemeClr>
                </a:solidFill>
                <a:latin typeface="Comic Sans MS" pitchFamily="66" charset="0"/>
              </a:rPr>
              <a:t>that bubbles out of solution, or a molecular compound, usually </a:t>
            </a:r>
            <a:r>
              <a:rPr lang="en-US" sz="2800" b="1" dirty="0">
                <a:solidFill>
                  <a:srgbClr val="C00000"/>
                </a:solidFill>
                <a:latin typeface="Comic Sans MS" pitchFamily="66" charset="0"/>
              </a:rPr>
              <a:t>water</a:t>
            </a:r>
            <a:r>
              <a:rPr lang="en-US" sz="2800" b="1" dirty="0">
                <a:solidFill>
                  <a:schemeClr val="accent3">
                    <a:lumMod val="10000"/>
                  </a:schemeClr>
                </a:solidFill>
                <a:latin typeface="Comic Sans MS" pitchFamily="66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441325" y="103188"/>
            <a:ext cx="77120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800" b="1" u="sng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Double replacement forming a precipitate</a:t>
            </a:r>
            <a:r>
              <a:rPr lang="en-US" sz="2800" b="1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…</a:t>
            </a:r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1066800" y="2133600"/>
            <a:ext cx="7127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400" b="1" dirty="0" err="1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Pb</a:t>
            </a:r>
            <a:r>
              <a:rPr lang="en-US" sz="2400" b="1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(NO</a:t>
            </a:r>
            <a:r>
              <a:rPr lang="en-US" sz="2400" b="1" baseline="-25000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3</a:t>
            </a:r>
            <a:r>
              <a:rPr lang="en-US" sz="2400" b="1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)</a:t>
            </a:r>
            <a:r>
              <a:rPr lang="en-US" sz="2400" b="1" baseline="-25000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2</a:t>
            </a:r>
            <a:r>
              <a:rPr lang="en-US" sz="2400" b="1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(</a:t>
            </a:r>
            <a:r>
              <a:rPr lang="en-US" sz="2400" b="1" dirty="0" err="1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aq</a:t>
            </a:r>
            <a:r>
              <a:rPr lang="en-US" sz="2400" b="1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) + 2KI(</a:t>
            </a:r>
            <a:r>
              <a:rPr lang="en-US" sz="2400" b="1" dirty="0" err="1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aq</a:t>
            </a:r>
            <a:r>
              <a:rPr lang="en-US" sz="2400" b="1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) </a:t>
            </a:r>
            <a:r>
              <a:rPr lang="en-US" sz="2400" b="1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  <a:sym typeface="Wingdings" pitchFamily="2" charset="2"/>
              </a:rPr>
              <a:t> PbI</a:t>
            </a:r>
            <a:r>
              <a:rPr lang="en-US" sz="2400" b="1" baseline="-25000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  <a:sym typeface="Wingdings" pitchFamily="2" charset="2"/>
              </a:rPr>
              <a:t>2</a:t>
            </a:r>
            <a:r>
              <a:rPr lang="en-US" sz="2400" b="1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  <a:sym typeface="Wingdings" pitchFamily="2" charset="2"/>
              </a:rPr>
              <a:t>(s) + 2KNO</a:t>
            </a:r>
            <a:r>
              <a:rPr lang="en-US" sz="2400" b="1" baseline="-25000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  <a:sym typeface="Wingdings" pitchFamily="2" charset="2"/>
              </a:rPr>
              <a:t>3</a:t>
            </a:r>
            <a:r>
              <a:rPr lang="en-US" sz="2400" b="1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  <a:sym typeface="Wingdings" pitchFamily="2" charset="2"/>
              </a:rPr>
              <a:t>(</a:t>
            </a:r>
            <a:r>
              <a:rPr lang="en-US" sz="2400" b="1" dirty="0" err="1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  <a:sym typeface="Wingdings" pitchFamily="2" charset="2"/>
              </a:rPr>
              <a:t>aq</a:t>
            </a:r>
            <a:r>
              <a:rPr lang="en-US" sz="2400" b="1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  <a:sym typeface="Wingdings" pitchFamily="2" charset="2"/>
              </a:rPr>
              <a:t>)</a:t>
            </a:r>
            <a:endParaRPr lang="en-US" sz="2400" b="1" dirty="0">
              <a:solidFill>
                <a:schemeClr val="accent4">
                  <a:lumMod val="95000"/>
                  <a:lumOff val="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228600" y="3443287"/>
            <a:ext cx="891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b="1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Pb</a:t>
            </a:r>
            <a:r>
              <a:rPr lang="en-US" b="1" baseline="30000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2+</a:t>
            </a:r>
            <a:r>
              <a:rPr lang="en-US" b="1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(</a:t>
            </a:r>
            <a:r>
              <a:rPr lang="en-US" b="1" dirty="0" err="1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aq</a:t>
            </a:r>
            <a:r>
              <a:rPr lang="en-US" b="1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) + 2 NO</a:t>
            </a:r>
            <a:r>
              <a:rPr lang="en-US" b="1" baseline="-25000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3</a:t>
            </a:r>
            <a:r>
              <a:rPr lang="en-US" b="1" baseline="30000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-</a:t>
            </a:r>
            <a:r>
              <a:rPr lang="en-US" b="1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(</a:t>
            </a:r>
            <a:r>
              <a:rPr lang="en-US" b="1" dirty="0" err="1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aq</a:t>
            </a:r>
            <a:r>
              <a:rPr lang="en-US" b="1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) + 2 K</a:t>
            </a:r>
            <a:r>
              <a:rPr lang="en-US" b="1" baseline="30000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+</a:t>
            </a:r>
            <a:r>
              <a:rPr lang="en-US" b="1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(</a:t>
            </a:r>
            <a:r>
              <a:rPr lang="en-US" b="1" dirty="0" err="1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aq</a:t>
            </a:r>
            <a:r>
              <a:rPr lang="en-US" b="1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) +2 I</a:t>
            </a:r>
            <a:r>
              <a:rPr lang="en-US" b="1" baseline="30000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-</a:t>
            </a:r>
            <a:r>
              <a:rPr lang="en-US" b="1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(</a:t>
            </a:r>
            <a:r>
              <a:rPr lang="en-US" b="1" dirty="0" err="1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aq</a:t>
            </a:r>
            <a:r>
              <a:rPr lang="en-US" b="1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) </a:t>
            </a:r>
            <a:r>
              <a:rPr lang="en-US" b="1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  <a:sym typeface="Wingdings" pitchFamily="2" charset="2"/>
              </a:rPr>
              <a:t> PbI</a:t>
            </a:r>
            <a:r>
              <a:rPr lang="en-US" b="1" baseline="-25000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  <a:sym typeface="Wingdings" pitchFamily="2" charset="2"/>
              </a:rPr>
              <a:t>2</a:t>
            </a:r>
            <a:r>
              <a:rPr lang="en-US" b="1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  <a:sym typeface="Wingdings" pitchFamily="2" charset="2"/>
              </a:rPr>
              <a:t>(s) + 2K</a:t>
            </a:r>
            <a:r>
              <a:rPr lang="en-US" b="1" baseline="30000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  <a:sym typeface="Wingdings" pitchFamily="2" charset="2"/>
              </a:rPr>
              <a:t>+</a:t>
            </a:r>
            <a:r>
              <a:rPr lang="en-US" b="1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  <a:sym typeface="Wingdings" pitchFamily="2" charset="2"/>
              </a:rPr>
              <a:t>(</a:t>
            </a:r>
            <a:r>
              <a:rPr lang="en-US" b="1" dirty="0" err="1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  <a:sym typeface="Wingdings" pitchFamily="2" charset="2"/>
              </a:rPr>
              <a:t>aq</a:t>
            </a:r>
            <a:r>
              <a:rPr lang="en-US" b="1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  <a:sym typeface="Wingdings" pitchFamily="2" charset="2"/>
              </a:rPr>
              <a:t>) + 2 NO</a:t>
            </a:r>
            <a:r>
              <a:rPr lang="en-US" b="1" baseline="-25000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  <a:sym typeface="Wingdings" pitchFamily="2" charset="2"/>
              </a:rPr>
              <a:t>3</a:t>
            </a:r>
            <a:r>
              <a:rPr lang="en-US" b="1" baseline="30000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  <a:sym typeface="Wingdings" pitchFamily="2" charset="2"/>
              </a:rPr>
              <a:t>-</a:t>
            </a:r>
            <a:r>
              <a:rPr lang="en-US" b="1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  <a:sym typeface="Wingdings" pitchFamily="2" charset="2"/>
              </a:rPr>
              <a:t>(</a:t>
            </a:r>
            <a:r>
              <a:rPr lang="en-US" b="1" dirty="0" err="1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  <a:sym typeface="Wingdings" pitchFamily="2" charset="2"/>
              </a:rPr>
              <a:t>aq</a:t>
            </a:r>
            <a:r>
              <a:rPr lang="en-US" b="1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  <a:sym typeface="Wingdings" pitchFamily="2" charset="2"/>
              </a:rPr>
              <a:t>)</a:t>
            </a:r>
            <a:endParaRPr lang="en-US" b="1" dirty="0">
              <a:solidFill>
                <a:schemeClr val="accent4">
                  <a:lumMod val="95000"/>
                  <a:lumOff val="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7109" name="Text Box 5"/>
          <p:cNvSpPr txBox="1">
            <a:spLocks noChangeArrowheads="1"/>
          </p:cNvSpPr>
          <p:nvPr/>
        </p:nvSpPr>
        <p:spPr bwMode="auto">
          <a:xfrm>
            <a:off x="1143000" y="4648200"/>
            <a:ext cx="487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400" b="1" dirty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Pb</a:t>
            </a:r>
            <a:r>
              <a:rPr lang="en-US" sz="2400" b="1" baseline="30000" dirty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2+</a:t>
            </a:r>
            <a:r>
              <a:rPr lang="en-US" sz="2400" b="1" dirty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(</a:t>
            </a:r>
            <a:r>
              <a:rPr lang="en-US" sz="2400" b="1" dirty="0" err="1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aq</a:t>
            </a:r>
            <a:r>
              <a:rPr lang="en-US" sz="2400" b="1" dirty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) + 2 I</a:t>
            </a:r>
            <a:r>
              <a:rPr lang="en-US" sz="2400" b="1" baseline="30000" dirty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-</a:t>
            </a:r>
            <a:r>
              <a:rPr lang="en-US" sz="2400" b="1" dirty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(</a:t>
            </a:r>
            <a:r>
              <a:rPr lang="en-US" sz="2400" b="1" dirty="0" err="1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aq</a:t>
            </a:r>
            <a:r>
              <a:rPr lang="en-US" sz="2400" b="1" dirty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) </a:t>
            </a:r>
            <a:r>
              <a:rPr lang="en-US" sz="2400" b="1" dirty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sym typeface="Wingdings" pitchFamily="2" charset="2"/>
              </a:rPr>
              <a:t> PbI</a:t>
            </a:r>
            <a:r>
              <a:rPr lang="en-US" sz="2400" b="1" baseline="-25000" dirty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sym typeface="Wingdings" pitchFamily="2" charset="2"/>
              </a:rPr>
              <a:t>2</a:t>
            </a:r>
            <a:r>
              <a:rPr lang="en-US" sz="2400" b="1" dirty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sym typeface="Wingdings" pitchFamily="2" charset="2"/>
              </a:rPr>
              <a:t>(s)</a:t>
            </a:r>
            <a:endParaRPr lang="en-US" sz="2400" b="1" dirty="0">
              <a:solidFill>
                <a:schemeClr val="accent4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47110" name="Text Box 6"/>
          <p:cNvSpPr txBox="1">
            <a:spLocks noChangeArrowheads="1"/>
          </p:cNvSpPr>
          <p:nvPr/>
        </p:nvSpPr>
        <p:spPr bwMode="auto">
          <a:xfrm>
            <a:off x="381000" y="1676400"/>
            <a:ext cx="6264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 u="sng" dirty="0">
                <a:solidFill>
                  <a:srgbClr val="006600"/>
                </a:solidFill>
                <a:latin typeface="Comic Sans MS" pitchFamily="66" charset="0"/>
              </a:rPr>
              <a:t>Double replacement (ionic) equation</a:t>
            </a:r>
          </a:p>
        </p:txBody>
      </p:sp>
      <p:sp>
        <p:nvSpPr>
          <p:cNvPr id="47111" name="Text Box 7"/>
          <p:cNvSpPr txBox="1">
            <a:spLocks noChangeArrowheads="1"/>
          </p:cNvSpPr>
          <p:nvPr/>
        </p:nvSpPr>
        <p:spPr bwMode="auto">
          <a:xfrm>
            <a:off x="381000" y="2895600"/>
            <a:ext cx="86375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rgbClr val="006600"/>
                </a:solidFill>
                <a:latin typeface="Comic Sans MS" pitchFamily="66" charset="0"/>
              </a:rPr>
              <a:t>Complete ionic equation shows compounds as aqueous ions</a:t>
            </a:r>
          </a:p>
        </p:txBody>
      </p:sp>
      <p:sp>
        <p:nvSpPr>
          <p:cNvPr id="47112" name="Text Box 8"/>
          <p:cNvSpPr txBox="1">
            <a:spLocks noChangeArrowheads="1"/>
          </p:cNvSpPr>
          <p:nvPr/>
        </p:nvSpPr>
        <p:spPr bwMode="auto">
          <a:xfrm>
            <a:off x="457200" y="4038600"/>
            <a:ext cx="7286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rgbClr val="006600"/>
                </a:solidFill>
                <a:latin typeface="Comic Sans MS" pitchFamily="66" charset="0"/>
              </a:rPr>
              <a:t>Net ionic equation eliminates the spectator ions</a:t>
            </a:r>
          </a:p>
        </p:txBody>
      </p:sp>
      <p:sp>
        <p:nvSpPr>
          <p:cNvPr id="47113" name="Line 9"/>
          <p:cNvSpPr>
            <a:spLocks noChangeShapeType="1"/>
          </p:cNvSpPr>
          <p:nvPr/>
        </p:nvSpPr>
        <p:spPr bwMode="auto">
          <a:xfrm flipV="1">
            <a:off x="7848600" y="3429000"/>
            <a:ext cx="533400" cy="304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accent4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7114" name="Line 10"/>
          <p:cNvSpPr>
            <a:spLocks noChangeShapeType="1"/>
          </p:cNvSpPr>
          <p:nvPr/>
        </p:nvSpPr>
        <p:spPr bwMode="auto">
          <a:xfrm flipV="1">
            <a:off x="1676400" y="3429000"/>
            <a:ext cx="533400" cy="304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accent4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7115" name="Line 11"/>
          <p:cNvSpPr>
            <a:spLocks noChangeShapeType="1"/>
          </p:cNvSpPr>
          <p:nvPr/>
        </p:nvSpPr>
        <p:spPr bwMode="auto">
          <a:xfrm flipV="1">
            <a:off x="3124200" y="3429000"/>
            <a:ext cx="533400" cy="304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accent4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7116" name="Line 12"/>
          <p:cNvSpPr>
            <a:spLocks noChangeShapeType="1"/>
          </p:cNvSpPr>
          <p:nvPr/>
        </p:nvSpPr>
        <p:spPr bwMode="auto">
          <a:xfrm flipV="1">
            <a:off x="6553200" y="3429000"/>
            <a:ext cx="533400" cy="304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accent4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600" y="990600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n-lt"/>
              </a:rPr>
              <a:t>Lead(II) nitrate + potassium iodide </a:t>
            </a:r>
            <a:r>
              <a:rPr lang="en-US" b="1" dirty="0" smtClean="0">
                <a:latin typeface="+mn-lt"/>
                <a:sym typeface="Symbol"/>
              </a:rPr>
              <a:t> lead(II) iodide + potassium nitrate</a:t>
            </a:r>
            <a:endParaRPr lang="en-US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 autoUpdateAnimBg="0"/>
      <p:bldP spid="47108" grpId="0" autoUpdateAnimBg="0"/>
      <p:bldP spid="47109" grpId="0" autoUpdateAnimBg="0"/>
      <p:bldP spid="47111" grpId="0"/>
      <p:bldP spid="47112" grpId="0"/>
      <p:bldP spid="47113" grpId="0" animBg="1"/>
      <p:bldP spid="47114" grpId="0" animBg="1"/>
      <p:bldP spid="47115" grpId="0" animBg="1"/>
      <p:bldP spid="471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7772400" cy="762000"/>
          </a:xfrm>
        </p:spPr>
        <p:txBody>
          <a:bodyPr/>
          <a:lstStyle/>
          <a:p>
            <a:r>
              <a:rPr lang="en-US" sz="3600" b="1" dirty="0" smtClean="0">
                <a:solidFill>
                  <a:schemeClr val="accent3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Solubility Rules – AP Chemistry</a:t>
            </a:r>
            <a:endParaRPr lang="en-US" sz="3600" b="1" dirty="0">
              <a:solidFill>
                <a:schemeClr val="accent3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90600" y="1284514"/>
            <a:ext cx="7086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+mn-lt"/>
              </a:rPr>
              <a:t>All </a:t>
            </a:r>
            <a:r>
              <a:rPr lang="en-US" sz="2800" dirty="0">
                <a:latin typeface="+mn-lt"/>
              </a:rPr>
              <a:t>sodium, potassium, ammonium, and nitrate salts are soluble in water</a:t>
            </a:r>
            <a:r>
              <a:rPr lang="en-US" sz="2800" dirty="0" smtClean="0">
                <a:latin typeface="+mn-lt"/>
              </a:rPr>
              <a:t>. </a:t>
            </a:r>
            <a:r>
              <a:rPr lang="en-US" sz="2800" i="1" dirty="0">
                <a:latin typeface="+mn-lt"/>
              </a:rPr>
              <a:t>Memorization of other “solubility rules” is beyond the scope of this course and the AP Exam</a:t>
            </a:r>
            <a:r>
              <a:rPr lang="en-US" sz="2800" i="1" dirty="0" smtClean="0">
                <a:latin typeface="+mn-lt"/>
              </a:rPr>
              <a:t>.</a:t>
            </a:r>
            <a:endParaRPr lang="en-US" sz="2800" dirty="0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4038600"/>
            <a:ext cx="6781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+mn-lt"/>
              </a:rPr>
              <a:t>Therefore, the following slides are only for your amusement, and will not be tested </a:t>
            </a:r>
            <a:r>
              <a:rPr lang="en-US" sz="2400" b="1" dirty="0" smtClean="0">
                <a:solidFill>
                  <a:srgbClr val="FF0000"/>
                </a:solidFill>
                <a:latin typeface="+mn-lt"/>
                <a:sym typeface="Wingdings" pitchFamily="2" charset="2"/>
              </a:rPr>
              <a:t></a:t>
            </a:r>
            <a:endParaRPr lang="en-US" sz="2400" b="1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91261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7772400" cy="762000"/>
          </a:xfrm>
        </p:spPr>
        <p:txBody>
          <a:bodyPr/>
          <a:lstStyle/>
          <a:p>
            <a:r>
              <a:rPr lang="en-US" dirty="0">
                <a:solidFill>
                  <a:schemeClr val="accent3">
                    <a:lumMod val="10000"/>
                  </a:schemeClr>
                </a:solidFill>
              </a:rPr>
              <a:t>Solubility Rules – Mostly Soluble</a:t>
            </a:r>
          </a:p>
        </p:txBody>
      </p:sp>
      <p:graphicFrame>
        <p:nvGraphicFramePr>
          <p:cNvPr id="39032" name="Group 120"/>
          <p:cNvGraphicFramePr>
            <a:graphicFrameLocks noGrp="1"/>
          </p:cNvGraphicFramePr>
          <p:nvPr>
            <p:ph idx="1"/>
          </p:nvPr>
        </p:nvGraphicFramePr>
        <p:xfrm>
          <a:off x="457200" y="1066800"/>
          <a:ext cx="8305800" cy="4191000"/>
        </p:xfrm>
        <a:graphic>
          <a:graphicData uri="http://schemas.openxmlformats.org/drawingml/2006/table">
            <a:tbl>
              <a:tblPr>
                <a:effectLst>
                  <a:outerShdw blurRad="50800" dist="635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447800"/>
                <a:gridCol w="1752600"/>
                <a:gridCol w="51054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Ion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Solubility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Exceptions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NO</a:t>
                      </a:r>
                      <a:r>
                        <a:rPr kumimoji="0" lang="en-US" sz="2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3</a:t>
                      </a:r>
                      <a:r>
                        <a:rPr kumimoji="0" lang="en-US" sz="2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-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Soluble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None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ClO</a:t>
                      </a:r>
                      <a:r>
                        <a:rPr kumimoji="0" lang="en-US" sz="2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4</a:t>
                      </a:r>
                      <a:r>
                        <a:rPr kumimoji="0" lang="en-US" sz="2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-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Soluble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None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Na</a:t>
                      </a:r>
                      <a:r>
                        <a:rPr kumimoji="0" lang="en-US" sz="2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+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Soluble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None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K</a:t>
                      </a:r>
                      <a:r>
                        <a:rPr kumimoji="0" lang="en-US" sz="2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+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Soluble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None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NH</a:t>
                      </a:r>
                      <a:r>
                        <a:rPr kumimoji="0" lang="en-US" sz="24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4</a:t>
                      </a:r>
                      <a:r>
                        <a:rPr kumimoji="0" lang="en-US" sz="2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+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Soluble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None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Cl</a:t>
                      </a:r>
                      <a:r>
                        <a:rPr kumimoji="0" lang="en-US" sz="2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-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, I</a:t>
                      </a:r>
                      <a:r>
                        <a:rPr kumimoji="0" lang="en-US" sz="2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-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Soluble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Pb</a:t>
                      </a:r>
                      <a:r>
                        <a:rPr kumimoji="0" lang="en-US" sz="2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2+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, Ag</a:t>
                      </a:r>
                      <a:r>
                        <a:rPr kumimoji="0" lang="en-US" sz="2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+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, Hg</a:t>
                      </a:r>
                      <a:r>
                        <a:rPr kumimoji="0" lang="en-US" sz="2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2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2+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SO</a:t>
                      </a:r>
                      <a:r>
                        <a:rPr kumimoji="0" lang="en-US" sz="24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4</a:t>
                      </a:r>
                      <a:r>
                        <a:rPr kumimoji="0" lang="en-US" sz="2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2-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Soluble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Ca</a:t>
                      </a:r>
                      <a:r>
                        <a:rPr kumimoji="0" lang="en-US" sz="2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2+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, Ba</a:t>
                      </a:r>
                      <a:r>
                        <a:rPr kumimoji="0" lang="en-US" sz="2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2+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, Sr</a:t>
                      </a:r>
                      <a:r>
                        <a:rPr kumimoji="0" lang="en-US" sz="2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2+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, Pb</a:t>
                      </a:r>
                      <a:r>
                        <a:rPr kumimoji="0" lang="en-US" sz="2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2+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, Ag</a:t>
                      </a:r>
                      <a:r>
                        <a:rPr kumimoji="0" lang="en-US" sz="2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+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, Hg</a:t>
                      </a:r>
                      <a:r>
                        <a:rPr kumimoji="0" lang="en-US" sz="2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2+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153400" cy="838200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10000"/>
                  </a:schemeClr>
                </a:solidFill>
              </a:rPr>
              <a:t>Solubility Rules – Mostly Insoluble</a:t>
            </a:r>
          </a:p>
        </p:txBody>
      </p:sp>
      <p:graphicFrame>
        <p:nvGraphicFramePr>
          <p:cNvPr id="41003" name="Group 43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153400" cy="259080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447800"/>
                <a:gridCol w="1752600"/>
                <a:gridCol w="49530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Ion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Solubility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Exceptions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CO</a:t>
                      </a:r>
                      <a:r>
                        <a:rPr kumimoji="0" lang="en-US" sz="2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3</a:t>
                      </a:r>
                      <a:r>
                        <a:rPr kumimoji="0" lang="en-US" sz="2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2-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Insoluble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Group IA and NH</a:t>
                      </a:r>
                      <a:r>
                        <a:rPr kumimoji="0" lang="en-US" sz="24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4</a:t>
                      </a:r>
                      <a:r>
                        <a:rPr kumimoji="0" lang="en-US" sz="2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+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PO</a:t>
                      </a:r>
                      <a:r>
                        <a:rPr kumimoji="0" lang="en-US" sz="24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4</a:t>
                      </a:r>
                      <a:r>
                        <a:rPr kumimoji="0" lang="en-US" sz="2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3-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Insoluble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Group IA and NH</a:t>
                      </a:r>
                      <a:r>
                        <a:rPr kumimoji="0" lang="en-US" sz="24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4</a:t>
                      </a:r>
                      <a:r>
                        <a:rPr kumimoji="0" lang="en-US" sz="2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+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OH</a:t>
                      </a:r>
                      <a:r>
                        <a:rPr kumimoji="0" lang="en-US" sz="2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-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Insoluble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Group IA and Ca</a:t>
                      </a:r>
                      <a:r>
                        <a:rPr kumimoji="0" lang="en-US" sz="2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2+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, Ba</a:t>
                      </a:r>
                      <a:r>
                        <a:rPr kumimoji="0" lang="en-US" sz="2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2+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, Sr</a:t>
                      </a:r>
                      <a:r>
                        <a:rPr kumimoji="0" lang="en-US" sz="2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2+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S</a:t>
                      </a:r>
                      <a:r>
                        <a:rPr kumimoji="0" lang="en-US" sz="2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2-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Insoluble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Groups IA, IIA, and NH</a:t>
                      </a:r>
                      <a:r>
                        <a:rPr kumimoji="0" lang="en-US" sz="2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4</a:t>
                      </a:r>
                      <a:r>
                        <a:rPr kumimoji="0" lang="en-US" sz="2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3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+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81800" y="0"/>
            <a:ext cx="2362200" cy="2667000"/>
          </a:xfrm>
        </p:spPr>
        <p:txBody>
          <a:bodyPr/>
          <a:lstStyle/>
          <a:p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Solubility </a:t>
            </a:r>
            <a:b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Chart:</a:t>
            </a:r>
            <a:b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Common </a:t>
            </a:r>
            <a:b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salts</a:t>
            </a:r>
            <a:b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at 25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sym typeface="Symbol"/>
              </a:rPr>
              <a:t>C</a:t>
            </a:r>
            <a:endParaRPr lang="en-US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Picture 4" descr="solubilitytable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905625" cy="66198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984434" y="3200400"/>
            <a:ext cx="215956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latin typeface="+mn-lt"/>
              </a:rPr>
              <a:t>S = Soluble</a:t>
            </a:r>
          </a:p>
          <a:p>
            <a:r>
              <a:rPr lang="en-US" sz="2400" b="1" dirty="0" smtClean="0">
                <a:solidFill>
                  <a:srgbClr val="C00000"/>
                </a:solidFill>
                <a:latin typeface="+mn-lt"/>
              </a:rPr>
              <a:t>I = Insoluble</a:t>
            </a:r>
          </a:p>
          <a:p>
            <a:r>
              <a:rPr lang="en-US" sz="2400" b="1" dirty="0" smtClean="0">
                <a:solidFill>
                  <a:srgbClr val="C00000"/>
                </a:solidFill>
                <a:latin typeface="+mn-lt"/>
              </a:rPr>
              <a:t>P = Partially </a:t>
            </a:r>
          </a:p>
          <a:p>
            <a:r>
              <a:rPr lang="en-US" sz="2400" b="1" dirty="0" smtClean="0">
                <a:solidFill>
                  <a:srgbClr val="C00000"/>
                </a:solidFill>
                <a:latin typeface="+mn-lt"/>
              </a:rPr>
              <a:t>     Soluble</a:t>
            </a:r>
          </a:p>
          <a:p>
            <a:r>
              <a:rPr lang="en-US" sz="2400" b="1" dirty="0" smtClean="0">
                <a:solidFill>
                  <a:srgbClr val="C00000"/>
                </a:solidFill>
                <a:latin typeface="+mn-lt"/>
              </a:rPr>
              <a:t>X = Other</a:t>
            </a:r>
            <a:endParaRPr lang="en-US" sz="2400" b="1" dirty="0">
              <a:solidFill>
                <a:srgbClr val="C0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hemistry Format">
  <a:themeElements>
    <a:clrScheme name="Chemistry Forma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 Format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hemistry Forma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Forma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hemistry">
  <a:themeElements>
    <a:clrScheme name="chemistry 8">
      <a:dk1>
        <a:srgbClr val="808080"/>
      </a:dk1>
      <a:lt1>
        <a:srgbClr val="FFFFFF"/>
      </a:lt1>
      <a:dk2>
        <a:srgbClr val="3366FF"/>
      </a:dk2>
      <a:lt2>
        <a:srgbClr val="FFFFFF"/>
      </a:lt2>
      <a:accent1>
        <a:srgbClr val="FFFF00"/>
      </a:accent1>
      <a:accent2>
        <a:srgbClr val="3333CC"/>
      </a:accent2>
      <a:accent3>
        <a:srgbClr val="ADB8FF"/>
      </a:accent3>
      <a:accent4>
        <a:srgbClr val="DADADA"/>
      </a:accent4>
      <a:accent5>
        <a:srgbClr val="FFFFA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hemistr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8">
        <a:dk1>
          <a:srgbClr val="808080"/>
        </a:dk1>
        <a:lt1>
          <a:srgbClr val="FFFFFF"/>
        </a:lt1>
        <a:dk2>
          <a:srgbClr val="3366FF"/>
        </a:dk2>
        <a:lt2>
          <a:srgbClr val="FFFFFF"/>
        </a:lt2>
        <a:accent1>
          <a:srgbClr val="FFFF00"/>
        </a:accent1>
        <a:accent2>
          <a:srgbClr val="3333CC"/>
        </a:accent2>
        <a:accent3>
          <a:srgbClr val="ADB8FF"/>
        </a:accent3>
        <a:accent4>
          <a:srgbClr val="DADADA"/>
        </a:accent4>
        <a:accent5>
          <a:srgbClr val="FFFFA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Default Design">
      <a:majorFont>
        <a:latin typeface="Times New Roman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796</Words>
  <Application>Microsoft Office PowerPoint</Application>
  <PresentationFormat>Екран (4:3)</PresentationFormat>
  <Paragraphs>117</Paragraphs>
  <Slides>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слайдів</vt:lpstr>
      </vt:variant>
      <vt:variant>
        <vt:i4>7</vt:i4>
      </vt:variant>
    </vt:vector>
  </HeadingPairs>
  <TitlesOfParts>
    <vt:vector size="11" baseType="lpstr">
      <vt:lpstr>Default Design</vt:lpstr>
      <vt:lpstr>Chemistry Format</vt:lpstr>
      <vt:lpstr>chemistry</vt:lpstr>
      <vt:lpstr>1_Default Design</vt:lpstr>
      <vt:lpstr>Precipitation Reactions</vt:lpstr>
      <vt:lpstr>Double Replacement Reactions</vt:lpstr>
      <vt:lpstr>Презентація PowerPoint</vt:lpstr>
      <vt:lpstr>Solubility Rules – AP Chemistry</vt:lpstr>
      <vt:lpstr>Solubility Rules – Mostly Soluble</vt:lpstr>
      <vt:lpstr>Solubility Rules – Mostly Insoluble</vt:lpstr>
      <vt:lpstr>Solubility  Chart: Common  salts at 25C</vt:lpstr>
    </vt:vector>
  </TitlesOfParts>
  <Company>Visalia Unified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4_Precipitation</dc:title>
  <dc:creator>Andy Allan</dc:creator>
  <cp:lastModifiedBy>RomaK</cp:lastModifiedBy>
  <cp:revision>87</cp:revision>
  <dcterms:created xsi:type="dcterms:W3CDTF">2006-05-19T19:11:08Z</dcterms:created>
  <dcterms:modified xsi:type="dcterms:W3CDTF">2015-09-02T10:05:10Z</dcterms:modified>
</cp:coreProperties>
</file>