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1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20" r:id="rId15"/>
    <p:sldId id="321" r:id="rId16"/>
    <p:sldId id="322" r:id="rId17"/>
    <p:sldId id="323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390CE0"/>
    <a:srgbClr val="FFFF00"/>
    <a:srgbClr val="CC0000"/>
    <a:srgbClr val="00FF66"/>
    <a:srgbClr val="FF66CC"/>
    <a:srgbClr val="FF99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778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1300583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Scientific </a:t>
            </a:r>
            <a:br>
              <a:rPr lang="en-US" smtClean="0"/>
            </a:br>
            <a:r>
              <a:rPr lang="en-US" smtClean="0"/>
              <a:t>Notation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2597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Review:</a:t>
            </a:r>
          </a:p>
          <a:p>
            <a:r>
              <a:rPr lang="en-US" smtClean="0"/>
              <a:t>Scientific notation expresses a number in the form:</a:t>
            </a:r>
          </a:p>
          <a:p>
            <a:r>
              <a:rPr lang="en-US" smtClean="0"/>
              <a:t>M x 10n</a:t>
            </a:r>
          </a:p>
          <a:p>
            <a:r>
              <a:rPr lang="en-US" smtClean="0"/>
              <a:t>1  M  10</a:t>
            </a:r>
          </a:p>
          <a:p>
            <a:r>
              <a:rPr lang="en-US" smtClean="0"/>
              <a:t>n is an integer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9213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4 x 106</a:t>
            </a:r>
          </a:p>
          <a:p>
            <a:r>
              <a:rPr lang="en-US" smtClean="0"/>
              <a:t>+ 3 x 106</a:t>
            </a:r>
          </a:p>
          <a:p>
            <a:r>
              <a:rPr lang="en-US" smtClean="0"/>
              <a:t>IF the exponents are the same, we simply add or subtract the numbers in front and bring the exponent down unchanged.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x 106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702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4 x 106</a:t>
            </a:r>
          </a:p>
          <a:p>
            <a:r>
              <a:rPr lang="en-US" smtClean="0"/>
              <a:t>- 3 x 106</a:t>
            </a:r>
          </a:p>
          <a:p>
            <a:r>
              <a:rPr lang="en-US" smtClean="0"/>
              <a:t>The same holds true for subtraction in scientific notation.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x 106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6729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4 x 106</a:t>
            </a:r>
          </a:p>
          <a:p>
            <a:r>
              <a:rPr lang="en-US" smtClean="0"/>
              <a:t>+ 3 x 105</a:t>
            </a:r>
          </a:p>
          <a:p>
            <a:r>
              <a:rPr lang="en-US" smtClean="0"/>
              <a:t>If the exponents are NOT the same, we must move a decimal to make them the same.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9044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4.00 x 106</a:t>
            </a:r>
          </a:p>
          <a:p>
            <a:r>
              <a:rPr lang="en-US" smtClean="0"/>
              <a:t>+ 3.00 x 105</a:t>
            </a:r>
          </a:p>
          <a:p>
            <a:r>
              <a:rPr lang="en-US" smtClean="0"/>
              <a:t>+ .30 x 106</a:t>
            </a:r>
          </a:p>
          <a:p>
            <a:r>
              <a:rPr lang="en-US" smtClean="0"/>
              <a:t>4.30</a:t>
            </a:r>
          </a:p>
          <a:p>
            <a:r>
              <a:rPr lang="en-US" smtClean="0"/>
              <a:t>x 106</a:t>
            </a:r>
          </a:p>
          <a:p>
            <a:r>
              <a:rPr lang="en-US" smtClean="0"/>
              <a:t>Move the decimal on the smaller number!</a:t>
            </a:r>
          </a:p>
          <a:p>
            <a:r>
              <a:rPr lang="en-US" smtClean="0"/>
              <a:t>4.00 x 106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39102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Problem for you…</a:t>
            </a:r>
          </a:p>
          <a:p>
            <a:r>
              <a:rPr lang="en-US" smtClean="0"/>
              <a:t>2.37 x 10-6</a:t>
            </a:r>
          </a:p>
          <a:p>
            <a:r>
              <a:rPr lang="en-US" smtClean="0"/>
              <a:t>+ 3.48 x 10-4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9712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2.37 x 10-6</a:t>
            </a:r>
          </a:p>
          <a:p>
            <a:r>
              <a:rPr lang="fr-FR" smtClean="0"/>
              <a:t>+ 3.48 x 10-4</a:t>
            </a:r>
          </a:p>
          <a:p>
            <a:r>
              <a:rPr lang="fr-FR" smtClean="0"/>
              <a:t>Solution…</a:t>
            </a:r>
          </a:p>
          <a:p>
            <a:r>
              <a:rPr lang="fr-FR" smtClean="0"/>
              <a:t>002.37 x 10-6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23644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+ 3.48    x 10-4</a:t>
            </a:r>
          </a:p>
          <a:p>
            <a:r>
              <a:rPr lang="fr-FR" smtClean="0"/>
              <a:t>Solution…</a:t>
            </a:r>
          </a:p>
          <a:p>
            <a:r>
              <a:rPr lang="fr-FR" smtClean="0"/>
              <a:t>0.0237 x 10-4</a:t>
            </a:r>
          </a:p>
          <a:p>
            <a:r>
              <a:rPr lang="fr-FR" smtClean="0"/>
              <a:t>3.5037 x 10-4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5971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science, we deal with some very LARGE numbers:</a:t>
            </a:r>
          </a:p>
          <a:p>
            <a:r>
              <a:rPr lang="en-US" smtClean="0"/>
              <a:t>1 mole = 602000000000000000000000</a:t>
            </a:r>
          </a:p>
          <a:p>
            <a:r>
              <a:rPr lang="en-US" smtClean="0"/>
              <a:t>In science, we deal with some very SMALL numbers:</a:t>
            </a:r>
          </a:p>
          <a:p>
            <a:r>
              <a:rPr lang="en-US" smtClean="0"/>
              <a:t>Mass of an electron =</a:t>
            </a:r>
          </a:p>
          <a:p>
            <a:r>
              <a:rPr lang="en-US" smtClean="0"/>
              <a:t>0.000000000000000000000000000000091 kg</a:t>
            </a:r>
          </a:p>
          <a:p>
            <a:r>
              <a:rPr lang="en-US" smtClean="0"/>
              <a:t>Scientific Notation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760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Imagine the difficulty of calculating the mass of 1 mole of electrons!</a:t>
            </a:r>
          </a:p>
          <a:p>
            <a:r>
              <a:rPr lang="en-US" smtClean="0"/>
              <a:t>0.000000000000000000000000000000091 kg</a:t>
            </a:r>
          </a:p>
          <a:p>
            <a:r>
              <a:rPr lang="en-US" smtClean="0"/>
              <a:t>             x 602000000000000000000000</a:t>
            </a:r>
          </a:p>
          <a:p>
            <a:r>
              <a:rPr lang="en-US" smtClean="0"/>
              <a:t>   </a:t>
            </a:r>
          </a:p>
          <a:p>
            <a:endParaRPr lang="en-US" smtClean="0"/>
          </a:p>
          <a:p>
            <a:r>
              <a:rPr lang="en-US" smtClean="0"/>
              <a:t>???????????????????????????????????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4031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Scientific Notation:</a:t>
            </a:r>
          </a:p>
          <a:p>
            <a:r>
              <a:rPr lang="en-US" smtClean="0"/>
              <a:t>A method of representing very large or very small numbers in the form:</a:t>
            </a:r>
          </a:p>
          <a:p>
            <a:r>
              <a:rPr lang="en-US" smtClean="0"/>
              <a:t>		      M x 10n</a:t>
            </a:r>
          </a:p>
          <a:p>
            <a:r>
              <a:rPr lang="en-US" smtClean="0"/>
              <a:t>				</a:t>
            </a:r>
          </a:p>
          <a:p>
            <a:r>
              <a:rPr lang="en-US" smtClean="0"/>
              <a:t> M is a number between 1 and 10</a:t>
            </a:r>
          </a:p>
          <a:p>
            <a:r>
              <a:rPr lang="en-US" smtClean="0"/>
              <a:t> n is an integer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4078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2 500 000 000</a:t>
            </a:r>
          </a:p>
          <a:p>
            <a:r>
              <a:rPr lang="en-US" smtClean="0"/>
              <a:t>Step #1: Insert an understood decimal point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Step #2: Decide where the decimal must end     </a:t>
            </a:r>
          </a:p>
          <a:p>
            <a:r>
              <a:rPr lang="en-US" smtClean="0"/>
              <a:t>            up so that one number is to its left</a:t>
            </a:r>
          </a:p>
          <a:p>
            <a:r>
              <a:rPr lang="en-US" smtClean="0"/>
              <a:t>Step #3: Count how many places you bounce </a:t>
            </a:r>
          </a:p>
          <a:p>
            <a:r>
              <a:rPr lang="en-US" smtClean="0"/>
              <a:t>            the decimal point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Step #4: Re-write in the form M x 10n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3653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2.5 x 109</a:t>
            </a:r>
          </a:p>
          <a:p>
            <a:r>
              <a:rPr lang="en-US" smtClean="0"/>
              <a:t>The exponent is the number of places we moved the decimal.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1643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0.0000579</a:t>
            </a:r>
          </a:p>
          <a:p>
            <a:r>
              <a:rPr lang="en-US" smtClean="0"/>
              <a:t>Step #2: Decide where the decimal must end     </a:t>
            </a:r>
          </a:p>
          <a:p>
            <a:r>
              <a:rPr lang="en-US" smtClean="0"/>
              <a:t>            up so that one number is to its left</a:t>
            </a:r>
          </a:p>
          <a:p>
            <a:r>
              <a:rPr lang="en-US" smtClean="0"/>
              <a:t>Step #3: Count how many places you bounce </a:t>
            </a:r>
          </a:p>
          <a:p>
            <a:r>
              <a:rPr lang="en-US" smtClean="0"/>
              <a:t>            the decimal point</a:t>
            </a:r>
          </a:p>
          <a:p>
            <a:r>
              <a:rPr lang="en-US" smtClean="0"/>
              <a:t>Step #4: Re-write in the form M x 10n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5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3008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5.79 x 10-5</a:t>
            </a:r>
          </a:p>
          <a:p>
            <a:r>
              <a:rPr lang="en-US" smtClean="0"/>
              <a:t>The exponent is negative because the number we started with was less than 1.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177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PERFORMING CALCULATIONS IN SCIENTIFIC NOTATION</a:t>
            </a:r>
          </a:p>
          <a:p>
            <a:r>
              <a:rPr lang="en-US" smtClean="0"/>
              <a:t>ADDITION AND SUBTRACTION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7847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28600"/>
            <a:ext cx="78486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78486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8486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0"/>
        <a:buChar char="l"/>
        <a:defRPr sz="2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71600"/>
            <a:ext cx="3124200" cy="1524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800000"/>
                </a:solidFill>
              </a:rPr>
              <a:t>Scientific </a:t>
            </a:r>
            <a:br>
              <a:rPr lang="en-US" sz="4000" u="sng" dirty="0" smtClean="0">
                <a:solidFill>
                  <a:srgbClr val="800000"/>
                </a:solidFill>
              </a:rPr>
            </a:br>
            <a:r>
              <a:rPr lang="en-US" sz="4000" u="sng" dirty="0" smtClean="0">
                <a:solidFill>
                  <a:srgbClr val="800000"/>
                </a:solidFill>
              </a:rPr>
              <a:t>Notation</a:t>
            </a:r>
            <a:endParaRPr lang="en-US" sz="4000" u="sng" dirty="0">
              <a:solidFill>
                <a:srgbClr val="800000"/>
              </a:solidFill>
            </a:endParaRPr>
          </a:p>
        </p:txBody>
      </p:sp>
      <p:pic>
        <p:nvPicPr>
          <p:cNvPr id="53257" name="Picture 9" descr="List of Physical Consta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52400"/>
            <a:ext cx="5874706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373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Review</a:t>
            </a:r>
            <a:r>
              <a:rPr lang="en-US" sz="54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763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44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Scientific notation expresses a number in the form: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2590800" y="2514600"/>
            <a:ext cx="327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</p:txBody>
      </p:sp>
      <p:sp>
        <p:nvSpPr>
          <p:cNvPr id="92165" name="AutoShape 5"/>
          <p:cNvSpPr>
            <a:spLocks noChangeArrowheads="1"/>
          </p:cNvSpPr>
          <p:nvPr/>
        </p:nvSpPr>
        <p:spPr bwMode="auto">
          <a:xfrm>
            <a:off x="533400" y="3657600"/>
            <a:ext cx="3048000" cy="685800"/>
          </a:xfrm>
          <a:prstGeom prst="wedgeRoundRectCallout">
            <a:avLst>
              <a:gd name="adj1" fmla="val 32708"/>
              <a:gd name="adj2" fmla="val -109491"/>
              <a:gd name="adj3" fmla="val 16667"/>
            </a:avLst>
          </a:prstGeom>
          <a:solidFill>
            <a:schemeClr val="tx1">
              <a:lumMod val="65000"/>
            </a:schemeClr>
          </a:solidFill>
          <a:ln w="28575">
            <a:solidFill>
              <a:schemeClr val="accent4">
                <a:lumMod val="1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 M  10</a:t>
            </a:r>
          </a:p>
        </p:txBody>
      </p:sp>
      <p:sp>
        <p:nvSpPr>
          <p:cNvPr id="92166" name="AutoShape 6"/>
          <p:cNvSpPr>
            <a:spLocks noChangeArrowheads="1"/>
          </p:cNvSpPr>
          <p:nvPr/>
        </p:nvSpPr>
        <p:spPr bwMode="auto">
          <a:xfrm>
            <a:off x="6096000" y="3124200"/>
            <a:ext cx="2286000" cy="1371600"/>
          </a:xfrm>
          <a:prstGeom prst="wedgeRoundRectCallout">
            <a:avLst>
              <a:gd name="adj1" fmla="val -79722"/>
              <a:gd name="adj2" fmla="val -61690"/>
              <a:gd name="adj3" fmla="val 16667"/>
            </a:avLst>
          </a:prstGeom>
          <a:solidFill>
            <a:schemeClr val="tx1">
              <a:lumMod val="65000"/>
            </a:schemeClr>
          </a:solidFill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is an integer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  <p:bldP spid="92165" grpId="0" animBg="1"/>
      <p:bldP spid="921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990600" y="592138"/>
            <a:ext cx="22717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381000" y="1201738"/>
            <a:ext cx="286168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+ 3 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3188" name="Line 4"/>
          <p:cNvSpPr>
            <a:spLocks noChangeShapeType="1"/>
          </p:cNvSpPr>
          <p:nvPr/>
        </p:nvSpPr>
        <p:spPr bwMode="auto">
          <a:xfrm>
            <a:off x="533400" y="1981200"/>
            <a:ext cx="23622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3581400" y="533400"/>
            <a:ext cx="55626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  <a:r>
              <a:rPr lang="en-US" sz="4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exponents are the same, we simply add or subtract the numbers in front and bring the exponent down unchanged.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998538" y="2039938"/>
            <a:ext cx="5254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4400" b="1" baseline="30000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1535113" y="2039938"/>
            <a:ext cx="16818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  <p:bldP spid="93190" grpId="0"/>
      <p:bldP spid="931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974725" y="515938"/>
            <a:ext cx="22717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381000" y="1049338"/>
            <a:ext cx="286168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- 3 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4212" name="Line 4"/>
          <p:cNvSpPr>
            <a:spLocks noChangeShapeType="1"/>
          </p:cNvSpPr>
          <p:nvPr/>
        </p:nvSpPr>
        <p:spPr bwMode="auto">
          <a:xfrm>
            <a:off x="457200" y="1828800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3505200" y="304800"/>
            <a:ext cx="533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same holds true for subtraction in scientific notation.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914400" y="1811338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en-US" sz="4400" b="1" baseline="30000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1535113" y="1811338"/>
            <a:ext cx="16818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pic>
        <p:nvPicPr>
          <p:cNvPr id="94216" name="Picture 8" descr="easy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3352800" y="2362200"/>
            <a:ext cx="5181600" cy="3856074"/>
          </a:xfrm>
          <a:noFill/>
          <a:ln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/>
      <p:bldP spid="94214" grpId="0"/>
      <p:bldP spid="942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914400" y="668338"/>
            <a:ext cx="22717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304800" y="1277938"/>
            <a:ext cx="286168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+ 3 x 10</a:t>
            </a:r>
            <a:r>
              <a:rPr lang="en-US" sz="4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95236" name="Line 4"/>
          <p:cNvSpPr>
            <a:spLocks noChangeShapeType="1"/>
          </p:cNvSpPr>
          <p:nvPr/>
        </p:nvSpPr>
        <p:spPr bwMode="auto">
          <a:xfrm>
            <a:off x="457200" y="2057400"/>
            <a:ext cx="23622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3352800" y="533400"/>
            <a:ext cx="5486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the exponents are NOT the same, we must move a decimal to </a:t>
            </a:r>
            <a:r>
              <a:rPr lang="en-US" sz="40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make</a:t>
            </a:r>
            <a:r>
              <a:rPr lang="en-US" sz="4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them the same.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5137150" y="76200"/>
            <a:ext cx="3854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4.00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457200" y="927100"/>
            <a:ext cx="43322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</a:t>
            </a: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3.00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457200" y="1828800"/>
            <a:ext cx="40386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5105400" y="914400"/>
            <a:ext cx="3806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</a:t>
            </a: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.30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5029200" y="1905000"/>
            <a:ext cx="17383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4.30</a:t>
            </a:r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6835775" y="1905000"/>
            <a:ext cx="2003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7291" name="AutoShape 11"/>
          <p:cNvSpPr>
            <a:spLocks noChangeArrowheads="1"/>
          </p:cNvSpPr>
          <p:nvPr/>
        </p:nvSpPr>
        <p:spPr bwMode="auto">
          <a:xfrm rot="10306045">
            <a:off x="914400" y="1524000"/>
            <a:ext cx="762000" cy="466725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914400" y="2438400"/>
            <a:ext cx="3276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Move the decimal on the </a:t>
            </a:r>
            <a:r>
              <a:rPr lang="en-US" sz="40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smaller</a:t>
            </a:r>
            <a:r>
              <a:rPr lang="en-US" sz="4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number!</a:t>
            </a:r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946150" y="76200"/>
            <a:ext cx="3854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4.00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97294" name="Line 14"/>
          <p:cNvSpPr>
            <a:spLocks noChangeShapeType="1"/>
          </p:cNvSpPr>
          <p:nvPr/>
        </p:nvSpPr>
        <p:spPr bwMode="auto">
          <a:xfrm>
            <a:off x="5105400" y="1828800"/>
            <a:ext cx="40386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6" grpId="0"/>
      <p:bldP spid="97287" grpId="0"/>
      <p:bldP spid="97288" grpId="0"/>
      <p:bldP spid="97291" grpId="0" animBg="1"/>
      <p:bldP spid="97292" grpId="0"/>
      <p:bldP spid="972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248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4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Problem for you…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2133600" y="1143000"/>
            <a:ext cx="495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2.37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-6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1447800" y="1981200"/>
            <a:ext cx="533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+ 3.48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-4</a:t>
            </a:r>
          </a:p>
        </p:txBody>
      </p:sp>
      <p:sp>
        <p:nvSpPr>
          <p:cNvPr id="98309" name="Line 5"/>
          <p:cNvSpPr>
            <a:spLocks noChangeShapeType="1"/>
          </p:cNvSpPr>
          <p:nvPr/>
        </p:nvSpPr>
        <p:spPr bwMode="auto">
          <a:xfrm>
            <a:off x="1295400" y="2895600"/>
            <a:ext cx="56388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/>
      <p:bldP spid="983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2133600" y="1143000"/>
            <a:ext cx="495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2.37 x 10</a:t>
            </a:r>
            <a:r>
              <a:rPr lang="en-US" sz="5400" b="1" baseline="3000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-6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1447800" y="1981200"/>
            <a:ext cx="533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3.48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-4</a:t>
            </a:r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1295400" y="2895600"/>
            <a:ext cx="56388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762000" y="3048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54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Solution…</a:t>
            </a: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295400" y="1143000"/>
            <a:ext cx="502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002.37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-6</a:t>
            </a:r>
          </a:p>
        </p:txBody>
      </p:sp>
      <p:sp>
        <p:nvSpPr>
          <p:cNvPr id="99336" name="AutoShape 8"/>
          <p:cNvSpPr>
            <a:spLocks noChangeArrowheads="1"/>
          </p:cNvSpPr>
          <p:nvPr/>
        </p:nvSpPr>
        <p:spPr bwMode="auto">
          <a:xfrm rot="11144535">
            <a:off x="2133600" y="1905000"/>
            <a:ext cx="685800" cy="233363"/>
          </a:xfrm>
          <a:prstGeom prst="curvedDownArrow">
            <a:avLst>
              <a:gd name="adj1" fmla="val 58775"/>
              <a:gd name="adj2" fmla="val 11755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7" name="AutoShape 9"/>
          <p:cNvSpPr>
            <a:spLocks noChangeArrowheads="1"/>
          </p:cNvSpPr>
          <p:nvPr/>
        </p:nvSpPr>
        <p:spPr bwMode="auto">
          <a:xfrm rot="11144535">
            <a:off x="1676400" y="1981200"/>
            <a:ext cx="685800" cy="233363"/>
          </a:xfrm>
          <a:prstGeom prst="curvedDownArrow">
            <a:avLst>
              <a:gd name="adj1" fmla="val 58775"/>
              <a:gd name="adj2" fmla="val 11755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6" grpId="0" animBg="1"/>
      <p:bldP spid="993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447800" y="19812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+ 3.48   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-4</a:t>
            </a:r>
          </a:p>
        </p:txBody>
      </p:sp>
      <p:sp>
        <p:nvSpPr>
          <p:cNvPr id="101380" name="Line 4"/>
          <p:cNvSpPr>
            <a:spLocks noChangeShapeType="1"/>
          </p:cNvSpPr>
          <p:nvPr/>
        </p:nvSpPr>
        <p:spPr bwMode="auto">
          <a:xfrm>
            <a:off x="1295400" y="2895600"/>
            <a:ext cx="5638800" cy="0"/>
          </a:xfrm>
          <a:prstGeom prst="line">
            <a:avLst/>
          </a:prstGeom>
          <a:noFill/>
          <a:ln w="762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762000" y="3048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54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Solution…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2133600" y="1066800"/>
            <a:ext cx="533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0.0237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-4</a:t>
            </a: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2133600" y="2819400"/>
            <a:ext cx="6324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5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3.5037 x 10</a:t>
            </a:r>
            <a:r>
              <a:rPr lang="en-US" sz="54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-4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85800" y="1676400"/>
            <a:ext cx="7940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science, we deal with some very </a:t>
            </a:r>
            <a:r>
              <a:rPr lang="en-US" sz="32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LARGE</a:t>
            </a:r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numbers: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685800" y="2819400"/>
            <a:ext cx="7059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mole = 602000000000000000000000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609600" y="3810000"/>
            <a:ext cx="7940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science, we deal with some very </a:t>
            </a:r>
            <a:r>
              <a:rPr lang="en-US" sz="32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SMALL</a:t>
            </a:r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numbers: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09600" y="4953000"/>
            <a:ext cx="8267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Mass of an electron =</a:t>
            </a:r>
          </a:p>
          <a:p>
            <a:pPr eaLnBrk="1" hangingPunct="1"/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0.000000000000000000000000000000091 kg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685800" y="533400"/>
            <a:ext cx="440372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Scientific Notation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  <p:bldP spid="83972" grpId="0"/>
      <p:bldP spid="839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822325" y="606425"/>
            <a:ext cx="7712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Imagine the difficulty of calculating the mass of 1 mole of electrons!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533400" y="2438400"/>
            <a:ext cx="82677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0.000000000000000000000000000000091 kg</a:t>
            </a:r>
          </a:p>
          <a:p>
            <a:pPr eaLnBrk="1" hangingPunct="1"/>
            <a:r>
              <a:rPr lang="en-US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x 602000000000000000000000</a:t>
            </a:r>
            <a:endParaRPr lang="en-US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en-US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/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1050925" y="3349625"/>
            <a:ext cx="7331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???????????????????????????????????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5654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40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Scientific Notation: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543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method of representing very large or very small numbers in the form:</a:t>
            </a:r>
          </a:p>
          <a:p>
            <a:pPr marL="457200" indent="-457200"/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      </a:t>
            </a: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 x 10</a:t>
            </a:r>
            <a:r>
              <a:rPr lang="en-US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  <a:p>
            <a:pPr marL="457200" indent="-457200"/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		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1219200" y="3124200"/>
            <a:ext cx="64928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4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a number between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  <a:p>
            <a:pPr>
              <a:buClr>
                <a:schemeClr val="accent4">
                  <a:lumMod val="10000"/>
                </a:schemeClr>
              </a:buClr>
              <a:buFont typeface="Wingdings" pitchFamily="2" charset="2"/>
              <a:buChar char="Ø"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an integer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905000" y="762000"/>
            <a:ext cx="55022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4800" b="1" dirty="0">
                <a:solidFill>
                  <a:srgbClr val="800000"/>
                </a:solidFill>
              </a:rPr>
              <a:t>2 500 000 000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457200" y="2362200"/>
            <a:ext cx="8023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#1: Insert an understood decimal point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6324600" y="381000"/>
            <a:ext cx="60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80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7045" name="AutoShape 5"/>
          <p:cNvSpPr>
            <a:spLocks noChangeArrowheads="1"/>
          </p:cNvSpPr>
          <p:nvPr/>
        </p:nvSpPr>
        <p:spPr bwMode="auto">
          <a:xfrm rot="11089825">
            <a:off x="6170613" y="1450975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457200" y="2971800"/>
            <a:ext cx="830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#2: Decide where the decimal must end     </a:t>
            </a:r>
          </a:p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up so that one number is to its left</a:t>
            </a:r>
          </a:p>
        </p:txBody>
      </p:sp>
      <p:sp>
        <p:nvSpPr>
          <p:cNvPr id="87047" name="AutoShape 7"/>
          <p:cNvSpPr>
            <a:spLocks noChangeArrowheads="1"/>
          </p:cNvSpPr>
          <p:nvPr/>
        </p:nvSpPr>
        <p:spPr bwMode="auto">
          <a:xfrm>
            <a:off x="2362200" y="3810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87048" name="AutoShape 8"/>
          <p:cNvSpPr>
            <a:spLocks noChangeArrowheads="1"/>
          </p:cNvSpPr>
          <p:nvPr/>
        </p:nvSpPr>
        <p:spPr bwMode="auto">
          <a:xfrm rot="11089825">
            <a:off x="57150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9" name="AutoShape 9"/>
          <p:cNvSpPr>
            <a:spLocks noChangeArrowheads="1"/>
          </p:cNvSpPr>
          <p:nvPr/>
        </p:nvSpPr>
        <p:spPr bwMode="auto">
          <a:xfrm rot="11089825">
            <a:off x="52578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0" name="AutoShape 10"/>
          <p:cNvSpPr>
            <a:spLocks noChangeArrowheads="1"/>
          </p:cNvSpPr>
          <p:nvPr/>
        </p:nvSpPr>
        <p:spPr bwMode="auto">
          <a:xfrm rot="11089825">
            <a:off x="48006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1" name="AutoShape 11"/>
          <p:cNvSpPr>
            <a:spLocks noChangeArrowheads="1"/>
          </p:cNvSpPr>
          <p:nvPr/>
        </p:nvSpPr>
        <p:spPr bwMode="auto">
          <a:xfrm rot="11089825">
            <a:off x="43434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2" name="AutoShape 12"/>
          <p:cNvSpPr>
            <a:spLocks noChangeArrowheads="1"/>
          </p:cNvSpPr>
          <p:nvPr/>
        </p:nvSpPr>
        <p:spPr bwMode="auto">
          <a:xfrm rot="11089825">
            <a:off x="38862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3" name="AutoShape 13"/>
          <p:cNvSpPr>
            <a:spLocks noChangeArrowheads="1"/>
          </p:cNvSpPr>
          <p:nvPr/>
        </p:nvSpPr>
        <p:spPr bwMode="auto">
          <a:xfrm rot="11089825">
            <a:off x="34290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4" name="AutoShape 14"/>
          <p:cNvSpPr>
            <a:spLocks noChangeArrowheads="1"/>
          </p:cNvSpPr>
          <p:nvPr/>
        </p:nvSpPr>
        <p:spPr bwMode="auto">
          <a:xfrm rot="11089825">
            <a:off x="29718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5" name="AutoShape 15"/>
          <p:cNvSpPr>
            <a:spLocks noChangeArrowheads="1"/>
          </p:cNvSpPr>
          <p:nvPr/>
        </p:nvSpPr>
        <p:spPr bwMode="auto">
          <a:xfrm rot="11089825">
            <a:off x="2514600" y="1447800"/>
            <a:ext cx="457200" cy="2286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6" name="Text Box 16"/>
          <p:cNvSpPr txBox="1">
            <a:spLocks noChangeArrowheads="1"/>
          </p:cNvSpPr>
          <p:nvPr/>
        </p:nvSpPr>
        <p:spPr bwMode="auto">
          <a:xfrm>
            <a:off x="457200" y="4038600"/>
            <a:ext cx="830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#3: Count how many places you bounce </a:t>
            </a:r>
          </a:p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the decimal point</a:t>
            </a:r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62484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1</a:t>
            </a: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57912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2</a:t>
            </a:r>
          </a:p>
        </p:txBody>
      </p:sp>
      <p:sp>
        <p:nvSpPr>
          <p:cNvPr id="87059" name="Text Box 19"/>
          <p:cNvSpPr txBox="1">
            <a:spLocks noChangeArrowheads="1"/>
          </p:cNvSpPr>
          <p:nvPr/>
        </p:nvSpPr>
        <p:spPr bwMode="auto">
          <a:xfrm>
            <a:off x="53340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3</a:t>
            </a:r>
          </a:p>
        </p:txBody>
      </p:sp>
      <p:sp>
        <p:nvSpPr>
          <p:cNvPr id="87060" name="Text Box 20"/>
          <p:cNvSpPr txBox="1">
            <a:spLocks noChangeArrowheads="1"/>
          </p:cNvSpPr>
          <p:nvPr/>
        </p:nvSpPr>
        <p:spPr bwMode="auto">
          <a:xfrm>
            <a:off x="48768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4</a:t>
            </a:r>
          </a:p>
        </p:txBody>
      </p:sp>
      <p:sp>
        <p:nvSpPr>
          <p:cNvPr id="87061" name="Text Box 21"/>
          <p:cNvSpPr txBox="1">
            <a:spLocks noChangeArrowheads="1"/>
          </p:cNvSpPr>
          <p:nvPr/>
        </p:nvSpPr>
        <p:spPr bwMode="auto">
          <a:xfrm>
            <a:off x="44196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5</a:t>
            </a:r>
          </a:p>
        </p:txBody>
      </p:sp>
      <p:sp>
        <p:nvSpPr>
          <p:cNvPr id="87062" name="Text Box 22"/>
          <p:cNvSpPr txBox="1">
            <a:spLocks noChangeArrowheads="1"/>
          </p:cNvSpPr>
          <p:nvPr/>
        </p:nvSpPr>
        <p:spPr bwMode="auto">
          <a:xfrm>
            <a:off x="39624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6</a:t>
            </a:r>
          </a:p>
        </p:txBody>
      </p:sp>
      <p:sp>
        <p:nvSpPr>
          <p:cNvPr id="87063" name="Text Box 23"/>
          <p:cNvSpPr txBox="1">
            <a:spLocks noChangeArrowheads="1"/>
          </p:cNvSpPr>
          <p:nvPr/>
        </p:nvSpPr>
        <p:spPr bwMode="auto">
          <a:xfrm>
            <a:off x="35052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7</a:t>
            </a:r>
          </a:p>
        </p:txBody>
      </p:sp>
      <p:sp>
        <p:nvSpPr>
          <p:cNvPr id="87064" name="Text Box 24"/>
          <p:cNvSpPr txBox="1">
            <a:spLocks noChangeArrowheads="1"/>
          </p:cNvSpPr>
          <p:nvPr/>
        </p:nvSpPr>
        <p:spPr bwMode="auto">
          <a:xfrm>
            <a:off x="3048000" y="1766888"/>
            <a:ext cx="38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8</a:t>
            </a:r>
          </a:p>
        </p:txBody>
      </p:sp>
      <p:sp>
        <p:nvSpPr>
          <p:cNvPr id="87065" name="Text Box 25"/>
          <p:cNvSpPr txBox="1">
            <a:spLocks noChangeArrowheads="1"/>
          </p:cNvSpPr>
          <p:nvPr/>
        </p:nvSpPr>
        <p:spPr bwMode="auto">
          <a:xfrm>
            <a:off x="2590800" y="17526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9</a:t>
            </a:r>
          </a:p>
        </p:txBody>
      </p:sp>
      <p:sp>
        <p:nvSpPr>
          <p:cNvPr id="87066" name="Text Box 26"/>
          <p:cNvSpPr txBox="1">
            <a:spLocks noChangeArrowheads="1"/>
          </p:cNvSpPr>
          <p:nvPr/>
        </p:nvSpPr>
        <p:spPr bwMode="auto">
          <a:xfrm>
            <a:off x="457200" y="50292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#4: Re-write in the form </a:t>
            </a:r>
            <a:r>
              <a:rPr lang="en-US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 x 10</a:t>
            </a:r>
            <a:r>
              <a:rPr lang="en-US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7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8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8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8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87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87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87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87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87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7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/>
      <p:bldP spid="87044" grpId="0"/>
      <p:bldP spid="87045" grpId="0" animBg="1"/>
      <p:bldP spid="87046" grpId="0"/>
      <p:bldP spid="87047" grpId="0" animBg="1"/>
      <p:bldP spid="87048" grpId="0" animBg="1"/>
      <p:bldP spid="87049" grpId="0" animBg="1"/>
      <p:bldP spid="87050" grpId="0" animBg="1"/>
      <p:bldP spid="87051" grpId="0" animBg="1"/>
      <p:bldP spid="87052" grpId="0" animBg="1"/>
      <p:bldP spid="87053" grpId="0" animBg="1"/>
      <p:bldP spid="87054" grpId="0" animBg="1"/>
      <p:bldP spid="87055" grpId="0" animBg="1"/>
      <p:bldP spid="87056" grpId="0"/>
      <p:bldP spid="87057" grpId="0"/>
      <p:bldP spid="87058" grpId="0"/>
      <p:bldP spid="87059" grpId="0"/>
      <p:bldP spid="87060" grpId="0"/>
      <p:bldP spid="87061" grpId="0"/>
      <p:bldP spid="87063" grpId="0"/>
      <p:bldP spid="87064" grpId="0"/>
      <p:bldP spid="87065" grpId="0"/>
      <p:bldP spid="870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2362200" y="838200"/>
            <a:ext cx="46482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6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2.5 x 10</a:t>
            </a:r>
            <a:r>
              <a:rPr lang="en-US" sz="66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88067" name="AutoShape 3"/>
          <p:cNvSpPr>
            <a:spLocks noChangeArrowheads="1"/>
          </p:cNvSpPr>
          <p:nvPr/>
        </p:nvSpPr>
        <p:spPr bwMode="auto">
          <a:xfrm>
            <a:off x="6096000" y="1600200"/>
            <a:ext cx="304800" cy="914400"/>
          </a:xfrm>
          <a:prstGeom prst="up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3200400" y="2667000"/>
            <a:ext cx="5029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chemeClr val="accent4">
                    <a:lumMod val="10000"/>
                  </a:schemeClr>
                </a:solidFill>
              </a:rPr>
              <a:t>The exponent is the number of places we moved the decimal.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nimBg="1"/>
      <p:bldP spid="880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2133600" y="838200"/>
            <a:ext cx="472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6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0.0000579</a:t>
            </a:r>
          </a:p>
        </p:txBody>
      </p:sp>
      <p:sp>
        <p:nvSpPr>
          <p:cNvPr id="89091" name="AutoShape 3"/>
          <p:cNvSpPr>
            <a:spLocks noChangeArrowheads="1"/>
          </p:cNvSpPr>
          <p:nvPr/>
        </p:nvSpPr>
        <p:spPr bwMode="auto">
          <a:xfrm>
            <a:off x="5257800" y="3810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533400" y="3048000"/>
            <a:ext cx="830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#2: Decide where the decimal must end     </a:t>
            </a:r>
          </a:p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up so that one number is to its left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457200" y="4038600"/>
            <a:ext cx="830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#3: Count how many places you bounce </a:t>
            </a:r>
          </a:p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the decimal point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457200" y="50292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#4: Re-write in the form M x 10</a:t>
            </a:r>
            <a:r>
              <a:rPr lang="en-US" b="1" baseline="30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</a:p>
        </p:txBody>
      </p:sp>
      <p:sp>
        <p:nvSpPr>
          <p:cNvPr id="89095" name="AutoShape 7"/>
          <p:cNvSpPr>
            <a:spLocks noChangeArrowheads="1"/>
          </p:cNvSpPr>
          <p:nvPr/>
        </p:nvSpPr>
        <p:spPr bwMode="auto">
          <a:xfrm>
            <a:off x="2895600" y="1676400"/>
            <a:ext cx="609600" cy="228600"/>
          </a:xfrm>
          <a:prstGeom prst="curvedUpArrow">
            <a:avLst>
              <a:gd name="adj1" fmla="val 53333"/>
              <a:gd name="adj2" fmla="val 10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6" name="AutoShape 8"/>
          <p:cNvSpPr>
            <a:spLocks noChangeArrowheads="1"/>
          </p:cNvSpPr>
          <p:nvPr/>
        </p:nvSpPr>
        <p:spPr bwMode="auto">
          <a:xfrm>
            <a:off x="3505200" y="1676400"/>
            <a:ext cx="457200" cy="2286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7" name="AutoShape 9"/>
          <p:cNvSpPr>
            <a:spLocks noChangeArrowheads="1"/>
          </p:cNvSpPr>
          <p:nvPr/>
        </p:nvSpPr>
        <p:spPr bwMode="auto">
          <a:xfrm>
            <a:off x="3962400" y="1676400"/>
            <a:ext cx="533400" cy="2286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AutoShape 10"/>
          <p:cNvSpPr>
            <a:spLocks noChangeArrowheads="1"/>
          </p:cNvSpPr>
          <p:nvPr/>
        </p:nvSpPr>
        <p:spPr bwMode="auto">
          <a:xfrm>
            <a:off x="4495800" y="1676400"/>
            <a:ext cx="457200" cy="2286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9" name="AutoShape 11"/>
          <p:cNvSpPr>
            <a:spLocks noChangeArrowheads="1"/>
          </p:cNvSpPr>
          <p:nvPr/>
        </p:nvSpPr>
        <p:spPr bwMode="auto">
          <a:xfrm>
            <a:off x="4953000" y="1676400"/>
            <a:ext cx="533400" cy="2286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2971800" y="19812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1</a:t>
            </a:r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3505200" y="19812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2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3962400" y="19812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3</a:t>
            </a:r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4495800" y="19812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4</a:t>
            </a:r>
          </a:p>
        </p:txBody>
      </p:sp>
      <p:sp>
        <p:nvSpPr>
          <p:cNvPr id="89104" name="Text Box 16"/>
          <p:cNvSpPr txBox="1">
            <a:spLocks noChangeArrowheads="1"/>
          </p:cNvSpPr>
          <p:nvPr/>
        </p:nvSpPr>
        <p:spPr bwMode="auto">
          <a:xfrm>
            <a:off x="5029200" y="19812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b="1"/>
              <a:t>5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9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nimBg="1"/>
      <p:bldP spid="89092" grpId="0"/>
      <p:bldP spid="89093" grpId="0"/>
      <p:bldP spid="89094" grpId="0"/>
      <p:bldP spid="89095" grpId="0" animBg="1"/>
      <p:bldP spid="89096" grpId="0" animBg="1"/>
      <p:bldP spid="89097" grpId="0" animBg="1"/>
      <p:bldP spid="89098" grpId="0" animBg="1"/>
      <p:bldP spid="89099" grpId="0" animBg="1"/>
      <p:bldP spid="89100" grpId="0"/>
      <p:bldP spid="89101" grpId="0"/>
      <p:bldP spid="89102" grpId="0"/>
      <p:bldP spid="89103" grpId="0"/>
      <p:bldP spid="891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905000" y="838200"/>
            <a:ext cx="51054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6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5.79 x 10</a:t>
            </a:r>
            <a:r>
              <a:rPr lang="en-US" sz="6600" b="1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-5</a:t>
            </a:r>
          </a:p>
        </p:txBody>
      </p:sp>
      <p:sp>
        <p:nvSpPr>
          <p:cNvPr id="90115" name="AutoShape 3"/>
          <p:cNvSpPr>
            <a:spLocks noChangeArrowheads="1"/>
          </p:cNvSpPr>
          <p:nvPr/>
        </p:nvSpPr>
        <p:spPr bwMode="auto">
          <a:xfrm>
            <a:off x="6096000" y="1600200"/>
            <a:ext cx="304800" cy="914400"/>
          </a:xfrm>
          <a:prstGeom prst="up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3200400" y="2667000"/>
            <a:ext cx="5943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chemeClr val="accent4">
                    <a:lumMod val="10000"/>
                  </a:schemeClr>
                </a:solidFill>
              </a:rPr>
              <a:t>The exponent is negative because the number we started with was less than 1.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nimBg="1"/>
      <p:bldP spid="901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0" y="533400"/>
            <a:ext cx="5257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PERFORMING CALCULATIONS IN SCIENTIFIC NOTATION</a:t>
            </a:r>
          </a:p>
        </p:txBody>
      </p:sp>
      <p:pic>
        <p:nvPicPr>
          <p:cNvPr id="91139" name="Picture 3" descr="scientificnot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57200"/>
            <a:ext cx="3810000" cy="3167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685800" y="39624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600" b="1" u="sng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ADDITION AND SUBTRACTION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bllines">
  <a:themeElements>
    <a:clrScheme name="">
      <a:dk1>
        <a:srgbClr val="474747"/>
      </a:dk1>
      <a:lt1>
        <a:srgbClr val="FFFFFF"/>
      </a:lt1>
      <a:dk2>
        <a:srgbClr val="772655"/>
      </a:dk2>
      <a:lt2>
        <a:srgbClr val="00DFCA"/>
      </a:lt2>
      <a:accent1>
        <a:srgbClr val="DC0081"/>
      </a:accent1>
      <a:accent2>
        <a:srgbClr val="FAFD00"/>
      </a:accent2>
      <a:accent3>
        <a:srgbClr val="BDACB4"/>
      </a:accent3>
      <a:accent4>
        <a:srgbClr val="DADADA"/>
      </a:accent4>
      <a:accent5>
        <a:srgbClr val="EBAAC1"/>
      </a:accent5>
      <a:accent6>
        <a:srgbClr val="E3E500"/>
      </a:accent6>
      <a:hlink>
        <a:srgbClr val="FE9B03"/>
      </a:hlink>
      <a:folHlink>
        <a:srgbClr val="D989B8"/>
      </a:folHlink>
    </a:clrScheme>
    <a:fontScheme name="dblline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blline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c:\msoffic2\powerpnt\template\sldshow\dbllines.ppt</Template>
  <TotalTime>372</TotalTime>
  <Pages>26</Pages>
  <Words>808</Words>
  <Application>Microsoft Office PowerPoint</Application>
  <PresentationFormat>Екран (4:3)</PresentationFormat>
  <Paragraphs>177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dbllines</vt:lpstr>
      <vt:lpstr>Scientific  Notation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v. Theory</dc:title>
  <dc:creator>Paul B. Kelter</dc:creator>
  <cp:lastModifiedBy>RomaK</cp:lastModifiedBy>
  <cp:revision>160</cp:revision>
  <cp:lastPrinted>1996-11-10T20:21:22Z</cp:lastPrinted>
  <dcterms:created xsi:type="dcterms:W3CDTF">1995-05-28T16:28:04Z</dcterms:created>
  <dcterms:modified xsi:type="dcterms:W3CDTF">2015-09-02T10:06:44Z</dcterms:modified>
</cp:coreProperties>
</file>