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sldIdLst>
    <p:sldId id="299" r:id="rId2"/>
    <p:sldId id="319" r:id="rId3"/>
    <p:sldId id="309" r:id="rId4"/>
    <p:sldId id="310" r:id="rId5"/>
    <p:sldId id="311" r:id="rId6"/>
    <p:sldId id="315" r:id="rId7"/>
    <p:sldId id="316" r:id="rId8"/>
    <p:sldId id="317" r:id="rId9"/>
    <p:sldId id="31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00"/>
    <a:srgbClr val="009900"/>
    <a:srgbClr val="FFCCFF"/>
    <a:srgbClr val="4D4D4D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677F8E-5E48-485A-9E88-FEEAE02B9A58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69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Stoichiometry</a:t>
            </a:r>
          </a:p>
          <a:p>
            <a:r>
              <a:rPr lang="en-US" smtClean="0"/>
              <a:t>Sherlock Holmes, in Sir Arthur Conan Doyle’s A Study in Scarlet</a:t>
            </a:r>
          </a:p>
          <a:p>
            <a:r>
              <a:rPr lang="en-US" smtClean="0"/>
              <a:t>“In solving a problem of this sort, the grand thing is to be able to reason backward. This is a very useful accomplishment, and a very easy one, but people do not practice it much.”</a:t>
            </a:r>
          </a:p>
          <a:p>
            <a:endParaRPr lang="en-US" smtClean="0"/>
          </a:p>
          <a:p>
            <a:r>
              <a:rPr lang="en-US" smtClean="0"/>
              <a:t>  Stoichiometry - The study of quantities of materials consumed and produced in chemical reactions.</a:t>
            </a:r>
          </a:p>
          <a:p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Stoichiometry</a:t>
            </a:r>
          </a:p>
          <a:p>
            <a:r>
              <a:rPr lang="en-US" smtClean="0"/>
              <a:t>Sherlock Holmes, in Sir Arthur Conan Doyle’s A Study in Scarlet</a:t>
            </a:r>
          </a:p>
          <a:p>
            <a:r>
              <a:rPr lang="en-US" smtClean="0"/>
              <a:t>“In solving a problem of this sort, the grand thing is to be able to reason backward. This is a very useful accomplishment, and a very easy one, but people do not practice it much.”</a:t>
            </a:r>
          </a:p>
          <a:p>
            <a:endParaRPr lang="en-US" smtClean="0"/>
          </a:p>
          <a:p>
            <a:r>
              <a:rPr lang="en-US" smtClean="0"/>
              <a:t>  Stoichiometry - The study of quantities of materials consumed and produced in chemical reactions.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23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Calculating Masses of Reactants and Products</a:t>
            </a:r>
          </a:p>
          <a:p>
            <a:r>
              <a:rPr lang="en-US" smtClean="0"/>
              <a:t>Balance the equation.</a:t>
            </a:r>
          </a:p>
          <a:p>
            <a:r>
              <a:rPr lang="en-US" smtClean="0"/>
              <a:t>Convert mass or volume to moles, if necessary.</a:t>
            </a:r>
          </a:p>
          <a:p>
            <a:r>
              <a:rPr lang="en-US" smtClean="0"/>
              <a:t>Set up mole ratios.</a:t>
            </a:r>
          </a:p>
          <a:p>
            <a:r>
              <a:rPr lang="en-US" smtClean="0"/>
              <a:t>Use mole ratios to calculate moles of desired substituent.</a:t>
            </a:r>
          </a:p>
          <a:p>
            <a:r>
              <a:rPr lang="en-US" smtClean="0"/>
              <a:t>Convert moles to mass or volume, if necessary.</a:t>
            </a:r>
          </a:p>
          <a:p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Masses of Reactants and Products</a:t>
            </a:r>
          </a:p>
          <a:p>
            <a:r>
              <a:rPr lang="en-US" smtClean="0"/>
              <a:t>Balance the equation.</a:t>
            </a:r>
          </a:p>
          <a:p>
            <a:r>
              <a:rPr lang="en-US" smtClean="0"/>
              <a:t>Convert mass or volume to moles, if necessary.</a:t>
            </a:r>
          </a:p>
          <a:p>
            <a:r>
              <a:rPr lang="en-US" smtClean="0"/>
              <a:t>Set up mole ratios.</a:t>
            </a:r>
          </a:p>
          <a:p>
            <a:r>
              <a:rPr lang="en-US" smtClean="0"/>
              <a:t>Use mole ratios to calculate moles of desired substituent.</a:t>
            </a:r>
          </a:p>
          <a:p>
            <a:r>
              <a:rPr lang="en-US" smtClean="0"/>
              <a:t>Convert moles to mass or volume, if necessary.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Working a Stoichiometry Problem</a:t>
            </a:r>
          </a:p>
          <a:p>
            <a:r>
              <a:rPr lang="en-US" smtClean="0"/>
              <a:t>6.50 grams of aluminum reacts with an excess of oxygen. How many grams of aluminum oxide are formed.</a:t>
            </a:r>
          </a:p>
          <a:p>
            <a:r>
              <a:rPr lang="en-US" smtClean="0"/>
              <a:t>1. Identify reactants and products and write the balanced equation.</a:t>
            </a:r>
          </a:p>
          <a:p>
            <a:r>
              <a:rPr lang="en-US" smtClean="0"/>
              <a:t>Al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O2</a:t>
            </a:r>
          </a:p>
          <a:p>
            <a:r>
              <a:rPr lang="en-US" smtClean="0"/>
              <a:t>Al2O3</a:t>
            </a:r>
          </a:p>
          <a:p>
            <a:r>
              <a:rPr lang="en-US" smtClean="0"/>
              <a:t>b. What are the reactants?</a:t>
            </a:r>
          </a:p>
          <a:p>
            <a:r>
              <a:rPr lang="en-US" smtClean="0"/>
              <a:t>a. Every reaction needs a yield sign!</a:t>
            </a:r>
          </a:p>
          <a:p>
            <a:r>
              <a:rPr lang="en-US" smtClean="0"/>
              <a:t>c. What are the products?</a:t>
            </a:r>
          </a:p>
          <a:p>
            <a:r>
              <a:rPr lang="en-US" smtClean="0"/>
              <a:t>d. What are the balanced coefficients?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Working a Stoichiometry Problem</a:t>
            </a:r>
          </a:p>
          <a:p>
            <a:r>
              <a:rPr lang="en-US" smtClean="0"/>
              <a:t>6.50 grams of aluminum reacts with an excess of oxygen. How many grams of aluminum oxide are formed.</a:t>
            </a:r>
          </a:p>
          <a:p>
            <a:r>
              <a:rPr lang="en-US" smtClean="0"/>
              <a:t>1. Identify reactants and products and write the balanced equation.</a:t>
            </a:r>
          </a:p>
          <a:p>
            <a:r>
              <a:rPr lang="en-US" smtClean="0"/>
              <a:t>Al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O2</a:t>
            </a:r>
          </a:p>
          <a:p>
            <a:r>
              <a:rPr lang="en-US" smtClean="0"/>
              <a:t>Al2O3</a:t>
            </a:r>
          </a:p>
          <a:p>
            <a:r>
              <a:rPr lang="en-US" smtClean="0"/>
              <a:t>b. What are the reactants?</a:t>
            </a:r>
          </a:p>
          <a:p>
            <a:r>
              <a:rPr lang="en-US" smtClean="0"/>
              <a:t>a. Every reaction needs a yield sign!</a:t>
            </a:r>
          </a:p>
          <a:p>
            <a:r>
              <a:rPr lang="en-US" smtClean="0"/>
              <a:t>c. What are the products?</a:t>
            </a:r>
          </a:p>
          <a:p>
            <a:r>
              <a:rPr lang="en-US" smtClean="0"/>
              <a:t>d. What are the balanced coefficients?</a:t>
            </a:r>
          </a:p>
          <a:p>
            <a:r>
              <a:rPr lang="en-US" smtClean="0"/>
              <a:t>4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97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Working a Stoichiometry Problem</a:t>
            </a:r>
          </a:p>
          <a:p>
            <a:r>
              <a:rPr lang="en-US" smtClean="0"/>
              <a:t>6.50 grams of aluminum reacts with an excess of oxygen. How many grams of aluminum oxide are formed?</a:t>
            </a:r>
          </a:p>
          <a:p>
            <a:r>
              <a:rPr lang="en-US" smtClean="0"/>
              <a:t>4 Al   +   3 O2    2Al2O3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6.50 g Al</a:t>
            </a:r>
          </a:p>
          <a:p>
            <a:r>
              <a:rPr lang="en-US" smtClean="0"/>
              <a:t>? g Al2O3</a:t>
            </a:r>
          </a:p>
          <a:p>
            <a:r>
              <a:rPr lang="en-US" smtClean="0"/>
              <a:t>1 mol Al</a:t>
            </a:r>
          </a:p>
          <a:p>
            <a:r>
              <a:rPr lang="en-US" smtClean="0"/>
              <a:t>26.98 g Al</a:t>
            </a:r>
          </a:p>
          <a:p>
            <a:r>
              <a:rPr lang="en-US" smtClean="0"/>
              <a:t>4 mol Al</a:t>
            </a:r>
          </a:p>
          <a:p>
            <a:r>
              <a:rPr lang="en-US" smtClean="0"/>
              <a:t>2 mol Al2O3</a:t>
            </a:r>
          </a:p>
          <a:p>
            <a:r>
              <a:rPr lang="en-US" smtClean="0"/>
              <a:t>1 mol Al2O3</a:t>
            </a:r>
          </a:p>
          <a:p>
            <a:r>
              <a:rPr lang="en-US" smtClean="0"/>
              <a:t>101.96 g Al2O3</a:t>
            </a:r>
          </a:p>
          <a:p>
            <a:r>
              <a:rPr lang="en-US" smtClean="0"/>
              <a:t>6.50 x 2 x 101.96 ÷ 26.98 ÷ 4 =</a:t>
            </a:r>
          </a:p>
          <a:p>
            <a:r>
              <a:rPr lang="en-US" smtClean="0"/>
              <a:t>12.3 g Al2O3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Working a Stoichiometry Problem</a:t>
            </a:r>
          </a:p>
          <a:p>
            <a:r>
              <a:rPr lang="en-US" smtClean="0"/>
              <a:t>6.50 grams of aluminum reacts with an excess of oxygen. How many grams of aluminum oxide are formed?</a:t>
            </a:r>
          </a:p>
          <a:p>
            <a:r>
              <a:rPr lang="en-US" smtClean="0"/>
              <a:t>4 Al   +   3 O2    2Al2O3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6.50 g Al</a:t>
            </a:r>
          </a:p>
          <a:p>
            <a:r>
              <a:rPr lang="en-US" smtClean="0"/>
              <a:t>? g Al2O3</a:t>
            </a:r>
          </a:p>
          <a:p>
            <a:r>
              <a:rPr lang="en-US" smtClean="0"/>
              <a:t>1 mol Al</a:t>
            </a:r>
          </a:p>
          <a:p>
            <a:r>
              <a:rPr lang="en-US" smtClean="0"/>
              <a:t>26.98 g Al</a:t>
            </a:r>
          </a:p>
          <a:p>
            <a:r>
              <a:rPr lang="en-US" smtClean="0"/>
              <a:t>4 mol Al</a:t>
            </a:r>
          </a:p>
          <a:p>
            <a:r>
              <a:rPr lang="en-US" smtClean="0"/>
              <a:t>2 mol Al2O3</a:t>
            </a:r>
          </a:p>
          <a:p>
            <a:r>
              <a:rPr lang="en-US" smtClean="0"/>
              <a:t>1 mol Al2O3</a:t>
            </a:r>
          </a:p>
          <a:p>
            <a:r>
              <a:rPr lang="en-US" smtClean="0"/>
              <a:t>101.96 g Al2O3</a:t>
            </a:r>
          </a:p>
          <a:p>
            <a:r>
              <a:rPr lang="en-US" smtClean="0"/>
              <a:t>6.50 x 2 x 101.96 ÷ 26.98 ÷ 4 =</a:t>
            </a:r>
          </a:p>
          <a:p>
            <a:r>
              <a:rPr lang="en-US" smtClean="0"/>
              <a:t>12.3 g Al2O3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46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Gas Stoichiometry #1</a:t>
            </a:r>
          </a:p>
          <a:p>
            <a:r>
              <a:rPr lang="en-US" smtClean="0"/>
              <a:t>If reactants and products are at the same conditions of temperature and pressure, then mole ratios of gases  are also volume ratios.</a:t>
            </a:r>
          </a:p>
          <a:p>
            <a:r>
              <a:rPr lang="en-US" smtClean="0"/>
              <a:t>3 H2(g)      +    N2(g)                       2NH3(g)</a:t>
            </a:r>
          </a:p>
          <a:p>
            <a:r>
              <a:rPr lang="en-US" smtClean="0"/>
              <a:t>  3 moles H2      +  1 mole N2                   2 moles NH3</a:t>
            </a:r>
          </a:p>
          <a:p>
            <a:r>
              <a:rPr lang="en-US" smtClean="0"/>
              <a:t> 3 liters H2      +  1 liter N2                    2 liters NH3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Gas Stoichiometry #1</a:t>
            </a:r>
          </a:p>
          <a:p>
            <a:r>
              <a:rPr lang="en-US" smtClean="0"/>
              <a:t>If reactants and products are at the same conditions of temperature and pressure, then mole ratios of gases  are also volume ratios.</a:t>
            </a:r>
          </a:p>
          <a:p>
            <a:r>
              <a:rPr lang="en-US" smtClean="0"/>
              <a:t>3 H2(g)      +    N2(g)                       2NH3(g)</a:t>
            </a:r>
          </a:p>
          <a:p>
            <a:r>
              <a:rPr lang="en-US" smtClean="0"/>
              <a:t>  3 moles H2      +  1 mole N2                   2 moles NH3</a:t>
            </a:r>
          </a:p>
          <a:p>
            <a:r>
              <a:rPr lang="en-US" smtClean="0"/>
              <a:t> 3 liters H2      +  1 liter N2                    2 liters NH3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183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Gas Stoichiometry #2</a:t>
            </a:r>
          </a:p>
          <a:p>
            <a:r>
              <a:rPr lang="en-US" smtClean="0"/>
              <a:t>How many liters of ammonia can be produced when 12 liters of hydrogen react with an excess of nitrogen?</a:t>
            </a:r>
          </a:p>
          <a:p>
            <a:r>
              <a:rPr lang="en-US" smtClean="0"/>
              <a:t>3 H2(g)  +  N2(g)        2NH3(g)</a:t>
            </a:r>
          </a:p>
          <a:p>
            <a:r>
              <a:rPr lang="en-US" smtClean="0"/>
              <a:t>12 L H2</a:t>
            </a:r>
          </a:p>
          <a:p>
            <a:r>
              <a:rPr lang="en-US" smtClean="0"/>
              <a:t>L H2</a:t>
            </a:r>
          </a:p>
          <a:p>
            <a:r>
              <a:rPr lang="en-US" smtClean="0"/>
              <a:t> =               L NH3 </a:t>
            </a:r>
          </a:p>
          <a:p>
            <a:r>
              <a:rPr lang="en-US" smtClean="0"/>
              <a:t>L NH3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8.0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Gas Stoichiometry #2</a:t>
            </a:r>
          </a:p>
          <a:p>
            <a:r>
              <a:rPr lang="en-US" smtClean="0"/>
              <a:t>How many liters of ammonia can be produced when 12 liters of hydrogen react with an excess of nitrogen?</a:t>
            </a:r>
          </a:p>
          <a:p>
            <a:r>
              <a:rPr lang="en-US" smtClean="0"/>
              <a:t>3 H2(g)  +  N2(g)        2NH3(g)</a:t>
            </a:r>
          </a:p>
          <a:p>
            <a:r>
              <a:rPr lang="en-US" smtClean="0"/>
              <a:t>12 L H2</a:t>
            </a:r>
          </a:p>
          <a:p>
            <a:r>
              <a:rPr lang="en-US" smtClean="0"/>
              <a:t>L H2</a:t>
            </a:r>
          </a:p>
          <a:p>
            <a:r>
              <a:rPr lang="en-US" smtClean="0"/>
              <a:t> =               L NH3 </a:t>
            </a:r>
          </a:p>
          <a:p>
            <a:r>
              <a:rPr lang="en-US" smtClean="0"/>
              <a:t>L NH3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8.0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97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Gas Stoichiometry #3</a:t>
            </a:r>
          </a:p>
          <a:p>
            <a:r>
              <a:rPr lang="en-US" smtClean="0"/>
              <a:t>How many liters of oxygen gas, at STP, can be collected from the complete decomposition of 50.0 grams of potassium chlorate?</a:t>
            </a:r>
          </a:p>
          <a:p>
            <a:r>
              <a:rPr lang="en-US" smtClean="0"/>
              <a:t>2 KClO3(s)  2 KCl(s) + 3 O2(g)</a:t>
            </a:r>
          </a:p>
          <a:p>
            <a:r>
              <a:rPr lang="en-US" smtClean="0"/>
              <a:t>50.0 g KClO3</a:t>
            </a:r>
          </a:p>
          <a:p>
            <a:r>
              <a:rPr lang="en-US" smtClean="0"/>
              <a:t>1 mol KClO3</a:t>
            </a:r>
          </a:p>
          <a:p>
            <a:r>
              <a:rPr lang="en-US" smtClean="0"/>
              <a:t>122.55 g KClO3</a:t>
            </a:r>
          </a:p>
          <a:p>
            <a:r>
              <a:rPr lang="en-US" smtClean="0"/>
              <a:t>3 mol O2</a:t>
            </a:r>
          </a:p>
          <a:p>
            <a:r>
              <a:rPr lang="en-US" smtClean="0"/>
              <a:t>2 mol KClO3</a:t>
            </a:r>
          </a:p>
          <a:p>
            <a:r>
              <a:rPr lang="en-US" smtClean="0"/>
              <a:t>22.4 L O2</a:t>
            </a:r>
          </a:p>
          <a:p>
            <a:r>
              <a:rPr lang="en-US" smtClean="0"/>
              <a:t>1 mol O2</a:t>
            </a:r>
          </a:p>
          <a:p>
            <a:r>
              <a:rPr lang="en-US" smtClean="0"/>
              <a:t>= 13.7 L O2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Gas Stoichiometry #3</a:t>
            </a:r>
          </a:p>
          <a:p>
            <a:r>
              <a:rPr lang="en-US" smtClean="0"/>
              <a:t>How many liters of oxygen gas, at STP, can be collected from the complete decomposition of 50.0 grams of potassium chlorate?</a:t>
            </a:r>
          </a:p>
          <a:p>
            <a:r>
              <a:rPr lang="en-US" smtClean="0"/>
              <a:t>2 KClO3(s)  2 KCl(s) + 3 O2(g)</a:t>
            </a:r>
          </a:p>
          <a:p>
            <a:r>
              <a:rPr lang="en-US" smtClean="0"/>
              <a:t>50.0 g KClO3</a:t>
            </a:r>
          </a:p>
          <a:p>
            <a:r>
              <a:rPr lang="en-US" smtClean="0"/>
              <a:t>1 mol KClO3</a:t>
            </a:r>
          </a:p>
          <a:p>
            <a:r>
              <a:rPr lang="en-US" smtClean="0"/>
              <a:t>122.55 g KClO3</a:t>
            </a:r>
          </a:p>
          <a:p>
            <a:r>
              <a:rPr lang="en-US" smtClean="0"/>
              <a:t>3 mol O2</a:t>
            </a:r>
          </a:p>
          <a:p>
            <a:r>
              <a:rPr lang="en-US" smtClean="0"/>
              <a:t>2 mol KClO3</a:t>
            </a:r>
          </a:p>
          <a:p>
            <a:r>
              <a:rPr lang="en-US" smtClean="0"/>
              <a:t>22.4 L O2</a:t>
            </a:r>
          </a:p>
          <a:p>
            <a:r>
              <a:rPr lang="en-US" smtClean="0"/>
              <a:t>1 mol O2</a:t>
            </a:r>
          </a:p>
          <a:p>
            <a:r>
              <a:rPr lang="en-US" smtClean="0"/>
              <a:t>= 13.7 L O2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1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Gas Stoichiometry #4</a:t>
            </a:r>
          </a:p>
          <a:p>
            <a:r>
              <a:rPr lang="en-US" smtClean="0"/>
              <a:t>How many liters of oxygen gas, at 37.0C and 0.930 atmospheres, can be collected from the complete decomposition of 50.0 grams of potassium chlorate?</a:t>
            </a:r>
          </a:p>
          <a:p>
            <a:r>
              <a:rPr lang="en-US" smtClean="0"/>
              <a:t>2 KClO3(s)  2 KCl(s) + 3 O2(g)</a:t>
            </a:r>
          </a:p>
          <a:p>
            <a:r>
              <a:rPr lang="en-US" smtClean="0"/>
              <a:t>50.0 g KClO3</a:t>
            </a:r>
          </a:p>
          <a:p>
            <a:r>
              <a:rPr lang="en-US" smtClean="0"/>
              <a:t>1 mol KClO3</a:t>
            </a:r>
          </a:p>
          <a:p>
            <a:r>
              <a:rPr lang="en-US" smtClean="0"/>
              <a:t>122.55 g KClO3</a:t>
            </a:r>
          </a:p>
          <a:p>
            <a:r>
              <a:rPr lang="en-US" smtClean="0"/>
              <a:t>3 mol O2</a:t>
            </a:r>
          </a:p>
          <a:p>
            <a:r>
              <a:rPr lang="en-US" smtClean="0"/>
              <a:t>2 mol KClO3</a:t>
            </a:r>
          </a:p>
          <a:p>
            <a:r>
              <a:rPr lang="en-US" smtClean="0"/>
              <a:t>= </a:t>
            </a:r>
          </a:p>
          <a:p>
            <a:r>
              <a:rPr lang="en-US" smtClean="0"/>
              <a:t>    mol O2</a:t>
            </a:r>
          </a:p>
          <a:p>
            <a:r>
              <a:rPr lang="en-US" smtClean="0"/>
              <a:t>= 16.7 L</a:t>
            </a:r>
          </a:p>
          <a:p>
            <a:r>
              <a:rPr lang="en-US" smtClean="0"/>
              <a:t>0.612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Gas Stoichiometry #4</a:t>
            </a:r>
          </a:p>
          <a:p>
            <a:r>
              <a:rPr lang="en-US" smtClean="0"/>
              <a:t>How many liters of oxygen gas, at 37.0C and 0.930 atmospheres, can be collected from the complete decomposition of 50.0 grams of potassium chlorate?</a:t>
            </a:r>
          </a:p>
          <a:p>
            <a:r>
              <a:rPr lang="en-US" smtClean="0"/>
              <a:t>2 KClO3(s)  2 KCl(s) + 3 O2(g)</a:t>
            </a:r>
          </a:p>
          <a:p>
            <a:r>
              <a:rPr lang="en-US" smtClean="0"/>
              <a:t>50.0 g KClO3</a:t>
            </a:r>
          </a:p>
          <a:p>
            <a:r>
              <a:rPr lang="en-US" smtClean="0"/>
              <a:t>1 mol KClO3</a:t>
            </a:r>
          </a:p>
          <a:p>
            <a:r>
              <a:rPr lang="en-US" smtClean="0"/>
              <a:t>122.55 g KClO3</a:t>
            </a:r>
          </a:p>
          <a:p>
            <a:r>
              <a:rPr lang="en-US" smtClean="0"/>
              <a:t>3 mol O2</a:t>
            </a:r>
          </a:p>
          <a:p>
            <a:r>
              <a:rPr lang="en-US" smtClean="0"/>
              <a:t>2 mol KClO3</a:t>
            </a:r>
          </a:p>
          <a:p>
            <a:r>
              <a:rPr lang="en-US" smtClean="0"/>
              <a:t>= </a:t>
            </a:r>
          </a:p>
          <a:p>
            <a:r>
              <a:rPr lang="en-US" smtClean="0"/>
              <a:t>    mol O2</a:t>
            </a:r>
          </a:p>
          <a:p>
            <a:r>
              <a:rPr lang="en-US" smtClean="0"/>
              <a:t>= 16.7 L</a:t>
            </a:r>
          </a:p>
          <a:p>
            <a:r>
              <a:rPr lang="en-US" smtClean="0"/>
              <a:t>0.612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88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6934200" cy="685800"/>
          </a:xfrm>
        </p:spPr>
        <p:txBody>
          <a:bodyPr/>
          <a:lstStyle/>
          <a:p>
            <a:r>
              <a:rPr lang="en-US" sz="4800" dirty="0" err="1">
                <a:solidFill>
                  <a:schemeClr val="bg1">
                    <a:lumMod val="50000"/>
                  </a:schemeClr>
                </a:solidFill>
              </a:rPr>
              <a:t>Stoichiometry</a:t>
            </a:r>
            <a:endParaRPr lang="en-US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3184525" y="4038600"/>
            <a:ext cx="595947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000000"/>
                </a:solidFill>
              </a:rPr>
              <a:t>Sherlock Holmes, in Sir Arthur Conan Doyle’s </a:t>
            </a:r>
            <a:r>
              <a:rPr lang="en-US" i="1" u="sng" dirty="0">
                <a:solidFill>
                  <a:srgbClr val="000000"/>
                </a:solidFill>
              </a:rPr>
              <a:t>A Study in Scarlet</a:t>
            </a:r>
          </a:p>
        </p:txBody>
      </p:sp>
      <p:pic>
        <p:nvPicPr>
          <p:cNvPr id="53252" name="Picture 4" descr="holm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905000"/>
            <a:ext cx="2514600" cy="2628900"/>
          </a:xfrm>
          <a:prstGeom prst="rect">
            <a:avLst/>
          </a:prstGeom>
          <a:noFill/>
        </p:spPr>
      </p:pic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2971800" y="1143000"/>
            <a:ext cx="5943600" cy="2743200"/>
          </a:xfrm>
          <a:prstGeom prst="wedgeRoundRectCallout">
            <a:avLst>
              <a:gd name="adj1" fmla="val -65333"/>
              <a:gd name="adj2" fmla="val -463"/>
              <a:gd name="adj3" fmla="val 16667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“In solving a problem of this sort, the grand thing is to be able to reason backward. This is a very useful accomplishment, and a very easy one, but people do not practice it much.”</a:t>
            </a:r>
          </a:p>
          <a:p>
            <a:pPr algn="ctr"/>
            <a:endParaRPr lang="en-US" dirty="0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81000" y="5181600"/>
            <a:ext cx="8458200" cy="1371600"/>
          </a:xfrm>
          <a:noFill/>
          <a:ln/>
        </p:spPr>
        <p:txBody>
          <a:bodyPr lIns="90488" tIns="44450" rIns="90488" bIns="44450"/>
          <a:lstStyle/>
          <a:p>
            <a:pPr>
              <a:buFontTx/>
              <a:buNone/>
            </a:pPr>
            <a:r>
              <a:rPr lang="en-US" dirty="0"/>
              <a:t>  </a:t>
            </a:r>
            <a:r>
              <a:rPr lang="en-US" sz="2800" u="sng" dirty="0" err="1">
                <a:solidFill>
                  <a:srgbClr val="006600"/>
                </a:solidFill>
              </a:rPr>
              <a:t>Stoichiometry</a:t>
            </a:r>
            <a:r>
              <a:rPr lang="en-US" sz="2800" u="sng" dirty="0">
                <a:solidFill>
                  <a:srgbClr val="006600"/>
                </a:solidFill>
              </a:rPr>
              <a:t> </a:t>
            </a:r>
            <a:r>
              <a:rPr lang="en-US" sz="2800" dirty="0">
                <a:solidFill>
                  <a:srgbClr val="006600"/>
                </a:solidFill>
              </a:rPr>
              <a:t>- The study of quantities of materials consumed and produced in chemical reactions.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532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772400" cy="838200"/>
          </a:xfrm>
        </p:spPr>
        <p:txBody>
          <a:bodyPr/>
          <a:lstStyle/>
          <a:p>
            <a:r>
              <a:rPr lang="en-US" sz="4400" dirty="0" smtClean="0">
                <a:solidFill>
                  <a:srgbClr val="006600"/>
                </a:solidFill>
              </a:rPr>
              <a:t>CA Standards</a:t>
            </a:r>
            <a:endParaRPr lang="en-US" sz="4400" dirty="0">
              <a:solidFill>
                <a:srgbClr val="0066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838200"/>
          <a:ext cx="8458200" cy="5486400"/>
        </p:xfrm>
        <a:graphic>
          <a:graphicData uri="http://schemas.openxmlformats.org/drawingml/2006/table">
            <a:tbl>
              <a:tblPr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458200"/>
              </a:tblGrid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000" b="1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how to describe chemical reactions by writing balanced equations</a:t>
                      </a:r>
                      <a:r>
                        <a:rPr lang="en-US" sz="2000" b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0066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000" b="1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000" b="1" dirty="0">
                          <a:solidFill>
                            <a:srgbClr val="0066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the quantity </a:t>
                      </a:r>
                      <a:r>
                        <a:rPr lang="en-US" sz="2000" b="1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one mole </a:t>
                      </a: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is set by defining one mole of carbon 12 atoms to have a mass of exactly 12 grams</a:t>
                      </a:r>
                      <a:r>
                        <a:rPr lang="en-US" sz="2000" b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0066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000" b="1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one mole equals 6.02 ´ 10</a:t>
                      </a:r>
                      <a:r>
                        <a:rPr lang="en-US" sz="2000" b="1" baseline="30000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23 </a:t>
                      </a: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particles (atoms or molecules</a:t>
                      </a:r>
                      <a:r>
                        <a:rPr lang="en-US" sz="2000" b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0066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0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000" b="1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how to determine the molar mass of a molecule from its chemical formula and a table of atomic masses and how to convert the mass of a molecular substance to moles, number of particles, or volume of gas at standard temperature and pressure</a:t>
                      </a:r>
                      <a:r>
                        <a:rPr lang="en-US" sz="2000" b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0066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000" b="1" i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000" b="1" dirty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how to calculate the masses of reactants and products in a chemical reaction from the mass of one of the reactants or products and the relevant atomic masses</a:t>
                      </a:r>
                      <a:r>
                        <a:rPr lang="en-US" sz="2000" b="1" dirty="0" smtClean="0">
                          <a:solidFill>
                            <a:srgbClr val="0066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0066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  <a:noFill/>
          <a:ln/>
        </p:spPr>
        <p:txBody>
          <a:bodyPr lIns="90488" tIns="44450" rIns="90488" bIns="44450"/>
          <a:lstStyle/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Calculating Masses of Reactants and Products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7772400" cy="4495800"/>
          </a:xfr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bg1">
                <a:lumMod val="50000"/>
              </a:schemeClr>
            </a:solidFill>
          </a:ln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txBody>
          <a:bodyPr lIns="90488" tIns="44450" rIns="90488" bIns="44450"/>
          <a:lstStyle/>
          <a:p>
            <a:pPr marL="565150" indent="-565150">
              <a:buClr>
                <a:srgbClr val="C00000"/>
              </a:buClr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Balance the equation.</a:t>
            </a:r>
          </a:p>
          <a:p>
            <a:pPr marL="565150" indent="-565150">
              <a:buClr>
                <a:srgbClr val="C00000"/>
              </a:buClr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Convert mass </a:t>
            </a:r>
            <a:r>
              <a:rPr lang="en-US" sz="3200" dirty="0" smtClean="0">
                <a:solidFill>
                  <a:srgbClr val="000000"/>
                </a:solidFill>
              </a:rPr>
              <a:t>or volume to moles, if necessary.</a:t>
            </a:r>
            <a:endParaRPr lang="en-US" sz="3200" dirty="0">
              <a:solidFill>
                <a:srgbClr val="000000"/>
              </a:solidFill>
            </a:endParaRPr>
          </a:p>
          <a:p>
            <a:pPr marL="565150" indent="-565150">
              <a:buClr>
                <a:srgbClr val="C00000"/>
              </a:buClr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Set up mole ratios.</a:t>
            </a:r>
          </a:p>
          <a:p>
            <a:pPr marL="565150" indent="-565150">
              <a:buClr>
                <a:srgbClr val="C00000"/>
              </a:buClr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Use mole ratios to calculate moles of desired substituent.</a:t>
            </a:r>
          </a:p>
          <a:p>
            <a:pPr marL="565150" indent="-565150">
              <a:buClr>
                <a:srgbClr val="C00000"/>
              </a:buClr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Convert moles to </a:t>
            </a:r>
            <a:r>
              <a:rPr lang="en-US" sz="3200" dirty="0" smtClean="0">
                <a:solidFill>
                  <a:srgbClr val="000000"/>
                </a:solidFill>
              </a:rPr>
              <a:t>mass or volume, </a:t>
            </a:r>
            <a:r>
              <a:rPr lang="en-US" sz="3200" dirty="0">
                <a:solidFill>
                  <a:srgbClr val="000000"/>
                </a:solidFill>
              </a:rPr>
              <a:t>if necessary.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6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69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848600" cy="6858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Working 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Stoichiometry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Problem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685800" y="838200"/>
            <a:ext cx="7635875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6.50 grams of aluminum reacts with an excess of oxygen. How many grams of aluminum oxide are formed.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609600" y="2209800"/>
            <a:ext cx="725487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1. Identify reactants and products and write the balanced equation.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981200" y="2971800"/>
            <a:ext cx="5413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2971800" y="2971800"/>
            <a:ext cx="4016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</p:txBody>
      </p:sp>
      <p:sp>
        <p:nvSpPr>
          <p:cNvPr id="71687" name="Line 7"/>
          <p:cNvSpPr>
            <a:spLocks noChangeShapeType="1"/>
          </p:cNvSpPr>
          <p:nvPr/>
        </p:nvSpPr>
        <p:spPr bwMode="auto">
          <a:xfrm>
            <a:off x="4648200" y="3276600"/>
            <a:ext cx="762000" cy="0"/>
          </a:xfrm>
          <a:prstGeom prst="line">
            <a:avLst/>
          </a:prstGeom>
          <a:noFill/>
          <a:ln w="5715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3657600" y="2971800"/>
            <a:ext cx="615950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O</a:t>
            </a:r>
            <a:r>
              <a:rPr lang="en-US" sz="2800" baseline="-25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5965825" y="3048000"/>
            <a:ext cx="11207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</a:rPr>
              <a:t>Al</a:t>
            </a:r>
            <a:r>
              <a:rPr lang="en-US" sz="2800" baseline="-25000" dirty="0">
                <a:solidFill>
                  <a:srgbClr val="7030A0"/>
                </a:solidFill>
              </a:rPr>
              <a:t>2</a:t>
            </a:r>
            <a:r>
              <a:rPr lang="en-US" sz="2800" dirty="0">
                <a:solidFill>
                  <a:srgbClr val="7030A0"/>
                </a:solidFill>
              </a:rPr>
              <a:t>O</a:t>
            </a:r>
            <a:r>
              <a:rPr lang="en-US" sz="2800" baseline="-25000" dirty="0">
                <a:solidFill>
                  <a:srgbClr val="7030A0"/>
                </a:solidFill>
              </a:rPr>
              <a:t>3</a:t>
            </a:r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1905000" y="4114800"/>
            <a:ext cx="43846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b. What are the reactants?</a:t>
            </a:r>
          </a:p>
        </p:txBody>
      </p:sp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1905000" y="3657600"/>
            <a:ext cx="56038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a. Every reaction needs a yield sign!</a:t>
            </a:r>
          </a:p>
        </p:txBody>
      </p: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1905000" y="4648200"/>
            <a:ext cx="42100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c. What are the products?</a:t>
            </a:r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1939925" y="5181600"/>
            <a:ext cx="68230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d. What are the balanced coefficients?</a:t>
            </a: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1676400" y="2971800"/>
            <a:ext cx="4016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3352800" y="2971800"/>
            <a:ext cx="4016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5638800" y="3048000"/>
            <a:ext cx="4016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autoUpdateAnimBg="0"/>
      <p:bldP spid="71684" grpId="0" autoUpdateAnimBg="0"/>
      <p:bldP spid="71685" grpId="0" autoUpdateAnimBg="0"/>
      <p:bldP spid="71686" grpId="0" autoUpdateAnimBg="0"/>
      <p:bldP spid="71687" grpId="0" animBg="1"/>
      <p:bldP spid="71688" grpId="0" autoUpdateAnimBg="0"/>
      <p:bldP spid="71689" grpId="0" autoUpdateAnimBg="0"/>
      <p:bldP spid="71690" grpId="0" autoUpdateAnimBg="0"/>
      <p:bldP spid="71691" grpId="0" autoUpdateAnimBg="0"/>
      <p:bldP spid="71692" grpId="0" autoUpdateAnimBg="0"/>
      <p:bldP spid="71693" grpId="0" autoUpdateAnimBg="0"/>
      <p:bldP spid="71694" grpId="0" autoUpdateAnimBg="0"/>
      <p:bldP spid="71695" grpId="0" autoUpdateAnimBg="0"/>
      <p:bldP spid="7169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848600" cy="6858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Working a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Stoichiometry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Problem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685800" y="838200"/>
            <a:ext cx="7635875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6.50 grams of aluminum reacts with an excess of oxygen. How many grams of aluminum oxide are formed?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981200" y="2133600"/>
            <a:ext cx="51212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4 </a:t>
            </a:r>
            <a:r>
              <a:rPr lang="en-US" sz="2800" dirty="0">
                <a:solidFill>
                  <a:srgbClr val="000000"/>
                </a:solidFill>
              </a:rPr>
              <a:t>Al</a:t>
            </a:r>
            <a:r>
              <a:rPr lang="en-US" sz="2800" dirty="0">
                <a:solidFill>
                  <a:srgbClr val="C00000"/>
                </a:solidFill>
              </a:rPr>
              <a:t>   +   </a:t>
            </a:r>
            <a:r>
              <a:rPr lang="en-US" sz="2800" dirty="0">
                <a:solidFill>
                  <a:srgbClr val="000000"/>
                </a:solidFill>
              </a:rPr>
              <a:t>3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O</a:t>
            </a:r>
            <a:r>
              <a:rPr lang="en-US" sz="2800" baseline="-25000" dirty="0">
                <a:solidFill>
                  <a:srgbClr val="000000"/>
                </a:solidFill>
              </a:rPr>
              <a:t>2</a:t>
            </a:r>
            <a:r>
              <a:rPr lang="en-US" sz="2800" dirty="0">
                <a:solidFill>
                  <a:srgbClr val="C00000"/>
                </a:solidFill>
              </a:rPr>
              <a:t>  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  2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Al</a:t>
            </a:r>
            <a:r>
              <a:rPr lang="en-US" sz="2800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O</a:t>
            </a:r>
            <a:r>
              <a:rPr lang="en-US" sz="2800" baseline="-25000" dirty="0">
                <a:solidFill>
                  <a:srgbClr val="000000"/>
                </a:solidFill>
                <a:sym typeface="Wingdings" pitchFamily="2" charset="2"/>
              </a:rPr>
              <a:t>3</a:t>
            </a:r>
            <a:endParaRPr lang="en-US" sz="2800" baseline="-25000" dirty="0">
              <a:solidFill>
                <a:srgbClr val="000000"/>
              </a:solidFill>
            </a:endParaRPr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>
            <a:off x="381000" y="4267200"/>
            <a:ext cx="6781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7239000" y="4038600"/>
            <a:ext cx="369888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228600" y="3810000"/>
            <a:ext cx="13700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6.50 g Al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7543800" y="4038600"/>
            <a:ext cx="1359668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? g Al</a:t>
            </a:r>
            <a:r>
              <a:rPr lang="en-US" sz="2000" baseline="-25000" dirty="0">
                <a:solidFill>
                  <a:srgbClr val="000000"/>
                </a:solidFill>
              </a:rPr>
              <a:t>2</a:t>
            </a:r>
            <a:r>
              <a:rPr lang="en-US" sz="2000" dirty="0">
                <a:solidFill>
                  <a:srgbClr val="000000"/>
                </a:solidFill>
              </a:rPr>
              <a:t>O</a:t>
            </a:r>
            <a:r>
              <a:rPr lang="en-US" sz="2000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>
            <a:off x="1600200" y="3810000"/>
            <a:ext cx="0" cy="990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1736725" y="3810000"/>
            <a:ext cx="12144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1 mol Al</a:t>
            </a: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1676400" y="4343400"/>
            <a:ext cx="15255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26.98 g Al</a:t>
            </a:r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 flipV="1">
            <a:off x="914400" y="3886200"/>
            <a:ext cx="609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 flipV="1">
            <a:off x="2514600" y="4419600"/>
            <a:ext cx="609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>
            <a:off x="3276600" y="3810000"/>
            <a:ext cx="0" cy="990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3352800" y="4327525"/>
            <a:ext cx="121443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4</a:t>
            </a:r>
            <a:r>
              <a:rPr lang="en-US" sz="2000" dirty="0">
                <a:solidFill>
                  <a:srgbClr val="000000"/>
                </a:solidFill>
              </a:rPr>
              <a:t> mol Al</a:t>
            </a: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3352800" y="3810000"/>
            <a:ext cx="163859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2</a:t>
            </a:r>
            <a:r>
              <a:rPr lang="en-US" sz="2000" dirty="0">
                <a:solidFill>
                  <a:srgbClr val="000000"/>
                </a:solidFill>
              </a:rPr>
              <a:t> mol Al</a:t>
            </a:r>
            <a:r>
              <a:rPr lang="en-US" sz="2000" baseline="-25000" dirty="0">
                <a:solidFill>
                  <a:srgbClr val="000000"/>
                </a:solidFill>
              </a:rPr>
              <a:t>2</a:t>
            </a:r>
            <a:r>
              <a:rPr lang="en-US" sz="2000" dirty="0">
                <a:solidFill>
                  <a:srgbClr val="000000"/>
                </a:solidFill>
              </a:rPr>
              <a:t>O</a:t>
            </a:r>
            <a:r>
              <a:rPr lang="en-US" sz="2000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2721" name="Line 17"/>
          <p:cNvSpPr>
            <a:spLocks noChangeShapeType="1"/>
          </p:cNvSpPr>
          <p:nvPr/>
        </p:nvSpPr>
        <p:spPr bwMode="auto">
          <a:xfrm flipV="1">
            <a:off x="2209800" y="3886200"/>
            <a:ext cx="609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22" name="Line 18"/>
          <p:cNvSpPr>
            <a:spLocks noChangeShapeType="1"/>
          </p:cNvSpPr>
          <p:nvPr/>
        </p:nvSpPr>
        <p:spPr bwMode="auto">
          <a:xfrm flipV="1">
            <a:off x="3810000" y="4419600"/>
            <a:ext cx="609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23" name="Line 19"/>
          <p:cNvSpPr>
            <a:spLocks noChangeShapeType="1"/>
          </p:cNvSpPr>
          <p:nvPr/>
        </p:nvSpPr>
        <p:spPr bwMode="auto">
          <a:xfrm>
            <a:off x="4953000" y="3810000"/>
            <a:ext cx="0" cy="990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5029200" y="4327525"/>
            <a:ext cx="163859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1 mol Al</a:t>
            </a:r>
            <a:r>
              <a:rPr lang="en-US" sz="2000" baseline="-25000" dirty="0">
                <a:solidFill>
                  <a:srgbClr val="000000"/>
                </a:solidFill>
              </a:rPr>
              <a:t>2</a:t>
            </a:r>
            <a:r>
              <a:rPr lang="en-US" sz="2000" dirty="0">
                <a:solidFill>
                  <a:srgbClr val="000000"/>
                </a:solidFill>
              </a:rPr>
              <a:t>O</a:t>
            </a:r>
            <a:r>
              <a:rPr lang="en-US" sz="2000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4953000" y="3810000"/>
            <a:ext cx="2109873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101.96 g Al</a:t>
            </a:r>
            <a:r>
              <a:rPr lang="en-US" sz="2000" baseline="-25000" dirty="0">
                <a:solidFill>
                  <a:srgbClr val="000000"/>
                </a:solidFill>
              </a:rPr>
              <a:t>2</a:t>
            </a:r>
            <a:r>
              <a:rPr lang="en-US" sz="2000" dirty="0">
                <a:solidFill>
                  <a:srgbClr val="000000"/>
                </a:solidFill>
              </a:rPr>
              <a:t>O</a:t>
            </a:r>
            <a:r>
              <a:rPr lang="en-US" sz="2000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2726" name="Line 22"/>
          <p:cNvSpPr>
            <a:spLocks noChangeShapeType="1"/>
          </p:cNvSpPr>
          <p:nvPr/>
        </p:nvSpPr>
        <p:spPr bwMode="auto">
          <a:xfrm flipV="1">
            <a:off x="3810000" y="3886200"/>
            <a:ext cx="609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27" name="Line 23"/>
          <p:cNvSpPr>
            <a:spLocks noChangeShapeType="1"/>
          </p:cNvSpPr>
          <p:nvPr/>
        </p:nvSpPr>
        <p:spPr bwMode="auto">
          <a:xfrm flipV="1">
            <a:off x="5562600" y="4343400"/>
            <a:ext cx="6096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685800" y="3048000"/>
            <a:ext cx="53498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6.50 x 2 x 101.96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÷ 26.98 ÷ 4 =</a:t>
            </a:r>
          </a:p>
        </p:txBody>
      </p: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5867400" y="3048000"/>
            <a:ext cx="20955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12.3 g Al</a:t>
            </a:r>
            <a:r>
              <a:rPr lang="en-US" baseline="-25000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US" baseline="-25000" dirty="0">
                <a:solidFill>
                  <a:srgbClr val="C00000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1" dur="500"/>
                                        <p:tgtEl>
                                          <p:spTgt spid="7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 autoUpdateAnimBg="0"/>
      <p:bldP spid="72712" grpId="0" autoUpdateAnimBg="0"/>
      <p:bldP spid="72713" grpId="0" animBg="1"/>
      <p:bldP spid="72714" grpId="0" autoUpdateAnimBg="0"/>
      <p:bldP spid="72715" grpId="0" autoUpdateAnimBg="0"/>
      <p:bldP spid="72716" grpId="0" animBg="1"/>
      <p:bldP spid="72717" grpId="0" animBg="1"/>
      <p:bldP spid="72718" grpId="0" animBg="1"/>
      <p:bldP spid="72719" grpId="0" autoUpdateAnimBg="0"/>
      <p:bldP spid="72720" grpId="0" autoUpdateAnimBg="0"/>
      <p:bldP spid="72721" grpId="0" animBg="1"/>
      <p:bldP spid="72722" grpId="0" animBg="1"/>
      <p:bldP spid="72723" grpId="0" animBg="1"/>
      <p:bldP spid="72724" grpId="0" autoUpdateAnimBg="0"/>
      <p:bldP spid="72725" grpId="0" autoUpdateAnimBg="0"/>
      <p:bldP spid="72726" grpId="0" animBg="1"/>
      <p:bldP spid="72727" grpId="0" animBg="1"/>
      <p:bldP spid="72728" grpId="0" autoUpdateAnimBg="0"/>
      <p:bldP spid="7272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Gas </a:t>
            </a:r>
            <a:r>
              <a:rPr lang="en-US" sz="4000" dirty="0" err="1">
                <a:solidFill>
                  <a:schemeClr val="bg1">
                    <a:lumMod val="50000"/>
                  </a:schemeClr>
                </a:solidFill>
              </a:rPr>
              <a:t>Stoichiometry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 #1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609600" y="838200"/>
            <a:ext cx="79406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If reactants and products are at the same conditions of temperature and pressure, then mole ratios of </a:t>
            </a:r>
            <a:r>
              <a:rPr lang="en-US" sz="2800" i="1" u="sng" dirty="0">
                <a:solidFill>
                  <a:srgbClr val="000000"/>
                </a:solidFill>
              </a:rPr>
              <a:t>gases</a:t>
            </a:r>
            <a:r>
              <a:rPr lang="en-US" sz="2800" dirty="0">
                <a:solidFill>
                  <a:srgbClr val="000000"/>
                </a:solidFill>
              </a:rPr>
              <a:t>  are also volume ratios.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838200" y="26670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0" dirty="0">
                <a:solidFill>
                  <a:srgbClr val="C00000"/>
                </a:solidFill>
              </a:rPr>
              <a:t>3 </a:t>
            </a:r>
            <a:r>
              <a:rPr lang="en-US" sz="2800" b="0" dirty="0">
                <a:solidFill>
                  <a:srgbClr val="000000"/>
                </a:solidFill>
              </a:rPr>
              <a:t>H</a:t>
            </a:r>
            <a:r>
              <a:rPr lang="en-US" sz="2800" b="0" baseline="-25000" dirty="0">
                <a:solidFill>
                  <a:srgbClr val="000000"/>
                </a:solidFill>
              </a:rPr>
              <a:t>2</a:t>
            </a:r>
            <a:r>
              <a:rPr lang="en-US" sz="2800" b="0" dirty="0">
                <a:solidFill>
                  <a:srgbClr val="000000"/>
                </a:solidFill>
              </a:rPr>
              <a:t>(g)      +    N</a:t>
            </a:r>
            <a:r>
              <a:rPr lang="en-US" sz="2800" b="0" baseline="-25000" dirty="0">
                <a:solidFill>
                  <a:srgbClr val="000000"/>
                </a:solidFill>
              </a:rPr>
              <a:t>2</a:t>
            </a:r>
            <a:r>
              <a:rPr lang="en-US" sz="2800" b="0" dirty="0">
                <a:solidFill>
                  <a:srgbClr val="000000"/>
                </a:solidFill>
              </a:rPr>
              <a:t>(g)            </a:t>
            </a:r>
            <a:r>
              <a:rPr lang="en-US" sz="2800" b="0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2800" b="0" dirty="0">
                <a:solidFill>
                  <a:srgbClr val="C00000"/>
                </a:solidFill>
                <a:sym typeface="Wingdings" pitchFamily="2" charset="2"/>
              </a:rPr>
              <a:t>          2</a:t>
            </a:r>
            <a:r>
              <a:rPr lang="en-US" sz="2800" b="0" dirty="0">
                <a:solidFill>
                  <a:srgbClr val="000000"/>
                </a:solidFill>
                <a:sym typeface="Wingdings" pitchFamily="2" charset="2"/>
              </a:rPr>
              <a:t>NH</a:t>
            </a:r>
            <a:r>
              <a:rPr lang="en-US" sz="2800" b="0" baseline="-25000" dirty="0">
                <a:solidFill>
                  <a:srgbClr val="000000"/>
                </a:solidFill>
                <a:sym typeface="Wingdings" pitchFamily="2" charset="2"/>
              </a:rPr>
              <a:t>3</a:t>
            </a:r>
            <a:r>
              <a:rPr lang="en-US" sz="2800" b="0" dirty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sz="2800" b="0" dirty="0">
              <a:solidFill>
                <a:srgbClr val="000000"/>
              </a:solidFill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0" y="3505200"/>
            <a:ext cx="883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0" dirty="0">
                <a:solidFill>
                  <a:schemeClr val="bg1"/>
                </a:solidFill>
              </a:rPr>
              <a:t>  </a:t>
            </a:r>
            <a:r>
              <a:rPr lang="en-US" sz="2800" b="0" dirty="0">
                <a:solidFill>
                  <a:srgbClr val="FF0000"/>
                </a:solidFill>
              </a:rPr>
              <a:t>3</a:t>
            </a:r>
            <a:r>
              <a:rPr lang="en-US" sz="2800" b="0" dirty="0">
                <a:solidFill>
                  <a:schemeClr val="bg1"/>
                </a:solidFill>
              </a:rPr>
              <a:t> </a:t>
            </a:r>
            <a:r>
              <a:rPr lang="en-US" sz="2800" b="0" dirty="0">
                <a:solidFill>
                  <a:srgbClr val="000000"/>
                </a:solidFill>
              </a:rPr>
              <a:t>moles H</a:t>
            </a:r>
            <a:r>
              <a:rPr lang="en-US" sz="2800" b="0" baseline="-25000" dirty="0">
                <a:solidFill>
                  <a:srgbClr val="000000"/>
                </a:solidFill>
              </a:rPr>
              <a:t>2</a:t>
            </a:r>
            <a:r>
              <a:rPr lang="en-US" sz="2800" b="0" dirty="0">
                <a:solidFill>
                  <a:srgbClr val="000000"/>
                </a:solidFill>
              </a:rPr>
              <a:t>      +</a:t>
            </a:r>
            <a:r>
              <a:rPr lang="en-US" sz="2800" b="0" dirty="0">
                <a:solidFill>
                  <a:schemeClr val="bg1"/>
                </a:solidFill>
              </a:rPr>
              <a:t>  </a:t>
            </a:r>
            <a:r>
              <a:rPr lang="en-US" sz="2800" b="0" dirty="0">
                <a:solidFill>
                  <a:srgbClr val="FF0000"/>
                </a:solidFill>
              </a:rPr>
              <a:t>1</a:t>
            </a:r>
            <a:r>
              <a:rPr lang="en-US" sz="2800" b="0" dirty="0">
                <a:solidFill>
                  <a:schemeClr val="bg1"/>
                </a:solidFill>
              </a:rPr>
              <a:t> </a:t>
            </a:r>
            <a:r>
              <a:rPr lang="en-US" sz="2800" b="0" dirty="0">
                <a:solidFill>
                  <a:srgbClr val="000000"/>
                </a:solidFill>
              </a:rPr>
              <a:t>mole N</a:t>
            </a:r>
            <a:r>
              <a:rPr lang="en-US" sz="2800" b="0" baseline="-25000" dirty="0">
                <a:solidFill>
                  <a:srgbClr val="000000"/>
                </a:solidFill>
              </a:rPr>
              <a:t>2           </a:t>
            </a:r>
            <a:r>
              <a:rPr lang="en-US" sz="2800" b="0" dirty="0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2800" b="0" dirty="0">
                <a:solidFill>
                  <a:srgbClr val="000000"/>
                </a:solidFill>
              </a:rPr>
              <a:t>        </a:t>
            </a:r>
            <a:r>
              <a:rPr lang="en-US" sz="2800" b="0" dirty="0">
                <a:solidFill>
                  <a:srgbClr val="FF0000"/>
                </a:solidFill>
              </a:rPr>
              <a:t>2</a:t>
            </a:r>
            <a:r>
              <a:rPr lang="en-US" sz="2800" b="0" dirty="0">
                <a:solidFill>
                  <a:schemeClr val="bg1"/>
                </a:solidFill>
              </a:rPr>
              <a:t> </a:t>
            </a:r>
            <a:r>
              <a:rPr lang="en-US" sz="2800" b="0" dirty="0">
                <a:solidFill>
                  <a:srgbClr val="000000"/>
                </a:solidFill>
              </a:rPr>
              <a:t>moles NH</a:t>
            </a:r>
            <a:r>
              <a:rPr lang="en-US" sz="2800" b="0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152400" y="4114800"/>
            <a:ext cx="883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0" dirty="0">
                <a:solidFill>
                  <a:schemeClr val="bg1"/>
                </a:solidFill>
              </a:rPr>
              <a:t> </a:t>
            </a:r>
            <a:r>
              <a:rPr lang="en-US" sz="2800" b="0" dirty="0">
                <a:solidFill>
                  <a:srgbClr val="FF0000"/>
                </a:solidFill>
              </a:rPr>
              <a:t>3</a:t>
            </a:r>
            <a:r>
              <a:rPr lang="en-US" sz="2800" b="0" dirty="0">
                <a:solidFill>
                  <a:schemeClr val="accent1"/>
                </a:solidFill>
              </a:rPr>
              <a:t> </a:t>
            </a:r>
            <a:r>
              <a:rPr lang="en-US" sz="2800" b="0" dirty="0">
                <a:solidFill>
                  <a:srgbClr val="000000"/>
                </a:solidFill>
              </a:rPr>
              <a:t>liters H</a:t>
            </a:r>
            <a:r>
              <a:rPr lang="en-US" sz="2800" b="0" baseline="-25000" dirty="0">
                <a:solidFill>
                  <a:srgbClr val="000000"/>
                </a:solidFill>
              </a:rPr>
              <a:t>2</a:t>
            </a:r>
            <a:r>
              <a:rPr lang="en-US" sz="2800" b="0" dirty="0">
                <a:solidFill>
                  <a:srgbClr val="000000"/>
                </a:solidFill>
              </a:rPr>
              <a:t>      +  </a:t>
            </a:r>
            <a:r>
              <a:rPr lang="en-US" sz="2800" b="0" dirty="0">
                <a:solidFill>
                  <a:srgbClr val="FF0000"/>
                </a:solidFill>
              </a:rPr>
              <a:t>1</a:t>
            </a:r>
            <a:r>
              <a:rPr lang="en-US" sz="2800" b="0" dirty="0">
                <a:solidFill>
                  <a:schemeClr val="accent1"/>
                </a:solidFill>
              </a:rPr>
              <a:t> </a:t>
            </a:r>
            <a:r>
              <a:rPr lang="en-US" sz="2800" b="0" dirty="0">
                <a:solidFill>
                  <a:srgbClr val="000000"/>
                </a:solidFill>
              </a:rPr>
              <a:t>liter N</a:t>
            </a:r>
            <a:r>
              <a:rPr lang="en-US" sz="2800" b="0" baseline="-25000" dirty="0">
                <a:solidFill>
                  <a:srgbClr val="000000"/>
                </a:solidFill>
              </a:rPr>
              <a:t>2           </a:t>
            </a:r>
            <a:r>
              <a:rPr lang="en-US" sz="2800" b="0" dirty="0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2800" b="0" dirty="0">
                <a:solidFill>
                  <a:srgbClr val="000000"/>
                </a:solidFill>
              </a:rPr>
              <a:t>         </a:t>
            </a:r>
            <a:r>
              <a:rPr lang="en-US" sz="2800" b="0" dirty="0">
                <a:solidFill>
                  <a:srgbClr val="FF0000"/>
                </a:solidFill>
              </a:rPr>
              <a:t>2</a:t>
            </a:r>
            <a:r>
              <a:rPr lang="en-US" sz="2800" b="0" dirty="0">
                <a:solidFill>
                  <a:schemeClr val="accent1"/>
                </a:solidFill>
              </a:rPr>
              <a:t> </a:t>
            </a:r>
            <a:r>
              <a:rPr lang="en-US" sz="2800" b="0" dirty="0">
                <a:solidFill>
                  <a:srgbClr val="000000"/>
                </a:solidFill>
              </a:rPr>
              <a:t>liters NH</a:t>
            </a:r>
            <a:r>
              <a:rPr lang="en-US" sz="2800" b="0" baseline="-25000" dirty="0">
                <a:solidFill>
                  <a:srgbClr val="000000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/>
      <p:bldP spid="78853" grpId="0"/>
      <p:bldP spid="788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838200"/>
          </a:xfrm>
        </p:spPr>
        <p:txBody>
          <a:bodyPr/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Gas </a:t>
            </a:r>
            <a:r>
              <a:rPr lang="en-US" sz="4000" dirty="0" err="1">
                <a:solidFill>
                  <a:schemeClr val="bg1">
                    <a:lumMod val="50000"/>
                  </a:schemeClr>
                </a:solidFill>
              </a:rPr>
              <a:t>Stoichiometry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 #2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609600" y="1143000"/>
            <a:ext cx="79406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How many liters of ammonia can be produced when 12 liters of hydrogen react with an excess of nitrogen?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838200" y="2667000"/>
            <a:ext cx="716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3</a:t>
            </a:r>
            <a:r>
              <a:rPr lang="en-US" sz="3200" dirty="0">
                <a:solidFill>
                  <a:srgbClr val="000000"/>
                </a:solidFill>
              </a:rPr>
              <a:t> H</a:t>
            </a:r>
            <a:r>
              <a:rPr lang="en-US" sz="3200" baseline="-25000" dirty="0">
                <a:solidFill>
                  <a:srgbClr val="000000"/>
                </a:solidFill>
              </a:rPr>
              <a:t>2</a:t>
            </a:r>
            <a:r>
              <a:rPr lang="en-US" sz="3200" dirty="0">
                <a:solidFill>
                  <a:srgbClr val="000000"/>
                </a:solidFill>
              </a:rPr>
              <a:t>(g) 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</a:rPr>
              <a:t>+  </a:t>
            </a:r>
            <a:r>
              <a:rPr lang="en-US" sz="3200" dirty="0" smtClean="0">
                <a:solidFill>
                  <a:srgbClr val="000000"/>
                </a:solidFill>
              </a:rPr>
              <a:t>N</a:t>
            </a:r>
            <a:r>
              <a:rPr lang="en-US" sz="3200" baseline="-25000" dirty="0" smtClean="0">
                <a:solidFill>
                  <a:srgbClr val="000000"/>
                </a:solidFill>
              </a:rPr>
              <a:t>2</a:t>
            </a:r>
            <a:r>
              <a:rPr lang="en-US" sz="3200" dirty="0" smtClean="0">
                <a:solidFill>
                  <a:srgbClr val="000000"/>
                </a:solidFill>
              </a:rPr>
              <a:t>(g</a:t>
            </a:r>
            <a:r>
              <a:rPr lang="en-US" sz="3200" dirty="0">
                <a:solidFill>
                  <a:srgbClr val="000000"/>
                </a:solidFill>
              </a:rPr>
              <a:t>)   </a:t>
            </a:r>
            <a:r>
              <a:rPr lang="en-US" sz="3200" dirty="0" smtClean="0">
                <a:solidFill>
                  <a:srgbClr val="000000"/>
                </a:solidFill>
              </a:rPr>
              <a:t> </a:t>
            </a:r>
            <a:r>
              <a:rPr lang="en-US" sz="3200" dirty="0">
                <a:solidFill>
                  <a:srgbClr val="000000"/>
                </a:solidFill>
                <a:sym typeface="Wingdings" pitchFamily="2" charset="2"/>
              </a:rPr>
              <a:t>    </a:t>
            </a:r>
            <a:r>
              <a:rPr lang="en-US" sz="3200" dirty="0" smtClean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en-US" sz="3200" dirty="0" smtClean="0">
                <a:solidFill>
                  <a:srgbClr val="000000"/>
                </a:solidFill>
                <a:sym typeface="Wingdings" pitchFamily="2" charset="2"/>
              </a:rPr>
              <a:t>NH</a:t>
            </a:r>
            <a:r>
              <a:rPr lang="en-US" sz="3200" baseline="-25000" dirty="0" smtClean="0">
                <a:solidFill>
                  <a:srgbClr val="000000"/>
                </a:solidFill>
                <a:sym typeface="Wingdings" pitchFamily="2" charset="2"/>
              </a:rPr>
              <a:t>3</a:t>
            </a:r>
            <a:r>
              <a:rPr lang="en-US" sz="3200" dirty="0" smtClean="0">
                <a:solidFill>
                  <a:srgbClr val="000000"/>
                </a:solidFill>
                <a:sym typeface="Wingdings" pitchFamily="2" charset="2"/>
              </a:rPr>
              <a:t>(g</a:t>
            </a:r>
            <a:r>
              <a:rPr lang="en-US" sz="3200" dirty="0">
                <a:solidFill>
                  <a:srgbClr val="000000"/>
                </a:solidFill>
                <a:sym typeface="Wingdings" pitchFamily="2" charset="2"/>
              </a:rPr>
              <a:t>)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1752600" y="3976688"/>
            <a:ext cx="1543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12 L H</a:t>
            </a:r>
            <a:r>
              <a:rPr lang="en-US" sz="2800" baseline="-250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9878" name="Line 6"/>
          <p:cNvSpPr>
            <a:spLocks noChangeShapeType="1"/>
          </p:cNvSpPr>
          <p:nvPr/>
        </p:nvSpPr>
        <p:spPr bwMode="auto">
          <a:xfrm>
            <a:off x="1828800" y="4495800"/>
            <a:ext cx="3733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79" name="Line 7"/>
          <p:cNvSpPr>
            <a:spLocks noChangeShapeType="1"/>
          </p:cNvSpPr>
          <p:nvPr/>
        </p:nvSpPr>
        <p:spPr bwMode="auto">
          <a:xfrm>
            <a:off x="3429000" y="3810000"/>
            <a:ext cx="0" cy="1219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4379913" y="4495800"/>
            <a:ext cx="954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 H</a:t>
            </a:r>
            <a:r>
              <a:rPr lang="en-US" sz="2800" baseline="-250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5775325" y="4187825"/>
            <a:ext cx="3232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0" dirty="0">
                <a:solidFill>
                  <a:srgbClr val="000000"/>
                </a:solidFill>
              </a:rPr>
              <a:t> =               </a:t>
            </a:r>
            <a:r>
              <a:rPr lang="en-US" sz="2800" dirty="0">
                <a:solidFill>
                  <a:srgbClr val="000000"/>
                </a:solidFill>
              </a:rPr>
              <a:t>L NH</a:t>
            </a:r>
            <a:r>
              <a:rPr lang="en-US" sz="2800" baseline="-25000" dirty="0">
                <a:solidFill>
                  <a:srgbClr val="000000"/>
                </a:solidFill>
              </a:rPr>
              <a:t>3</a:t>
            </a:r>
            <a:r>
              <a:rPr lang="en-US" sz="2800" b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4319588" y="3976688"/>
            <a:ext cx="12430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L NH</a:t>
            </a:r>
            <a:r>
              <a:rPr lang="en-US" sz="2800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3810000" y="44958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79884" name="Text Box 12"/>
          <p:cNvSpPr txBox="1">
            <a:spLocks noChangeArrowheads="1"/>
          </p:cNvSpPr>
          <p:nvPr/>
        </p:nvSpPr>
        <p:spPr bwMode="auto">
          <a:xfrm>
            <a:off x="3865563" y="3976688"/>
            <a:ext cx="4016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79885" name="Line 13"/>
          <p:cNvSpPr>
            <a:spLocks noChangeShapeType="1"/>
          </p:cNvSpPr>
          <p:nvPr/>
        </p:nvSpPr>
        <p:spPr bwMode="auto">
          <a:xfrm>
            <a:off x="838200" y="3200400"/>
            <a:ext cx="3810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86" name="Line 14"/>
          <p:cNvSpPr>
            <a:spLocks noChangeShapeType="1"/>
          </p:cNvSpPr>
          <p:nvPr/>
        </p:nvSpPr>
        <p:spPr bwMode="auto">
          <a:xfrm>
            <a:off x="5943600" y="3200400"/>
            <a:ext cx="457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87" name="Text Box 15"/>
          <p:cNvSpPr txBox="1">
            <a:spLocks noChangeArrowheads="1"/>
          </p:cNvSpPr>
          <p:nvPr/>
        </p:nvSpPr>
        <p:spPr bwMode="auto">
          <a:xfrm>
            <a:off x="6705600" y="4191000"/>
            <a:ext cx="904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8.0</a:t>
            </a:r>
            <a:r>
              <a:rPr lang="en-US" dirty="0"/>
              <a:t> </a:t>
            </a:r>
          </a:p>
        </p:txBody>
      </p:sp>
      <p:sp>
        <p:nvSpPr>
          <p:cNvPr id="79888" name="Line 16"/>
          <p:cNvSpPr>
            <a:spLocks noChangeShapeType="1"/>
          </p:cNvSpPr>
          <p:nvPr/>
        </p:nvSpPr>
        <p:spPr bwMode="auto">
          <a:xfrm flipV="1">
            <a:off x="2438400" y="4038600"/>
            <a:ext cx="6858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89" name="Line 17"/>
          <p:cNvSpPr>
            <a:spLocks noChangeShapeType="1"/>
          </p:cNvSpPr>
          <p:nvPr/>
        </p:nvSpPr>
        <p:spPr bwMode="auto">
          <a:xfrm flipV="1">
            <a:off x="4495800" y="4648200"/>
            <a:ext cx="6858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9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  <p:bldP spid="79878" grpId="0" animBg="1"/>
      <p:bldP spid="79879" grpId="0" animBg="1"/>
      <p:bldP spid="79880" grpId="0"/>
      <p:bldP spid="79881" grpId="0"/>
      <p:bldP spid="79882" grpId="0"/>
      <p:bldP spid="79883" grpId="0"/>
      <p:bldP spid="79884" grpId="0"/>
      <p:bldP spid="79885" grpId="0" animBg="1"/>
      <p:bldP spid="79886" grpId="0" animBg="1"/>
      <p:bldP spid="79887" grpId="0"/>
      <p:bldP spid="79888" grpId="0" animBg="1"/>
      <p:bldP spid="7988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Gas </a:t>
            </a:r>
            <a:r>
              <a:rPr lang="en-US" sz="4000" dirty="0" err="1">
                <a:solidFill>
                  <a:schemeClr val="bg1">
                    <a:lumMod val="50000"/>
                  </a:schemeClr>
                </a:solidFill>
              </a:rPr>
              <a:t>Stoichiometry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 #3</a:t>
            </a: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82454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How many liters of oxygen gas, at STP, can be collected from the complete decomposition of 50.0 grams of potassium chlorate?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524000" y="2514600"/>
            <a:ext cx="586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2</a:t>
            </a:r>
            <a:r>
              <a:rPr lang="en-US" sz="2800" dirty="0">
                <a:solidFill>
                  <a:srgbClr val="000000"/>
                </a:solidFill>
              </a:rPr>
              <a:t> KClO</a:t>
            </a:r>
            <a:r>
              <a:rPr lang="en-US" sz="2800" baseline="-25000" dirty="0">
                <a:solidFill>
                  <a:srgbClr val="000000"/>
                </a:solidFill>
              </a:rPr>
              <a:t>3</a:t>
            </a:r>
            <a:r>
              <a:rPr lang="en-US" sz="2800" dirty="0">
                <a:solidFill>
                  <a:srgbClr val="000000"/>
                </a:solidFill>
              </a:rPr>
              <a:t>(s) 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 2 </a:t>
            </a:r>
            <a:r>
              <a:rPr lang="en-US" sz="2800" dirty="0" err="1">
                <a:solidFill>
                  <a:srgbClr val="000000"/>
                </a:solidFill>
                <a:sym typeface="Wingdings" pitchFamily="2" charset="2"/>
              </a:rPr>
              <a:t>KCl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(s) + </a:t>
            </a:r>
            <a:r>
              <a:rPr lang="en-US" sz="2800" dirty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 O</a:t>
            </a:r>
            <a:r>
              <a:rPr lang="en-US" sz="2800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304800" y="4495800"/>
            <a:ext cx="86106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2" name="Line 6"/>
          <p:cNvSpPr>
            <a:spLocks noChangeShapeType="1"/>
          </p:cNvSpPr>
          <p:nvPr/>
        </p:nvSpPr>
        <p:spPr bwMode="auto">
          <a:xfrm>
            <a:off x="2133600" y="3810000"/>
            <a:ext cx="0" cy="1295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0" y="4038600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50.0 g 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2590800" y="4038600"/>
            <a:ext cx="1939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 mol 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80906" name="Line 10"/>
          <p:cNvSpPr>
            <a:spLocks noChangeShapeType="1"/>
          </p:cNvSpPr>
          <p:nvPr/>
        </p:nvSpPr>
        <p:spPr bwMode="auto">
          <a:xfrm>
            <a:off x="4724400" y="3810000"/>
            <a:ext cx="0" cy="1295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2193925" y="4541838"/>
            <a:ext cx="2495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122.55 g 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5105400" y="4038600"/>
            <a:ext cx="1481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3</a:t>
            </a:r>
            <a:r>
              <a:rPr lang="en-US" dirty="0">
                <a:solidFill>
                  <a:srgbClr val="000000"/>
                </a:solidFill>
              </a:rPr>
              <a:t> mol 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4953000" y="4572000"/>
            <a:ext cx="1939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mol 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80910" name="Line 14"/>
          <p:cNvSpPr>
            <a:spLocks noChangeShapeType="1"/>
          </p:cNvSpPr>
          <p:nvPr/>
        </p:nvSpPr>
        <p:spPr bwMode="auto">
          <a:xfrm>
            <a:off x="7010400" y="3810000"/>
            <a:ext cx="0" cy="1295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1" name="Text Box 15"/>
          <p:cNvSpPr txBox="1">
            <a:spLocks noChangeArrowheads="1"/>
          </p:cNvSpPr>
          <p:nvPr/>
        </p:nvSpPr>
        <p:spPr bwMode="auto">
          <a:xfrm>
            <a:off x="7086600" y="4038600"/>
            <a:ext cx="1671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22.4 L 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80912" name="Text Box 16"/>
          <p:cNvSpPr txBox="1">
            <a:spLocks noChangeArrowheads="1"/>
          </p:cNvSpPr>
          <p:nvPr/>
        </p:nvSpPr>
        <p:spPr bwMode="auto">
          <a:xfrm>
            <a:off x="7162800" y="4572000"/>
            <a:ext cx="1481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 mol 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 flipV="1">
            <a:off x="990600" y="41148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4" name="Line 18"/>
          <p:cNvSpPr>
            <a:spLocks noChangeShapeType="1"/>
          </p:cNvSpPr>
          <p:nvPr/>
        </p:nvSpPr>
        <p:spPr bwMode="auto">
          <a:xfrm flipV="1">
            <a:off x="3200400" y="41148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5" name="Line 19"/>
          <p:cNvSpPr>
            <a:spLocks noChangeShapeType="1"/>
          </p:cNvSpPr>
          <p:nvPr/>
        </p:nvSpPr>
        <p:spPr bwMode="auto">
          <a:xfrm flipV="1">
            <a:off x="5638800" y="41148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6" name="Line 20"/>
          <p:cNvSpPr>
            <a:spLocks noChangeShapeType="1"/>
          </p:cNvSpPr>
          <p:nvPr/>
        </p:nvSpPr>
        <p:spPr bwMode="auto">
          <a:xfrm flipV="1">
            <a:off x="7620000" y="46482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7" name="Line 21"/>
          <p:cNvSpPr>
            <a:spLocks noChangeShapeType="1"/>
          </p:cNvSpPr>
          <p:nvPr/>
        </p:nvSpPr>
        <p:spPr bwMode="auto">
          <a:xfrm flipV="1">
            <a:off x="3581400" y="46482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8" name="Line 22"/>
          <p:cNvSpPr>
            <a:spLocks noChangeShapeType="1"/>
          </p:cNvSpPr>
          <p:nvPr/>
        </p:nvSpPr>
        <p:spPr bwMode="auto">
          <a:xfrm flipV="1">
            <a:off x="5562600" y="46482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9" name="Text Box 23"/>
          <p:cNvSpPr txBox="1">
            <a:spLocks noChangeArrowheads="1"/>
          </p:cNvSpPr>
          <p:nvPr/>
        </p:nvSpPr>
        <p:spPr bwMode="auto">
          <a:xfrm>
            <a:off x="5791200" y="5410200"/>
            <a:ext cx="3048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= 13.7 L O</a:t>
            </a:r>
            <a:r>
              <a:rPr lang="en-US" sz="2800" baseline="-25000" dirty="0" smtClean="0">
                <a:solidFill>
                  <a:srgbClr val="C00000"/>
                </a:solidFill>
              </a:rPr>
              <a:t>2</a:t>
            </a:r>
            <a:endParaRPr lang="en-US" sz="2800" baseline="-25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0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0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0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80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  <p:bldP spid="80901" grpId="0" animBg="1"/>
      <p:bldP spid="80902" grpId="0" animBg="1"/>
      <p:bldP spid="80904" grpId="0"/>
      <p:bldP spid="80905" grpId="0"/>
      <p:bldP spid="80906" grpId="0" animBg="1"/>
      <p:bldP spid="80907" grpId="0"/>
      <p:bldP spid="80908" grpId="0"/>
      <p:bldP spid="80909" grpId="0"/>
      <p:bldP spid="80910" grpId="0" animBg="1"/>
      <p:bldP spid="80911" grpId="0"/>
      <p:bldP spid="80912" grpId="0"/>
      <p:bldP spid="80913" grpId="0" animBg="1"/>
      <p:bldP spid="80914" grpId="0" animBg="1"/>
      <p:bldP spid="80915" grpId="0" animBg="1"/>
      <p:bldP spid="80916" grpId="0" animBg="1"/>
      <p:bldP spid="80917" grpId="0" animBg="1"/>
      <p:bldP spid="80918" grpId="0" animBg="1"/>
      <p:bldP spid="809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696200" cy="838200"/>
          </a:xfrm>
        </p:spPr>
        <p:txBody>
          <a:bodyPr/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Gas </a:t>
            </a:r>
            <a:r>
              <a:rPr lang="en-US" sz="4000" dirty="0" err="1">
                <a:solidFill>
                  <a:schemeClr val="bg1">
                    <a:lumMod val="50000"/>
                  </a:schemeClr>
                </a:solidFill>
              </a:rPr>
              <a:t>Stoichiometry</a:t>
            </a:r>
            <a:r>
              <a:rPr lang="en-US" sz="4000" dirty="0">
                <a:solidFill>
                  <a:schemeClr val="bg1">
                    <a:lumMod val="50000"/>
                  </a:schemeClr>
                </a:solidFill>
              </a:rPr>
              <a:t> #4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609600" y="685800"/>
            <a:ext cx="8245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How many liters of oxygen gas, at 37.0</a:t>
            </a:r>
            <a:r>
              <a:rPr lang="en-US" sz="2800" dirty="0">
                <a:solidFill>
                  <a:srgbClr val="000000"/>
                </a:solidFill>
                <a:sym typeface="Symbol" pitchFamily="18" charset="2"/>
              </a:rPr>
              <a:t>C and 0.930 atmospheres</a:t>
            </a:r>
            <a:r>
              <a:rPr lang="en-US" sz="2800" dirty="0">
                <a:solidFill>
                  <a:srgbClr val="000000"/>
                </a:solidFill>
              </a:rPr>
              <a:t>, can be collected from the complete decomposition of 50.0 grams of potassium chlorate?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1524000" y="2514600"/>
            <a:ext cx="586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2</a:t>
            </a:r>
            <a:r>
              <a:rPr lang="en-US" sz="2800" dirty="0">
                <a:solidFill>
                  <a:schemeClr val="accent1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KClO</a:t>
            </a:r>
            <a:r>
              <a:rPr lang="en-US" sz="2800" baseline="-25000" dirty="0">
                <a:solidFill>
                  <a:srgbClr val="000000"/>
                </a:solidFill>
              </a:rPr>
              <a:t>3</a:t>
            </a:r>
            <a:r>
              <a:rPr lang="en-US" sz="2800" dirty="0">
                <a:solidFill>
                  <a:srgbClr val="000000"/>
                </a:solidFill>
              </a:rPr>
              <a:t>(s) 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2800" dirty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2800" dirty="0" err="1">
                <a:solidFill>
                  <a:srgbClr val="000000"/>
                </a:solidFill>
                <a:sym typeface="Wingdings" pitchFamily="2" charset="2"/>
              </a:rPr>
              <a:t>KCl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(s) + </a:t>
            </a:r>
            <a:r>
              <a:rPr lang="en-US" sz="2800" dirty="0">
                <a:solidFill>
                  <a:srgbClr val="FF0000"/>
                </a:solidFill>
                <a:sym typeface="Wingdings" pitchFamily="2" charset="2"/>
              </a:rPr>
              <a:t>3</a:t>
            </a:r>
            <a:r>
              <a:rPr lang="en-US" sz="2800" dirty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O</a:t>
            </a:r>
            <a:r>
              <a:rPr lang="en-US" sz="2800" baseline="-25000" dirty="0">
                <a:solidFill>
                  <a:srgbClr val="000000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rgbClr val="000000"/>
                </a:solidFill>
                <a:sym typeface="Wingdings" pitchFamily="2" charset="2"/>
              </a:rPr>
              <a:t>(g)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81926" name="Line 6"/>
          <p:cNvSpPr>
            <a:spLocks noChangeShapeType="1"/>
          </p:cNvSpPr>
          <p:nvPr/>
        </p:nvSpPr>
        <p:spPr bwMode="auto">
          <a:xfrm>
            <a:off x="304800" y="3962400"/>
            <a:ext cx="6553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27" name="Line 7"/>
          <p:cNvSpPr>
            <a:spLocks noChangeShapeType="1"/>
          </p:cNvSpPr>
          <p:nvPr/>
        </p:nvSpPr>
        <p:spPr bwMode="auto">
          <a:xfrm>
            <a:off x="2133600" y="3276600"/>
            <a:ext cx="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0" y="3505200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50.0 g 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2590800" y="3505200"/>
            <a:ext cx="1939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 mol 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>
            <a:off x="4724400" y="3276600"/>
            <a:ext cx="0" cy="12954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32" name="Text Box 12"/>
          <p:cNvSpPr txBox="1">
            <a:spLocks noChangeArrowheads="1"/>
          </p:cNvSpPr>
          <p:nvPr/>
        </p:nvSpPr>
        <p:spPr bwMode="auto">
          <a:xfrm>
            <a:off x="2193925" y="4038600"/>
            <a:ext cx="2495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122.55 g 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5105400" y="3505200"/>
            <a:ext cx="1481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mol 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81934" name="Text Box 14"/>
          <p:cNvSpPr txBox="1">
            <a:spLocks noChangeArrowheads="1"/>
          </p:cNvSpPr>
          <p:nvPr/>
        </p:nvSpPr>
        <p:spPr bwMode="auto">
          <a:xfrm>
            <a:off x="4953000" y="4038600"/>
            <a:ext cx="1939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mol KClO</a:t>
            </a:r>
            <a:r>
              <a:rPr lang="en-US" baseline="-250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81935" name="Line 15"/>
          <p:cNvSpPr>
            <a:spLocks noChangeShapeType="1"/>
          </p:cNvSpPr>
          <p:nvPr/>
        </p:nvSpPr>
        <p:spPr bwMode="auto">
          <a:xfrm flipV="1">
            <a:off x="990600" y="35814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36" name="Line 16"/>
          <p:cNvSpPr>
            <a:spLocks noChangeShapeType="1"/>
          </p:cNvSpPr>
          <p:nvPr/>
        </p:nvSpPr>
        <p:spPr bwMode="auto">
          <a:xfrm flipV="1">
            <a:off x="3200400" y="35814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37" name="Line 17"/>
          <p:cNvSpPr>
            <a:spLocks noChangeShapeType="1"/>
          </p:cNvSpPr>
          <p:nvPr/>
        </p:nvSpPr>
        <p:spPr bwMode="auto">
          <a:xfrm flipV="1">
            <a:off x="3581400" y="41148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38" name="Line 18"/>
          <p:cNvSpPr>
            <a:spLocks noChangeShapeType="1"/>
          </p:cNvSpPr>
          <p:nvPr/>
        </p:nvSpPr>
        <p:spPr bwMode="auto">
          <a:xfrm flipV="1">
            <a:off x="5562600" y="4114800"/>
            <a:ext cx="762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7030177" y="3733800"/>
            <a:ext cx="17059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= 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mol </a:t>
            </a:r>
            <a:r>
              <a:rPr lang="en-US" dirty="0">
                <a:solidFill>
                  <a:srgbClr val="000000"/>
                </a:solidFill>
              </a:rPr>
              <a:t>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81941" name="Text Box 21"/>
          <p:cNvSpPr txBox="1">
            <a:spLocks noChangeArrowheads="1"/>
          </p:cNvSpPr>
          <p:nvPr/>
        </p:nvSpPr>
        <p:spPr bwMode="auto">
          <a:xfrm>
            <a:off x="7299325" y="5330825"/>
            <a:ext cx="171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= 16.7 L</a:t>
            </a: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152400" y="5029200"/>
          <a:ext cx="1757516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6" name="Equation" r:id="rId4" imgW="698400" imgH="393480" progId="Equation.3">
                  <p:embed/>
                </p:oleObj>
              </mc:Choice>
              <mc:Fallback>
                <p:oleObj name="Equation" r:id="rId4" imgW="698400" imgH="39348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5029200"/>
                        <a:ext cx="1757516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1981200" y="4800600"/>
          <a:ext cx="5029200" cy="1231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7" name="Equation" r:id="rId6" imgW="2489040" imgH="609480" progId="Equation.3">
                  <p:embed/>
                </p:oleObj>
              </mc:Choice>
              <mc:Fallback>
                <p:oleObj name="Equation" r:id="rId6" imgW="2489040" imgH="60948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800600"/>
                        <a:ext cx="5029200" cy="12316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467600" y="3657600"/>
            <a:ext cx="1362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0.612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1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81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1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4" dur="1000"/>
                                        <p:tgtEl>
                                          <p:spTgt spid="8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 animBg="1"/>
      <p:bldP spid="81927" grpId="0" animBg="1"/>
      <p:bldP spid="81929" grpId="0"/>
      <p:bldP spid="81930" grpId="0"/>
      <p:bldP spid="81931" grpId="0" animBg="1"/>
      <p:bldP spid="81932" grpId="0"/>
      <p:bldP spid="81933" grpId="0"/>
      <p:bldP spid="81934" grpId="0"/>
      <p:bldP spid="81935" grpId="0" animBg="1"/>
      <p:bldP spid="81936" grpId="0" animBg="1"/>
      <p:bldP spid="81937" grpId="0" animBg="1"/>
      <p:bldP spid="81938" grpId="0" animBg="1"/>
      <p:bldP spid="81939" grpId="0" build="allAtOnce"/>
      <p:bldP spid="81941" grpId="0"/>
      <p:bldP spid="26" grpId="0"/>
    </p:bldLst>
  </p:timing>
</p:sld>
</file>

<file path=ppt/theme/theme1.xml><?xml version="1.0" encoding="utf-8"?>
<a:theme xmlns:a="http://schemas.openxmlformats.org/drawingml/2006/main" name="1_chemistry">
  <a:themeElements>
    <a:clrScheme name="1_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510</TotalTime>
  <Words>1627</Words>
  <Application>Microsoft Office PowerPoint</Application>
  <PresentationFormat>Екран (4:3)</PresentationFormat>
  <Paragraphs>238</Paragraphs>
  <Slides>9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1" baseType="lpstr">
      <vt:lpstr>1_chemistry</vt:lpstr>
      <vt:lpstr>Equation</vt:lpstr>
      <vt:lpstr>Stoichiometry</vt:lpstr>
      <vt:lpstr>CA Standards</vt:lpstr>
      <vt:lpstr>Calculating Masses of Reactants and Products</vt:lpstr>
      <vt:lpstr>Working a Stoichiometry Problem</vt:lpstr>
      <vt:lpstr>Working a Stoichiometry Problem</vt:lpstr>
      <vt:lpstr>Gas Stoichiometry #1</vt:lpstr>
      <vt:lpstr>Gas Stoichiometry #2</vt:lpstr>
      <vt:lpstr>Gas Stoichiometry #3</vt:lpstr>
      <vt:lpstr>Gas Stoichiometry #4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RomaK</cp:lastModifiedBy>
  <cp:revision>171</cp:revision>
  <dcterms:created xsi:type="dcterms:W3CDTF">2001-07-10T23:23:53Z</dcterms:created>
  <dcterms:modified xsi:type="dcterms:W3CDTF">2015-09-02T10:07:32Z</dcterms:modified>
</cp:coreProperties>
</file>