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8"/>
  </p:notesMasterIdLst>
  <p:handoutMasterIdLst>
    <p:handoutMasterId r:id="rId9"/>
  </p:handoutMasterIdLst>
  <p:sldIdLst>
    <p:sldId id="308" r:id="rId3"/>
    <p:sldId id="280" r:id="rId4"/>
    <p:sldId id="286" r:id="rId5"/>
    <p:sldId id="312" r:id="rId6"/>
    <p:sldId id="326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0066"/>
    <a:srgbClr val="99FF33"/>
    <a:srgbClr val="FF7C80"/>
    <a:srgbClr val="FFFF00"/>
    <a:srgbClr val="33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1872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02783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 Law</a:t>
            </a:r>
          </a:p>
          <a:p>
            <a:r>
              <a:rPr lang="en-US" smtClean="0"/>
              <a:t>PV = nRT</a:t>
            </a:r>
          </a:p>
          <a:p>
            <a:r>
              <a:rPr lang="en-US" smtClean="0"/>
              <a:t>P = pressure in atm</a:t>
            </a:r>
          </a:p>
          <a:p>
            <a:r>
              <a:rPr lang="en-US" smtClean="0"/>
              <a:t>V = volume in liters</a:t>
            </a:r>
          </a:p>
          <a:p>
            <a:r>
              <a:rPr lang="en-US" smtClean="0"/>
              <a:t>n = moles</a:t>
            </a:r>
          </a:p>
          <a:p>
            <a:r>
              <a:rPr lang="en-US" smtClean="0"/>
              <a:t>R = proportionality constant </a:t>
            </a:r>
          </a:p>
          <a:p>
            <a:r>
              <a:rPr lang="en-US" smtClean="0"/>
              <a:t>= 0.08206 L atm/ mol·K</a:t>
            </a:r>
          </a:p>
          <a:p>
            <a:r>
              <a:rPr lang="en-US" smtClean="0"/>
              <a:t>T = temperature in Kelvins</a:t>
            </a:r>
          </a:p>
          <a:p>
            <a:r>
              <a:rPr lang="en-US" smtClean="0"/>
              <a:t>		</a:t>
            </a:r>
          </a:p>
          <a:p>
            <a:r>
              <a:rPr lang="en-US" smtClean="0"/>
              <a:t>Holds closely at P &lt; 1 atm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6717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</a:t>
            </a:r>
          </a:p>
          <a:p>
            <a:r>
              <a:rPr lang="en-US" smtClean="0"/>
              <a:t>Ideal gases are imaginary gases that perfectly fit all of the assumptions of the kinetic molecular theory.</a:t>
            </a:r>
          </a:p>
          <a:p>
            <a:r>
              <a:rPr lang="en-US" smtClean="0"/>
              <a:t> Gases consist of tiny particles that are far apart</a:t>
            </a:r>
          </a:p>
          <a:p>
            <a:r>
              <a:rPr lang="en-US" smtClean="0"/>
              <a:t>   relative to their size.</a:t>
            </a:r>
          </a:p>
          <a:p>
            <a:r>
              <a:rPr lang="en-US" smtClean="0"/>
              <a:t> Collisions between gas particles and between </a:t>
            </a:r>
          </a:p>
          <a:p>
            <a:r>
              <a:rPr lang="en-US" smtClean="0"/>
              <a:t>   particles and the walls of the container are</a:t>
            </a:r>
          </a:p>
          <a:p>
            <a:r>
              <a:rPr lang="en-US" smtClean="0"/>
              <a:t>   elastic collisions</a:t>
            </a:r>
          </a:p>
          <a:p>
            <a:r>
              <a:rPr lang="en-US" smtClean="0"/>
              <a:t> No kinetic energy is lost in elastic </a:t>
            </a:r>
          </a:p>
          <a:p>
            <a:r>
              <a:rPr lang="en-US" smtClean="0"/>
              <a:t>   collisions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3500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 (continued)</a:t>
            </a:r>
          </a:p>
          <a:p>
            <a:r>
              <a:rPr lang="en-US" smtClean="0"/>
              <a:t> Gas particles are in constant, rapid motion. They </a:t>
            </a:r>
          </a:p>
          <a:p>
            <a:r>
              <a:rPr lang="en-US" smtClean="0"/>
              <a:t>   therefore possess kinetic energy, the energy of </a:t>
            </a:r>
          </a:p>
          <a:p>
            <a:r>
              <a:rPr lang="en-US" smtClean="0"/>
              <a:t>   motion</a:t>
            </a:r>
          </a:p>
          <a:p>
            <a:r>
              <a:rPr lang="en-US" smtClean="0"/>
              <a:t> There are no forces of attraction between gas</a:t>
            </a:r>
          </a:p>
          <a:p>
            <a:r>
              <a:rPr lang="en-US" smtClean="0"/>
              <a:t>   particles</a:t>
            </a:r>
          </a:p>
          <a:p>
            <a:r>
              <a:rPr lang="en-US" smtClean="0"/>
              <a:t> The average kinetic energy of gas particles</a:t>
            </a:r>
          </a:p>
          <a:p>
            <a:r>
              <a:rPr lang="en-US" smtClean="0"/>
              <a:t>   depends on temperature, not on the identity </a:t>
            </a:r>
          </a:p>
          <a:p>
            <a:r>
              <a:rPr lang="en-US" smtClean="0"/>
              <a:t>   of the particle.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3208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Real Gases Do Not Behave Ideally</a:t>
            </a:r>
          </a:p>
          <a:p>
            <a:r>
              <a:rPr lang="en-US" smtClean="0"/>
              <a:t>Real gases DO experience inter-molecular attractions</a:t>
            </a:r>
          </a:p>
          <a:p>
            <a:r>
              <a:rPr lang="en-US" smtClean="0"/>
              <a:t>Real gases DO have volume</a:t>
            </a:r>
          </a:p>
          <a:p>
            <a:r>
              <a:rPr lang="en-US" smtClean="0"/>
              <a:t>Real gases DO NOT have elastic collisions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549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Deviations from Ideal Behavior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6317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17083-6386-4BC6-8876-9BA15F36DB9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D9B44-B1CF-40D0-9CFA-889395D6998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100D8-0AAA-4314-9433-EA1F0DC97A1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8BD482-6AC3-4D51-B501-FC0DB735C1A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BD391DA-4AEE-4A7E-ACDA-B04534BBDEC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76256-01E8-4E7D-A83A-EA9B42C8CD4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9FBFF-96B2-4236-B11D-06D0DB45B2C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F0318-CE70-4B35-A76F-9EE5A2EB800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EF592-6528-4F9F-9C8A-E5DE4EE008F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029C8-1080-4F0A-BAA2-7C93BAE1EAC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45CBA-4D49-499E-B6CD-E41873599E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2F71A-1F21-4900-ADBE-B678E05EABB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5AA40-9280-45E1-B992-103A0AB860B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CFB9D-5C6B-4F79-A0C1-2ECC74943F7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B54F6-F166-48AF-BE3A-CE30D9FF0DF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5A8B6-3072-4A0C-8498-DB802316865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D01EB-78D0-4E16-8B85-77262FE24C5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44F968-9E93-49A1-8E6F-971EB07E808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76C4C-33BA-4E3E-97C3-7CC98E8050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BDEE1-B3D9-4196-A461-9E8C509247F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0B041-4C19-430B-9C59-286B8AE0237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56308-AA08-42EF-BE45-A28BE198907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F976B-04B6-414C-AB5E-069212951D3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19AE3-1A41-4DAE-843B-AD6D46FF92C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73A9-6068-4115-ACD3-90AF0F184EA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3AE5AC3-78A8-42B2-A5D6-46AED6CEE8FF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DC137F2C-094D-466B-8031-0F2FF4BB2AEA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46482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 Law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848600" cy="35814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i="1" dirty="0">
                <a:solidFill>
                  <a:srgbClr val="333399"/>
                </a:solidFill>
              </a:rPr>
              <a:t>P</a:t>
            </a:r>
            <a:r>
              <a:rPr lang="en-US" sz="4000" i="1" dirty="0">
                <a:solidFill>
                  <a:srgbClr val="C00000"/>
                </a:solidFill>
              </a:rPr>
              <a:t>V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1"/>
                </a:solidFill>
              </a:rPr>
              <a:t>=</a:t>
            </a:r>
            <a:r>
              <a:rPr lang="en-US" sz="4000" dirty="0"/>
              <a:t> </a:t>
            </a:r>
            <a:r>
              <a:rPr lang="en-US" sz="4000" i="1" dirty="0" err="1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4000" i="1" dirty="0" err="1">
                <a:solidFill>
                  <a:srgbClr val="FF7C80"/>
                </a:solidFill>
              </a:rPr>
              <a:t>R</a:t>
            </a:r>
            <a:r>
              <a:rPr lang="en-US" sz="4000" i="1" dirty="0" err="1">
                <a:solidFill>
                  <a:srgbClr val="7030A0"/>
                </a:solidFill>
              </a:rPr>
              <a:t>T</a:t>
            </a:r>
            <a:endParaRPr lang="en-US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i="1" dirty="0">
                <a:solidFill>
                  <a:srgbClr val="333399"/>
                </a:solidFill>
              </a:rPr>
              <a:t>P</a:t>
            </a:r>
            <a:r>
              <a:rPr lang="en-US" sz="2800" dirty="0">
                <a:solidFill>
                  <a:schemeClr val="hlink"/>
                </a:solidFill>
              </a:rPr>
              <a:t> </a:t>
            </a:r>
            <a:r>
              <a:rPr lang="en-US" sz="2800" dirty="0">
                <a:solidFill>
                  <a:srgbClr val="333399"/>
                </a:solidFill>
              </a:rPr>
              <a:t>= pressure in </a:t>
            </a:r>
            <a:r>
              <a:rPr lang="en-US" sz="2800" dirty="0" err="1">
                <a:solidFill>
                  <a:srgbClr val="333399"/>
                </a:solidFill>
              </a:rPr>
              <a:t>atm</a:t>
            </a:r>
            <a:endParaRPr lang="en-US" sz="2800" dirty="0">
              <a:solidFill>
                <a:srgbClr val="333399"/>
              </a:solidFill>
            </a:endParaRP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i="1" dirty="0">
                <a:solidFill>
                  <a:srgbClr val="C00000"/>
                </a:solidFill>
              </a:rPr>
              <a:t>V</a:t>
            </a:r>
            <a:r>
              <a:rPr lang="en-US" sz="2800" dirty="0">
                <a:solidFill>
                  <a:srgbClr val="C00000"/>
                </a:solidFill>
              </a:rPr>
              <a:t> = volume in liters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= moles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i="1" dirty="0">
                <a:solidFill>
                  <a:srgbClr val="FF7C80"/>
                </a:solidFill>
              </a:rPr>
              <a:t>R</a:t>
            </a:r>
            <a:r>
              <a:rPr lang="en-US" sz="2800" dirty="0">
                <a:solidFill>
                  <a:srgbClr val="FF7C80"/>
                </a:solidFill>
              </a:rPr>
              <a:t> = proportionality constant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</a:p>
          <a:p>
            <a:pPr lvl="1" indent="-63500"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FF7C80"/>
                </a:solidFill>
              </a:rPr>
              <a:t>= 0.08206 L </a:t>
            </a:r>
            <a:r>
              <a:rPr lang="en-US" dirty="0" err="1">
                <a:solidFill>
                  <a:srgbClr val="FF7C80"/>
                </a:solidFill>
              </a:rPr>
              <a:t>atm</a:t>
            </a:r>
            <a:r>
              <a:rPr lang="en-US" dirty="0">
                <a:solidFill>
                  <a:srgbClr val="FF7C80"/>
                </a:solidFill>
              </a:rPr>
              <a:t>/ </a:t>
            </a:r>
            <a:r>
              <a:rPr lang="en-US" dirty="0" err="1">
                <a:solidFill>
                  <a:srgbClr val="FF7C80"/>
                </a:solidFill>
              </a:rPr>
              <a:t>mol</a:t>
            </a:r>
            <a:r>
              <a:rPr lang="en-US" dirty="0" err="1">
                <a:solidFill>
                  <a:srgbClr val="FF7C80"/>
                </a:solidFill>
                <a:sym typeface="Symbol" pitchFamily="18" charset="2"/>
              </a:rPr>
              <a:t>·</a:t>
            </a:r>
            <a:r>
              <a:rPr lang="en-US" dirty="0" err="1">
                <a:solidFill>
                  <a:srgbClr val="FF7C80"/>
                </a:solidFill>
                <a:latin typeface="Symbol" pitchFamily="18" charset="2"/>
              </a:rPr>
              <a:t>K</a:t>
            </a:r>
            <a:endParaRPr lang="en-US" sz="2400" dirty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sz="2800" i="1" dirty="0">
                <a:solidFill>
                  <a:srgbClr val="7030A0"/>
                </a:solidFill>
              </a:rPr>
              <a:t>T</a:t>
            </a:r>
            <a:r>
              <a:rPr lang="en-US" sz="2800" dirty="0">
                <a:solidFill>
                  <a:srgbClr val="7030A0"/>
                </a:solidFill>
              </a:rPr>
              <a:t> = temperature in </a:t>
            </a:r>
            <a:r>
              <a:rPr lang="en-US" sz="2800" dirty="0" err="1">
                <a:solidFill>
                  <a:srgbClr val="7030A0"/>
                </a:solidFill>
              </a:rPr>
              <a:t>Kelvins</a:t>
            </a:r>
            <a:endParaRPr lang="en-US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	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2133600" y="4800600"/>
            <a:ext cx="481012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Holds closely at 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dirty="0">
                <a:solidFill>
                  <a:schemeClr val="tx1"/>
                </a:solidFill>
              </a:rPr>
              <a:t> &lt; 1 </a:t>
            </a:r>
            <a:r>
              <a:rPr lang="en-US" sz="2800" dirty="0" err="1">
                <a:solidFill>
                  <a:schemeClr val="tx1"/>
                </a:solidFill>
              </a:rPr>
              <a:t>atm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2819400" cy="6096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3400" y="914400"/>
            <a:ext cx="8016875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Ideal gases are imaginary gases that perfectly fit all of the assumptions of the kinetic molecular theory.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838200" y="2362200"/>
            <a:ext cx="802559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Gases consist of tiny particles that are far apart</a:t>
            </a:r>
          </a:p>
          <a:p>
            <a:r>
              <a:rPr lang="en-US" dirty="0">
                <a:solidFill>
                  <a:schemeClr val="tx1"/>
                </a:solidFill>
              </a:rPr>
              <a:t>   relative to their size.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838200" y="3155950"/>
            <a:ext cx="7353936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Collisions between gas particles and between </a:t>
            </a:r>
          </a:p>
          <a:p>
            <a:r>
              <a:rPr lang="en-US" dirty="0">
                <a:solidFill>
                  <a:schemeClr val="tx1"/>
                </a:solidFill>
              </a:rPr>
              <a:t>   particles and the walls of the container are</a:t>
            </a:r>
          </a:p>
          <a:p>
            <a:r>
              <a:rPr lang="en-US" dirty="0">
                <a:solidFill>
                  <a:schemeClr val="tx1"/>
                </a:solidFill>
              </a:rPr>
              <a:t>   elastic collisions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852488" y="4267200"/>
            <a:ext cx="5776912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No kinetic energy is lost in elastic </a:t>
            </a:r>
          </a:p>
          <a:p>
            <a:r>
              <a:rPr lang="en-US" dirty="0">
                <a:solidFill>
                  <a:schemeClr val="tx1"/>
                </a:solidFill>
              </a:rPr>
              <a:t>   collisions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utoUpdateAnimBg="0"/>
      <p:bldP spid="28678" grpId="0" autoUpdateAnimBg="0"/>
      <p:bldP spid="28679" grpId="0" autoUpdateAnimBg="0"/>
      <p:bldP spid="2868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4495800" cy="7620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 </a:t>
            </a:r>
            <a:r>
              <a:rPr lang="en-US" dirty="0">
                <a:solidFill>
                  <a:schemeClr val="tx1"/>
                </a:solidFill>
              </a:rPr>
              <a:t>(continued)</a:t>
            </a:r>
            <a:endParaRPr 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4" name="Text Box 1028"/>
          <p:cNvSpPr txBox="1">
            <a:spLocks noChangeArrowheads="1"/>
          </p:cNvSpPr>
          <p:nvPr/>
        </p:nvSpPr>
        <p:spPr bwMode="auto">
          <a:xfrm>
            <a:off x="762000" y="1295400"/>
            <a:ext cx="8107348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>
                <a:solidFill>
                  <a:schemeClr val="tx1"/>
                </a:solidFill>
              </a:rPr>
              <a:t> Gas particles are in constant, rapid motion. They </a:t>
            </a:r>
          </a:p>
          <a:p>
            <a:r>
              <a:rPr lang="en-US" dirty="0">
                <a:solidFill>
                  <a:schemeClr val="tx1"/>
                </a:solidFill>
              </a:rPr>
              <a:t>   therefore possess kinetic energy, the energy of </a:t>
            </a:r>
          </a:p>
          <a:p>
            <a:r>
              <a:rPr lang="en-US" dirty="0">
                <a:solidFill>
                  <a:schemeClr val="tx1"/>
                </a:solidFill>
              </a:rPr>
              <a:t>   motion</a:t>
            </a:r>
          </a:p>
        </p:txBody>
      </p:sp>
      <p:sp>
        <p:nvSpPr>
          <p:cNvPr id="35845" name="Text Box 1029"/>
          <p:cNvSpPr txBox="1">
            <a:spLocks noChangeArrowheads="1"/>
          </p:cNvSpPr>
          <p:nvPr/>
        </p:nvSpPr>
        <p:spPr bwMode="auto">
          <a:xfrm>
            <a:off x="762000" y="2590800"/>
            <a:ext cx="7616829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>
                <a:solidFill>
                  <a:schemeClr val="tx1"/>
                </a:solidFill>
              </a:rPr>
              <a:t> There are no forces of attraction between gas</a:t>
            </a:r>
          </a:p>
          <a:p>
            <a:r>
              <a:rPr lang="en-US">
                <a:solidFill>
                  <a:schemeClr val="tx1"/>
                </a:solidFill>
              </a:rPr>
              <a:t>   particles</a:t>
            </a:r>
          </a:p>
        </p:txBody>
      </p:sp>
      <p:sp>
        <p:nvSpPr>
          <p:cNvPr id="35846" name="Text Box 1030"/>
          <p:cNvSpPr txBox="1">
            <a:spLocks noChangeArrowheads="1"/>
          </p:cNvSpPr>
          <p:nvPr/>
        </p:nvSpPr>
        <p:spPr bwMode="auto">
          <a:xfrm>
            <a:off x="762000" y="3581400"/>
            <a:ext cx="7419019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>
                <a:solidFill>
                  <a:schemeClr val="tx1"/>
                </a:solidFill>
              </a:rPr>
              <a:t> The average kinetic energy of gas particles</a:t>
            </a:r>
          </a:p>
          <a:p>
            <a:r>
              <a:rPr lang="en-US">
                <a:solidFill>
                  <a:schemeClr val="tx1"/>
                </a:solidFill>
              </a:rPr>
              <a:t>   depends on temperature, not on the identity </a:t>
            </a:r>
          </a:p>
          <a:p>
            <a:r>
              <a:rPr lang="en-US">
                <a:solidFill>
                  <a:schemeClr val="tx1"/>
                </a:solidFill>
              </a:rPr>
              <a:t>   of the particle.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  <p:bldP spid="35845" grpId="0" autoUpdateAnimBg="0"/>
      <p:bldP spid="3584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839200" cy="11430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Real Gases Do Not Behave Ideally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304800" y="1752600"/>
            <a:ext cx="88392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</a:t>
            </a:r>
            <a:r>
              <a:rPr lang="en-US" sz="3200" dirty="0">
                <a:solidFill>
                  <a:schemeClr val="tx1"/>
                </a:solidFill>
              </a:rPr>
              <a:t> experience inter-molecular attractions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304800" y="3124200"/>
            <a:ext cx="55594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</a:t>
            </a:r>
            <a:r>
              <a:rPr lang="en-US" sz="3200" dirty="0">
                <a:solidFill>
                  <a:schemeClr val="tx1"/>
                </a:solidFill>
              </a:rPr>
              <a:t> have volume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304800" y="4267200"/>
            <a:ext cx="8839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</a:t>
            </a:r>
            <a:r>
              <a:rPr lang="en-US" sz="3200" dirty="0">
                <a:solidFill>
                  <a:schemeClr val="tx1"/>
                </a:solidFill>
              </a:rPr>
              <a:t> NOT have elastic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Deviations from Ideal Behavior</a:t>
            </a:r>
          </a:p>
        </p:txBody>
      </p:sp>
      <p:graphicFrame>
        <p:nvGraphicFramePr>
          <p:cNvPr id="109629" name="Group 61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429001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914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Likely to behave nearly ideally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Gases at high temperature and low pressure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47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Small non-polar gas molecules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630" name="Group 62"/>
          <p:cNvGraphicFramePr>
            <a:graphicFrameLocks noGrp="1"/>
          </p:cNvGraphicFramePr>
          <p:nvPr>
            <p:ph sz="half" idx="2"/>
          </p:nvPr>
        </p:nvGraphicFramePr>
        <p:xfrm>
          <a:off x="4800600" y="1600200"/>
          <a:ext cx="4114800" cy="3429000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914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Likely </a:t>
                      </a:r>
                      <a:r>
                        <a:rPr kumimoji="0" lang="en-US" sz="2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not</a:t>
                      </a: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to behave ideally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Gases at low temperature and high pressure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Large, polar gas molecules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 Format">
  <a:themeElements>
    <a:clrScheme name="1_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1030</TotalTime>
  <Pages>17</Pages>
  <Words>414</Words>
  <Application>Microsoft Office PowerPoint</Application>
  <PresentationFormat>Екран (4:3)</PresentationFormat>
  <Paragraphs>72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5</vt:i4>
      </vt:variant>
    </vt:vector>
  </HeadingPairs>
  <TitlesOfParts>
    <vt:vector size="7" baseType="lpstr">
      <vt:lpstr>Chemistry Format</vt:lpstr>
      <vt:lpstr>1_Chemistry Format</vt:lpstr>
      <vt:lpstr>Ideal Gas Law</vt:lpstr>
      <vt:lpstr>Ideal Gases</vt:lpstr>
      <vt:lpstr>Ideal Gases (continued)</vt:lpstr>
      <vt:lpstr>Real Gases Do Not Behave Ideally</vt:lpstr>
      <vt:lpstr>Deviations from Ideal Behavior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Gas</dc:title>
  <dc:creator>Mad Doc</dc:creator>
  <cp:lastModifiedBy>RomaK</cp:lastModifiedBy>
  <cp:revision>161</cp:revision>
  <cp:lastPrinted>1601-01-01T00:00:00Z</cp:lastPrinted>
  <dcterms:created xsi:type="dcterms:W3CDTF">1997-01-27T00:51:04Z</dcterms:created>
  <dcterms:modified xsi:type="dcterms:W3CDTF">2015-09-02T10:07:44Z</dcterms:modified>
</cp:coreProperties>
</file>