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0"/>
  </p:notesMasterIdLst>
  <p:sldIdLst>
    <p:sldId id="297" r:id="rId3"/>
    <p:sldId id="286" r:id="rId4"/>
    <p:sldId id="298" r:id="rId5"/>
    <p:sldId id="293" r:id="rId6"/>
    <p:sldId id="294" r:id="rId7"/>
    <p:sldId id="295" r:id="rId8"/>
    <p:sldId id="29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833"/>
    <a:srgbClr val="306238"/>
    <a:srgbClr val="4E754B"/>
    <a:srgbClr val="42833D"/>
    <a:srgbClr val="292929"/>
    <a:srgbClr val="D309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F3C62283-01F7-424B-A221-18BE67183B26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55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Organization of Matter</a:t>
            </a:r>
          </a:p>
          <a:p>
            <a:r>
              <a:rPr lang="en-US" smtClean="0"/>
              <a:t> Matter</a:t>
            </a:r>
          </a:p>
          <a:p>
            <a:r>
              <a:rPr lang="en-US" smtClean="0"/>
              <a:t>Mixtures:</a:t>
            </a:r>
          </a:p>
          <a:p>
            <a:r>
              <a:rPr lang="en-US" smtClean="0"/>
              <a:t>a) Homogeneous (Solutions)</a:t>
            </a:r>
          </a:p>
          <a:p>
            <a:r>
              <a:rPr lang="en-US" smtClean="0"/>
              <a:t>b) Heterogeneous</a:t>
            </a:r>
          </a:p>
          <a:p>
            <a:r>
              <a:rPr lang="en-US" smtClean="0"/>
              <a:t>Pure Substances</a:t>
            </a:r>
          </a:p>
          <a:p>
            <a:r>
              <a:rPr lang="en-US" smtClean="0"/>
              <a:t>Compounds</a:t>
            </a:r>
          </a:p>
          <a:p>
            <a:r>
              <a:rPr lang="en-US" smtClean="0"/>
              <a:t>  Elements</a:t>
            </a:r>
          </a:p>
          <a:p>
            <a:r>
              <a:rPr lang="en-US" smtClean="0"/>
              <a:t>Atoms</a:t>
            </a:r>
          </a:p>
          <a:p>
            <a:r>
              <a:rPr lang="en-US" smtClean="0"/>
              <a:t>Nucleus</a:t>
            </a:r>
          </a:p>
          <a:p>
            <a:r>
              <a:rPr lang="en-US" smtClean="0"/>
              <a:t>Electrons</a:t>
            </a:r>
          </a:p>
          <a:p>
            <a:r>
              <a:rPr lang="en-US" smtClean="0"/>
              <a:t>Protons</a:t>
            </a:r>
          </a:p>
          <a:p>
            <a:r>
              <a:rPr lang="en-US" smtClean="0"/>
              <a:t>Neutrons</a:t>
            </a:r>
          </a:p>
          <a:p>
            <a:r>
              <a:rPr lang="en-US" smtClean="0"/>
              <a:t>  Quarks</a:t>
            </a:r>
          </a:p>
          <a:p>
            <a:r>
              <a:rPr lang="en-US" smtClean="0"/>
              <a:t>  Quarks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Organization of Matter</a:t>
            </a:r>
          </a:p>
          <a:p>
            <a:r>
              <a:rPr lang="en-US" smtClean="0"/>
              <a:t> Matter</a:t>
            </a:r>
          </a:p>
          <a:p>
            <a:r>
              <a:rPr lang="en-US" smtClean="0"/>
              <a:t>Mixtures:</a:t>
            </a:r>
          </a:p>
          <a:p>
            <a:r>
              <a:rPr lang="en-US" smtClean="0"/>
              <a:t>a) Homogeneous (Solutions)</a:t>
            </a:r>
          </a:p>
          <a:p>
            <a:r>
              <a:rPr lang="en-US" smtClean="0"/>
              <a:t>b) Heterogeneous</a:t>
            </a:r>
          </a:p>
          <a:p>
            <a:r>
              <a:rPr lang="en-US" smtClean="0"/>
              <a:t>Pure Substances</a:t>
            </a:r>
          </a:p>
          <a:p>
            <a:r>
              <a:rPr lang="en-US" smtClean="0"/>
              <a:t>Compounds</a:t>
            </a:r>
          </a:p>
          <a:p>
            <a:r>
              <a:rPr lang="en-US" smtClean="0"/>
              <a:t>  Elements</a:t>
            </a:r>
          </a:p>
          <a:p>
            <a:r>
              <a:rPr lang="en-US" smtClean="0"/>
              <a:t>Atoms</a:t>
            </a:r>
          </a:p>
          <a:p>
            <a:r>
              <a:rPr lang="en-US" smtClean="0"/>
              <a:t>Nucleus</a:t>
            </a:r>
          </a:p>
          <a:p>
            <a:r>
              <a:rPr lang="en-US" smtClean="0"/>
              <a:t>Electrons</a:t>
            </a:r>
          </a:p>
          <a:p>
            <a:r>
              <a:rPr lang="en-US" smtClean="0"/>
              <a:t>Protons</a:t>
            </a:r>
          </a:p>
          <a:p>
            <a:r>
              <a:rPr lang="en-US" smtClean="0"/>
              <a:t>Neutrons</a:t>
            </a:r>
          </a:p>
          <a:p>
            <a:r>
              <a:rPr lang="en-US" smtClean="0"/>
              <a:t>  Quarks</a:t>
            </a:r>
          </a:p>
          <a:p>
            <a:r>
              <a:rPr lang="en-US" smtClean="0"/>
              <a:t>  Quarks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94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Differences</a:t>
            </a:r>
          </a:p>
          <a:p>
            <a:r>
              <a:rPr lang="en-US" smtClean="0"/>
              <a:t>Solid – definite volume and shape; particles packed in fixed positions.</a:t>
            </a:r>
          </a:p>
          <a:p>
            <a:r>
              <a:rPr lang="en-US" smtClean="0"/>
              <a:t>Liquid – definite volume but indefinite shape; particles close together but not in fixed positions</a:t>
            </a:r>
          </a:p>
          <a:p>
            <a:r>
              <a:rPr lang="en-US" smtClean="0"/>
              <a:t>Gas – neither definite volume nor definite shape; particles are at great distances from one another</a:t>
            </a:r>
          </a:p>
          <a:p>
            <a:r>
              <a:rPr lang="en-US" smtClean="0"/>
              <a:t>Plasma – high temperature, ionized phase of matter as found on the sun.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Phase Differences</a:t>
            </a:r>
          </a:p>
          <a:p>
            <a:r>
              <a:rPr lang="en-US" smtClean="0"/>
              <a:t>Solid – definite volume and shape; particles packed in fixed positions.</a:t>
            </a:r>
          </a:p>
          <a:p>
            <a:r>
              <a:rPr lang="en-US" smtClean="0"/>
              <a:t>Liquid – definite volume but indefinite shape; particles close together but not in fixed positions</a:t>
            </a:r>
          </a:p>
          <a:p>
            <a:r>
              <a:rPr lang="en-US" smtClean="0"/>
              <a:t>Gas – neither definite volume nor definite shape; particles are at great distances from one another</a:t>
            </a:r>
          </a:p>
          <a:p>
            <a:r>
              <a:rPr lang="en-US" smtClean="0"/>
              <a:t>Plasma – high temperature, ionized phase of matter as found on the sun.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47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Matter</a:t>
            </a:r>
          </a:p>
          <a:p>
            <a:r>
              <a:rPr lang="en-US" smtClean="0"/>
              <a:t>Volume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Energy Content (think Calories!)</a:t>
            </a:r>
          </a:p>
          <a:p>
            <a:r>
              <a:rPr lang="en-US" smtClean="0"/>
              <a:t>Extensive properties depend on the amount of matter that is present.</a:t>
            </a:r>
          </a:p>
          <a:p>
            <a:r>
              <a:rPr lang="en-US" smtClean="0"/>
              <a:t>Intensive properties do not depend on the amount of matter present.</a:t>
            </a:r>
          </a:p>
          <a:p>
            <a:r>
              <a:rPr lang="en-US" smtClean="0"/>
              <a:t>Melting point</a:t>
            </a:r>
          </a:p>
          <a:p>
            <a:r>
              <a:rPr lang="en-US" smtClean="0"/>
              <a:t>Boiling point</a:t>
            </a:r>
          </a:p>
          <a:p>
            <a:r>
              <a:rPr lang="en-US" smtClean="0"/>
              <a:t>Density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Properties of Matter</a:t>
            </a:r>
          </a:p>
          <a:p>
            <a:r>
              <a:rPr lang="en-US" smtClean="0"/>
              <a:t>Volume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Energy Content (think Calories!)</a:t>
            </a:r>
          </a:p>
          <a:p>
            <a:r>
              <a:rPr lang="en-US" smtClean="0"/>
              <a:t>Extensive properties depend on the amount of matter that is present.</a:t>
            </a:r>
          </a:p>
          <a:p>
            <a:r>
              <a:rPr lang="en-US" smtClean="0"/>
              <a:t>Intensive properties do not depend on the amount of matter present.</a:t>
            </a:r>
          </a:p>
          <a:p>
            <a:r>
              <a:rPr lang="en-US" smtClean="0"/>
              <a:t>Melting point</a:t>
            </a:r>
          </a:p>
          <a:p>
            <a:r>
              <a:rPr lang="en-US" smtClean="0"/>
              <a:t>Boiling point</a:t>
            </a:r>
          </a:p>
          <a:p>
            <a:r>
              <a:rPr lang="en-US" smtClean="0"/>
              <a:t>Density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2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Separation of a Mixture</a:t>
            </a:r>
          </a:p>
          <a:p>
            <a:r>
              <a:rPr lang="en-US" smtClean="0"/>
              <a:t>The constituents of the mixture retain their identity and may be separated by physical means.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Separation of a Mixture</a:t>
            </a:r>
          </a:p>
          <a:p>
            <a:r>
              <a:rPr lang="en-US" smtClean="0"/>
              <a:t>The constituents of the mixture retain their identity and may be separated by physical means.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18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Separation of a Mixture</a:t>
            </a:r>
          </a:p>
          <a:p>
            <a:r>
              <a:rPr lang="en-US" smtClean="0"/>
              <a:t>The components of dyes such as ink may be separated by paper chromatography.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Separation of a Mixture</a:t>
            </a:r>
          </a:p>
          <a:p>
            <a:r>
              <a:rPr lang="en-US" smtClean="0"/>
              <a:t>The components of dyes such as ink may be separated by paper chromatography.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79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Separation of a Mixture by Distillation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Separation of a Mixture by Distillation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24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Separation of a Compound</a:t>
            </a:r>
            <a:br>
              <a:rPr lang="en-US" smtClean="0"/>
            </a:br>
            <a:r>
              <a:rPr lang="en-US" smtClean="0"/>
              <a:t>The Electrolysis of water</a:t>
            </a:r>
          </a:p>
          <a:p>
            <a:r>
              <a:rPr lang="en-US" smtClean="0"/>
              <a:t>Water         Hydrogen  +  Oxygen</a:t>
            </a:r>
          </a:p>
          <a:p>
            <a:r>
              <a:rPr lang="en-US" smtClean="0"/>
              <a:t>2 H2O           2 H2     +    O2</a:t>
            </a:r>
          </a:p>
          <a:p>
            <a:r>
              <a:rPr lang="en-US" smtClean="0"/>
              <a:t>Reactant           Products        </a:t>
            </a:r>
          </a:p>
          <a:p>
            <a:r>
              <a:rPr lang="en-US" smtClean="0"/>
              <a:t>Compounds must be separated by chemical means.</a:t>
            </a:r>
          </a:p>
          <a:p>
            <a:r>
              <a:rPr lang="en-US" smtClean="0"/>
              <a:t>With the application of electricity, water can be separated into its elements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Separation of a Compound</a:t>
            </a:r>
            <a:br>
              <a:rPr lang="en-US" smtClean="0"/>
            </a:br>
            <a:r>
              <a:rPr lang="en-US" smtClean="0"/>
              <a:t>The Electrolysis of water</a:t>
            </a:r>
          </a:p>
          <a:p>
            <a:r>
              <a:rPr lang="en-US" smtClean="0"/>
              <a:t>Water         Hydrogen  +  Oxygen</a:t>
            </a:r>
          </a:p>
          <a:p>
            <a:r>
              <a:rPr lang="en-US" smtClean="0"/>
              <a:t>2 H2O           2 H2     +    O2</a:t>
            </a:r>
          </a:p>
          <a:p>
            <a:r>
              <a:rPr lang="en-US" smtClean="0"/>
              <a:t>Reactant           Products        </a:t>
            </a:r>
          </a:p>
          <a:p>
            <a:r>
              <a:rPr lang="en-US" smtClean="0"/>
              <a:t>Compounds must be separated by chemical means.</a:t>
            </a:r>
          </a:p>
          <a:p>
            <a:r>
              <a:rPr lang="en-US" smtClean="0"/>
              <a:t>With the application of electricity, water can be separated into its elements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2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48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78486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36286-C63D-431F-B742-5D58F79E64A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E17AA-4B37-4BF5-AED2-370F3558AE7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42DF7-952D-4DB8-8A17-CC5875000AD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0655-8607-4F8D-BC67-C0E5DC52302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D57F3-DE3B-4C95-A947-3872222AF0E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13884-C4E2-449A-8D1B-74F9CA58557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7CF2C-A0DD-471A-9444-E5992EA424D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8E210-2886-4278-8142-E61CE93660B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BEE1C-B37B-4AB0-980D-F77273058E8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A799C-3535-4306-95A1-C4FA7D3ECC8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DC68D-0B82-439B-912C-B8A228C3E3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784860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96" r:id="rId12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0"/>
        <a:buChar char="l"/>
        <a:defRPr sz="2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fld id="{5AF292B7-D810-477C-B216-0EDA55D051FE}" type="slidenum">
              <a:rPr lang="en-US"/>
              <a:pPr/>
              <a:t>‹№›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Organization 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Matter</a:t>
            </a:r>
          </a:p>
        </p:txBody>
      </p:sp>
      <p:sp>
        <p:nvSpPr>
          <p:cNvPr id="72739" name="Rectangle 35"/>
          <p:cNvSpPr>
            <a:spLocks noChangeArrowheads="1"/>
          </p:cNvSpPr>
          <p:nvPr/>
        </p:nvSpPr>
        <p:spPr bwMode="auto">
          <a:xfrm>
            <a:off x="3429000" y="1295400"/>
            <a:ext cx="1371600" cy="457200"/>
          </a:xfrm>
          <a:prstGeom prst="rect">
            <a:avLst/>
          </a:prstGeom>
          <a:solidFill>
            <a:srgbClr val="33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Matter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38" name="Rectangle 34"/>
          <p:cNvSpPr>
            <a:spLocks noChangeArrowheads="1"/>
          </p:cNvSpPr>
          <p:nvPr/>
        </p:nvSpPr>
        <p:spPr bwMode="auto">
          <a:xfrm>
            <a:off x="304800" y="1905000"/>
            <a:ext cx="2971800" cy="9144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 dirty="0">
                <a:cs typeface="Times New Roman" pitchFamily="18" charset="0"/>
              </a:rPr>
              <a:t>Mixtures:</a:t>
            </a:r>
            <a:endParaRPr lang="en-US" sz="1600" dirty="0"/>
          </a:p>
          <a:p>
            <a:pPr eaLnBrk="0" hangingPunct="0"/>
            <a:r>
              <a:rPr lang="en-US" sz="1600" dirty="0">
                <a:cs typeface="Times New Roman" pitchFamily="18" charset="0"/>
              </a:rPr>
              <a:t>a) Homogeneous</a:t>
            </a:r>
            <a:r>
              <a:rPr lang="en-US" sz="1600" dirty="0"/>
              <a:t> </a:t>
            </a:r>
            <a:r>
              <a:rPr lang="en-US" sz="1600" dirty="0">
                <a:cs typeface="Times New Roman" pitchFamily="18" charset="0"/>
              </a:rPr>
              <a:t>(Solutions)</a:t>
            </a:r>
            <a:endParaRPr lang="en-US" sz="1600" dirty="0"/>
          </a:p>
          <a:p>
            <a:pPr eaLnBrk="0" hangingPunct="0"/>
            <a:r>
              <a:rPr lang="en-US" sz="1600" dirty="0">
                <a:cs typeface="Times New Roman" pitchFamily="18" charset="0"/>
              </a:rPr>
              <a:t>b) Heterogeneous</a:t>
            </a:r>
            <a:endParaRPr lang="en-US" sz="1600" dirty="0"/>
          </a:p>
        </p:txBody>
      </p:sp>
      <p:sp>
        <p:nvSpPr>
          <p:cNvPr id="72737" name="Rectangle 33"/>
          <p:cNvSpPr>
            <a:spLocks noChangeArrowheads="1"/>
          </p:cNvSpPr>
          <p:nvPr/>
        </p:nvSpPr>
        <p:spPr bwMode="auto">
          <a:xfrm>
            <a:off x="5486400" y="1905000"/>
            <a:ext cx="1981200" cy="473075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Pure Substances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36" name="Line 32"/>
          <p:cNvSpPr>
            <a:spLocks noChangeShapeType="1"/>
          </p:cNvSpPr>
          <p:nvPr/>
        </p:nvSpPr>
        <p:spPr bwMode="auto">
          <a:xfrm flipH="1">
            <a:off x="1524000" y="1524000"/>
            <a:ext cx="1905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35" name="Line 31"/>
          <p:cNvSpPr>
            <a:spLocks noChangeShapeType="1"/>
          </p:cNvSpPr>
          <p:nvPr/>
        </p:nvSpPr>
        <p:spPr bwMode="auto">
          <a:xfrm>
            <a:off x="1524000" y="1524000"/>
            <a:ext cx="0" cy="366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34" name="Line 30"/>
          <p:cNvSpPr>
            <a:spLocks noChangeShapeType="1"/>
          </p:cNvSpPr>
          <p:nvPr/>
        </p:nvSpPr>
        <p:spPr bwMode="auto">
          <a:xfrm>
            <a:off x="4800600" y="1524000"/>
            <a:ext cx="1600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33" name="Line 29"/>
          <p:cNvSpPr>
            <a:spLocks noChangeShapeType="1"/>
          </p:cNvSpPr>
          <p:nvPr/>
        </p:nvSpPr>
        <p:spPr bwMode="auto">
          <a:xfrm>
            <a:off x="6400800" y="1524000"/>
            <a:ext cx="0" cy="366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7391400" y="2667000"/>
            <a:ext cx="1616075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cs typeface="Times New Roman" pitchFamily="18" charset="0"/>
              </a:rPr>
              <a:t>Compounds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4419600" y="2590800"/>
            <a:ext cx="1219200" cy="4572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Elements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30" name="Line 26"/>
          <p:cNvSpPr>
            <a:spLocks noChangeShapeType="1"/>
          </p:cNvSpPr>
          <p:nvPr/>
        </p:nvSpPr>
        <p:spPr bwMode="auto">
          <a:xfrm>
            <a:off x="5029200" y="2133600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29" name="Line 25"/>
          <p:cNvSpPr>
            <a:spLocks noChangeShapeType="1"/>
          </p:cNvSpPr>
          <p:nvPr/>
        </p:nvSpPr>
        <p:spPr bwMode="auto">
          <a:xfrm>
            <a:off x="8229600" y="2133600"/>
            <a:ext cx="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28" name="Line 24"/>
          <p:cNvSpPr>
            <a:spLocks noChangeShapeType="1"/>
          </p:cNvSpPr>
          <p:nvPr/>
        </p:nvSpPr>
        <p:spPr bwMode="auto">
          <a:xfrm>
            <a:off x="5029200" y="21336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27" name="Rectangle 23"/>
          <p:cNvSpPr>
            <a:spLocks noChangeArrowheads="1"/>
          </p:cNvSpPr>
          <p:nvPr/>
        </p:nvSpPr>
        <p:spPr bwMode="auto">
          <a:xfrm>
            <a:off x="4419600" y="3505200"/>
            <a:ext cx="1143000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Atoms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26" name="Rectangle 22"/>
          <p:cNvSpPr>
            <a:spLocks noChangeArrowheads="1"/>
          </p:cNvSpPr>
          <p:nvPr/>
        </p:nvSpPr>
        <p:spPr bwMode="auto">
          <a:xfrm>
            <a:off x="2895600" y="4267200"/>
            <a:ext cx="1066800" cy="382588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Nucleus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25" name="Rectangle 21"/>
          <p:cNvSpPr>
            <a:spLocks noChangeArrowheads="1"/>
          </p:cNvSpPr>
          <p:nvPr/>
        </p:nvSpPr>
        <p:spPr bwMode="auto">
          <a:xfrm>
            <a:off x="5867400" y="4267200"/>
            <a:ext cx="1203325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Electrons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24" name="Line 20"/>
          <p:cNvSpPr>
            <a:spLocks noChangeShapeType="1"/>
          </p:cNvSpPr>
          <p:nvPr/>
        </p:nvSpPr>
        <p:spPr bwMode="auto">
          <a:xfrm>
            <a:off x="5029200" y="3048000"/>
            <a:ext cx="0" cy="427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23" name="Line 19"/>
          <p:cNvSpPr>
            <a:spLocks noChangeShapeType="1"/>
          </p:cNvSpPr>
          <p:nvPr/>
        </p:nvSpPr>
        <p:spPr bwMode="auto">
          <a:xfrm>
            <a:off x="5562600" y="365760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 flipH="1">
            <a:off x="3429000" y="3657600"/>
            <a:ext cx="9604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>
            <a:off x="3429000" y="3657600"/>
            <a:ext cx="0" cy="609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>
            <a:off x="6477000" y="3657600"/>
            <a:ext cx="0" cy="609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19" name="Rectangle 15"/>
          <p:cNvSpPr>
            <a:spLocks noChangeArrowheads="1"/>
          </p:cNvSpPr>
          <p:nvPr/>
        </p:nvSpPr>
        <p:spPr bwMode="auto">
          <a:xfrm>
            <a:off x="1752600" y="5029200"/>
            <a:ext cx="990600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cs typeface="Times New Roman" pitchFamily="18" charset="0"/>
              </a:rPr>
              <a:t>Protons</a:t>
            </a:r>
            <a:endParaRPr lang="en-US" sz="1600"/>
          </a:p>
        </p:txBody>
      </p:sp>
      <p:sp>
        <p:nvSpPr>
          <p:cNvPr id="72718" name="Rectangle 14"/>
          <p:cNvSpPr>
            <a:spLocks noChangeArrowheads="1"/>
          </p:cNvSpPr>
          <p:nvPr/>
        </p:nvSpPr>
        <p:spPr bwMode="auto">
          <a:xfrm>
            <a:off x="4038600" y="5029200"/>
            <a:ext cx="1143000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Neutrons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3962400" y="4495800"/>
            <a:ext cx="609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H="1">
            <a:off x="2209800" y="4495800"/>
            <a:ext cx="685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>
            <a:off x="4572000" y="4495800"/>
            <a:ext cx="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14" name="Line 10"/>
          <p:cNvSpPr>
            <a:spLocks noChangeShapeType="1"/>
          </p:cNvSpPr>
          <p:nvPr/>
        </p:nvSpPr>
        <p:spPr bwMode="auto">
          <a:xfrm>
            <a:off x="2209800" y="4495800"/>
            <a:ext cx="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7467600" y="2133600"/>
            <a:ext cx="762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1600200" y="5791200"/>
            <a:ext cx="1143000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Quarks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4038600" y="5791200"/>
            <a:ext cx="1066800" cy="381000"/>
          </a:xfrm>
          <a:prstGeom prst="rect">
            <a:avLst/>
          </a:prstGeom>
          <a:solidFill>
            <a:srgbClr val="29292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Quarks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2710" name="Line 6"/>
          <p:cNvSpPr>
            <a:spLocks noChangeShapeType="1"/>
          </p:cNvSpPr>
          <p:nvPr/>
        </p:nvSpPr>
        <p:spPr bwMode="auto">
          <a:xfrm>
            <a:off x="2209800" y="53340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4572000" y="5410200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3733800" cy="1752600"/>
          </a:xfrm>
        </p:spPr>
        <p:txBody>
          <a:bodyPr/>
          <a:lstStyle/>
          <a:p>
            <a:r>
              <a:rPr lang="en-US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Phase Differences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457200" y="2971800"/>
            <a:ext cx="8016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u="sng" dirty="0">
                <a:solidFill>
                  <a:srgbClr val="30623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Solid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– definite volume and shape; particles packed in fixed positions.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457200" y="3733800"/>
            <a:ext cx="777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u="sng" dirty="0">
                <a:solidFill>
                  <a:srgbClr val="30623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Liquid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– definite volume but indefinite shape; particles close together but not in fixed positions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457200" y="4572000"/>
            <a:ext cx="79406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u="sng" dirty="0">
                <a:solidFill>
                  <a:srgbClr val="30623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Gas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– neither definite volume nor definite shape; particles are at great distances from one another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457200" y="5410200"/>
            <a:ext cx="8016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u="sng" dirty="0">
                <a:solidFill>
                  <a:srgbClr val="2668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Plasma</a:t>
            </a: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– high temperature, ionized phase of matter as found on the sun.</a:t>
            </a:r>
          </a:p>
        </p:txBody>
      </p:sp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7150"/>
            <a:ext cx="5314950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utoUpdateAnimBg="0"/>
      <p:bldP spid="54276" grpId="0" autoUpdateAnimBg="0"/>
      <p:bldP spid="54277" grpId="0" autoUpdateAnimBg="0"/>
      <p:bldP spid="5427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4876800" cy="6858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Properties of Matter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Volume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362200" y="2514600"/>
            <a:ext cx="919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Mass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2362200" y="2941638"/>
            <a:ext cx="4879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Energy Content </a:t>
            </a:r>
            <a:r>
              <a:rPr lang="en-US" sz="2400" dirty="0">
                <a:solidFill>
                  <a:srgbClr val="292929"/>
                </a:solidFill>
                <a:latin typeface="Comic Sans MS" pitchFamily="66" charset="0"/>
              </a:rPr>
              <a:t>(think Calories!)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533400" y="1066800"/>
            <a:ext cx="79406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Extensive properties</a:t>
            </a:r>
            <a:r>
              <a:rPr lang="en-US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292929"/>
                </a:solidFill>
                <a:latin typeface="Comic Sans MS" pitchFamily="66" charset="0"/>
              </a:rPr>
              <a:t>depend </a:t>
            </a:r>
            <a:r>
              <a:rPr lang="en-US" sz="2800" dirty="0">
                <a:solidFill>
                  <a:srgbClr val="292929"/>
                </a:solidFill>
                <a:latin typeface="Comic Sans MS" pitchFamily="66" charset="0"/>
              </a:rPr>
              <a:t>on the amount of matter that is present.</a:t>
            </a:r>
            <a:endParaRPr lang="en-US" sz="2400" dirty="0">
              <a:solidFill>
                <a:srgbClr val="292929"/>
              </a:solidFill>
              <a:latin typeface="Comic Sans MS" pitchFamily="66" charset="0"/>
            </a:endParaRP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533400" y="3429000"/>
            <a:ext cx="7712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 smtClean="0">
                <a:solidFill>
                  <a:srgbClr val="30623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Intensive properties</a:t>
            </a:r>
            <a:r>
              <a:rPr lang="en-US" sz="2800" dirty="0">
                <a:solidFill>
                  <a:srgbClr val="306238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292929"/>
                </a:solidFill>
                <a:latin typeface="Comic Sans MS" pitchFamily="66" charset="0"/>
              </a:rPr>
              <a:t>do </a:t>
            </a:r>
            <a:r>
              <a:rPr lang="en-US" sz="2800" dirty="0">
                <a:solidFill>
                  <a:srgbClr val="292929"/>
                </a:solidFill>
                <a:latin typeface="Comic Sans MS" pitchFamily="66" charset="0"/>
              </a:rPr>
              <a:t>not depend on the amount of matter present.</a:t>
            </a:r>
            <a:endParaRPr lang="en-US" sz="2400" dirty="0">
              <a:solidFill>
                <a:srgbClr val="292929"/>
              </a:solidFill>
              <a:latin typeface="Comic Sans MS" pitchFamily="66" charset="0"/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2362200" y="4343400"/>
            <a:ext cx="2103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06238"/>
                </a:solidFill>
                <a:latin typeface="Comic Sans MS" pitchFamily="66" charset="0"/>
              </a:rPr>
              <a:t>Melting point</a:t>
            </a:r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2362200" y="4800600"/>
            <a:ext cx="1958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06238"/>
                </a:solidFill>
                <a:latin typeface="Comic Sans MS" pitchFamily="66" charset="0"/>
              </a:rPr>
              <a:t>Boiling point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2362200" y="5257800"/>
            <a:ext cx="1279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306238"/>
                </a:solidFill>
                <a:latin typeface="Comic Sans MS" pitchFamily="66" charset="0"/>
              </a:rPr>
              <a:t>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utoUpdateAnimBg="0"/>
      <p:bldP spid="52230" grpId="0" autoUpdateAnimBg="0"/>
      <p:bldP spid="52231" grpId="0" autoUpdateAnimBg="0"/>
      <p:bldP spid="52232" grpId="0" autoUpdateAnimBg="0"/>
      <p:bldP spid="52233" grpId="0" autoUpdateAnimBg="0"/>
      <p:bldP spid="52234" grpId="0" autoUpdateAnimBg="0"/>
      <p:bldP spid="52235" grpId="0" autoUpdateAnimBg="0"/>
      <p:bldP spid="5223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Separation of a Mixture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295400" y="4800600"/>
            <a:ext cx="69500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Comic Sans MS" pitchFamily="66" charset="0"/>
              </a:rPr>
              <a:t>The constituents of the mixture retain their identity and may be separated by physical means.</a:t>
            </a:r>
          </a:p>
        </p:txBody>
      </p:sp>
      <p:pic>
        <p:nvPicPr>
          <p:cNvPr id="61444" name="Picture 4" descr="mixtur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33600" y="1143000"/>
            <a:ext cx="5080000" cy="339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Separation of a Mixture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4724400" y="1600200"/>
            <a:ext cx="4191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components of dyes such as ink may be separated by paper chromatography.</a:t>
            </a:r>
          </a:p>
        </p:txBody>
      </p:sp>
      <p:pic>
        <p:nvPicPr>
          <p:cNvPr id="62470" name="Picture 6" descr="[6961977_paper_chromatography.jpg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3629025" cy="3590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 descr="distillatio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0" y="0"/>
            <a:ext cx="4953000" cy="1295400"/>
          </a:xfrm>
          <a:noFill/>
          <a:ln/>
        </p:spPr>
        <p:txBody>
          <a:bodyPr/>
          <a:lstStyle/>
          <a:p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Separation of a </a:t>
            </a:r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Mixture by Distillation</a:t>
            </a:r>
            <a:endParaRPr lang="en-US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b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Separation of a Compound</a:t>
            </a:r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/>
            </a:r>
            <a:br>
              <a:rPr lang="en-US" dirty="0">
                <a:solidFill>
                  <a:schemeClr val="accent3">
                    <a:lumMod val="10000"/>
                  </a:schemeClr>
                </a:solidFill>
              </a:rPr>
            </a:br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The Electrolysis of water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2133600" y="5334000"/>
            <a:ext cx="58448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Water   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  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  Hydrogen  +  Oxygen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209800" y="5867400"/>
            <a:ext cx="53126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2 H</a:t>
            </a:r>
            <a:r>
              <a:rPr lang="en-US" sz="2400" baseline="-250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2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O   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      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2 H</a:t>
            </a:r>
            <a:r>
              <a:rPr lang="en-US" sz="2400" baseline="-250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    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+    O</a:t>
            </a:r>
            <a:r>
              <a:rPr lang="en-US" sz="2400" baseline="-250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2</a:t>
            </a:r>
            <a:endParaRPr lang="en-US" sz="2400" baseline="-250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905000" y="4800600"/>
            <a:ext cx="5548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u="sng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Reactant   </a:t>
            </a:r>
            <a:r>
              <a:rPr lang="en-US" sz="2400" u="sng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        Products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        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609600" y="1143000"/>
            <a:ext cx="39020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Compounds must be separated by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chemical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  <a:latin typeface="Comic Sans MS" pitchFamily="66" charset="0"/>
              </a:rPr>
              <a:t> means.</a:t>
            </a:r>
          </a:p>
        </p:txBody>
      </p:sp>
      <p:pic>
        <p:nvPicPr>
          <p:cNvPr id="64519" name="Picture 7" descr="lyticcel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1219200"/>
            <a:ext cx="4000500" cy="339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609600" y="2743200"/>
            <a:ext cx="3962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With the application of electricity, water can be separated into its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utoUpdateAnimBg="0"/>
      <p:bldP spid="64516" grpId="0" autoUpdateAnimBg="0"/>
      <p:bldP spid="64517" grpId="0" autoUpdateAnimBg="0"/>
    </p:bldLst>
  </p:timing>
</p:sld>
</file>

<file path=ppt/theme/theme1.xml><?xml version="1.0" encoding="utf-8"?>
<a:theme xmlns:a="http://schemas.openxmlformats.org/drawingml/2006/main" name="dbllines">
  <a:themeElements>
    <a:clrScheme name="">
      <a:dk1>
        <a:srgbClr val="474747"/>
      </a:dk1>
      <a:lt1>
        <a:srgbClr val="FFFFFF"/>
      </a:lt1>
      <a:dk2>
        <a:srgbClr val="772655"/>
      </a:dk2>
      <a:lt2>
        <a:srgbClr val="00DFCA"/>
      </a:lt2>
      <a:accent1>
        <a:srgbClr val="DC0081"/>
      </a:accent1>
      <a:accent2>
        <a:srgbClr val="FAFD00"/>
      </a:accent2>
      <a:accent3>
        <a:srgbClr val="BDACB4"/>
      </a:accent3>
      <a:accent4>
        <a:srgbClr val="DADADA"/>
      </a:accent4>
      <a:accent5>
        <a:srgbClr val="EBAAC1"/>
      </a:accent5>
      <a:accent6>
        <a:srgbClr val="E3E500"/>
      </a:accent6>
      <a:hlink>
        <a:srgbClr val="FE9B03"/>
      </a:hlink>
      <a:folHlink>
        <a:srgbClr val="D989B8"/>
      </a:folHlink>
    </a:clrScheme>
    <a:fontScheme name="dblline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blline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582</Words>
  <Application>Microsoft Office PowerPoint</Application>
  <PresentationFormat>Екран (4:3)</PresentationFormat>
  <Paragraphs>120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7</vt:i4>
      </vt:variant>
    </vt:vector>
  </HeadingPairs>
  <TitlesOfParts>
    <vt:vector size="9" baseType="lpstr">
      <vt:lpstr>dbllines</vt:lpstr>
      <vt:lpstr>chemistry</vt:lpstr>
      <vt:lpstr>The Organization of Matter</vt:lpstr>
      <vt:lpstr>Phase Differences</vt:lpstr>
      <vt:lpstr>Properties of Matter</vt:lpstr>
      <vt:lpstr>Separation of a Mixture</vt:lpstr>
      <vt:lpstr>Separation of a Mixture</vt:lpstr>
      <vt:lpstr>Separation of a Mixture by Distillation</vt:lpstr>
      <vt:lpstr>Separation of a Compound The Electrolysis of water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73</cp:revision>
  <dcterms:created xsi:type="dcterms:W3CDTF">2006-05-17T22:15:05Z</dcterms:created>
  <dcterms:modified xsi:type="dcterms:W3CDTF">2015-09-02T10:07:56Z</dcterms:modified>
</cp:coreProperties>
</file>