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1" r:id="rId2"/>
    <p:sldId id="259" r:id="rId3"/>
    <p:sldId id="261" r:id="rId4"/>
    <p:sldId id="283" r:id="rId5"/>
    <p:sldId id="287" r:id="rId6"/>
    <p:sldId id="284" r:id="rId7"/>
    <p:sldId id="285" r:id="rId8"/>
    <p:sldId id="286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390CE0"/>
    <a:srgbClr val="FFFF00"/>
    <a:srgbClr val="CC0000"/>
    <a:srgbClr val="00FF66"/>
    <a:srgbClr val="FF66CC"/>
    <a:srgbClr val="FF99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1186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5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604641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SI System of Measurement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3328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The Nature of Measurement</a:t>
            </a:r>
          </a:p>
          <a:p>
            <a:r>
              <a:rPr lang="en-US" smtClean="0"/>
              <a:t>	</a:t>
            </a:r>
          </a:p>
          <a:p>
            <a:r>
              <a:rPr lang="en-US" smtClean="0"/>
              <a:t>Part 1 - number</a:t>
            </a:r>
          </a:p>
          <a:p>
            <a:r>
              <a:rPr lang="en-US" smtClean="0"/>
              <a:t>Part 2 - scale (unit)</a:t>
            </a:r>
          </a:p>
          <a:p>
            <a:r>
              <a:rPr lang="en-US" smtClean="0"/>
              <a:t>	Examples:</a:t>
            </a:r>
          </a:p>
          <a:p>
            <a:r>
              <a:rPr lang="en-US" smtClean="0"/>
              <a:t>20 grams</a:t>
            </a:r>
          </a:p>
          <a:p>
            <a:r>
              <a:rPr lang="en-US" smtClean="0"/>
              <a:t>6.63 x 10-34 Joule·seconds</a:t>
            </a:r>
          </a:p>
          <a:p>
            <a:r>
              <a:rPr lang="en-US" smtClean="0"/>
              <a:t>A Measurement is a quantitative observation consisting of TWO parts</a:t>
            </a:r>
          </a:p>
          <a:p>
            <a:endParaRPr lang="en-US" smtClean="0"/>
          </a:p>
        </p:txBody>
      </p:sp>
      <p:sp>
        <p:nvSpPr>
          <p:cNvPr id="2457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fr-FR" smtClean="0"/>
              <a:t>The Fundamental SI Units</a:t>
            </a:r>
            <a:br>
              <a:rPr lang="fr-FR" smtClean="0"/>
            </a:br>
            <a:r>
              <a:rPr lang="fr-FR" smtClean="0"/>
              <a:t> (le Système International, SI)</a:t>
            </a:r>
          </a:p>
          <a:p>
            <a:endParaRPr lang="en-US" smtClean="0"/>
          </a:p>
        </p:txBody>
      </p:sp>
      <p:sp>
        <p:nvSpPr>
          <p:cNvPr id="2560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 Prefixes</a:t>
            </a:r>
            <a:br>
              <a:rPr lang="en-US" smtClean="0"/>
            </a:br>
            <a:r>
              <a:rPr lang="en-US" smtClean="0"/>
              <a:t>Common to Chemistry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2445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Metric Conversions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10-1</a:t>
            </a:r>
          </a:p>
          <a:p>
            <a:r>
              <a:rPr lang="en-US" smtClean="0"/>
              <a:t>10-2</a:t>
            </a:r>
          </a:p>
          <a:p>
            <a:r>
              <a:rPr lang="en-US" smtClean="0"/>
              <a:t>10-3</a:t>
            </a:r>
          </a:p>
          <a:p>
            <a:r>
              <a:rPr lang="en-US" smtClean="0"/>
              <a:t>101</a:t>
            </a:r>
          </a:p>
          <a:p>
            <a:r>
              <a:rPr lang="en-US" smtClean="0"/>
              <a:t>102</a:t>
            </a:r>
          </a:p>
          <a:p>
            <a:r>
              <a:rPr lang="en-US" smtClean="0"/>
              <a:t>103</a:t>
            </a:r>
          </a:p>
          <a:p>
            <a:r>
              <a:rPr lang="en-US" smtClean="0"/>
              <a:t>Base</a:t>
            </a:r>
          </a:p>
          <a:p>
            <a:r>
              <a:rPr lang="en-US" smtClean="0"/>
              <a:t>unit</a:t>
            </a:r>
          </a:p>
          <a:p>
            <a:r>
              <a:rPr lang="en-US" smtClean="0"/>
              <a:t>deci</a:t>
            </a:r>
          </a:p>
          <a:p>
            <a:r>
              <a:rPr lang="en-US" smtClean="0"/>
              <a:t>centi</a:t>
            </a:r>
          </a:p>
          <a:p>
            <a:r>
              <a:rPr lang="en-US" smtClean="0"/>
              <a:t>milli</a:t>
            </a:r>
          </a:p>
          <a:p>
            <a:r>
              <a:rPr lang="en-US" smtClean="0"/>
              <a:t>deka</a:t>
            </a:r>
          </a:p>
          <a:p>
            <a:r>
              <a:rPr lang="en-US" smtClean="0"/>
              <a:t>hecto</a:t>
            </a:r>
          </a:p>
          <a:p>
            <a:r>
              <a:rPr lang="en-US" smtClean="0"/>
              <a:t>kilo</a:t>
            </a:r>
          </a:p>
          <a:p>
            <a:r>
              <a:rPr lang="en-US" smtClean="0"/>
              <a:t>Conversions in the metric system are merely a matter of moving a decimal point. The “base unit” means the you have a quantity (grams, meters, Liters, etc without a prefix.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9672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Metric Conversions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10-1</a:t>
            </a:r>
          </a:p>
          <a:p>
            <a:r>
              <a:rPr lang="en-US" smtClean="0"/>
              <a:t>10-2</a:t>
            </a:r>
          </a:p>
          <a:p>
            <a:r>
              <a:rPr lang="en-US" smtClean="0"/>
              <a:t>10-3</a:t>
            </a:r>
          </a:p>
          <a:p>
            <a:r>
              <a:rPr lang="en-US" smtClean="0"/>
              <a:t>101</a:t>
            </a:r>
          </a:p>
          <a:p>
            <a:r>
              <a:rPr lang="en-US" smtClean="0"/>
              <a:t>102</a:t>
            </a:r>
          </a:p>
          <a:p>
            <a:r>
              <a:rPr lang="en-US" smtClean="0"/>
              <a:t>103</a:t>
            </a:r>
          </a:p>
          <a:p>
            <a:r>
              <a:rPr lang="en-US" smtClean="0"/>
              <a:t>Base</a:t>
            </a:r>
          </a:p>
          <a:p>
            <a:r>
              <a:rPr lang="en-US" smtClean="0"/>
              <a:t>unit</a:t>
            </a:r>
          </a:p>
          <a:p>
            <a:r>
              <a:rPr lang="en-US" smtClean="0"/>
              <a:t>deci</a:t>
            </a:r>
          </a:p>
          <a:p>
            <a:r>
              <a:rPr lang="en-US" smtClean="0"/>
              <a:t>centi</a:t>
            </a:r>
          </a:p>
          <a:p>
            <a:r>
              <a:rPr lang="en-US" smtClean="0"/>
              <a:t>milli</a:t>
            </a:r>
          </a:p>
          <a:p>
            <a:r>
              <a:rPr lang="en-US" smtClean="0"/>
              <a:t>deka</a:t>
            </a:r>
          </a:p>
          <a:p>
            <a:r>
              <a:rPr lang="en-US" smtClean="0"/>
              <a:t>hecto</a:t>
            </a:r>
          </a:p>
          <a:p>
            <a:r>
              <a:rPr lang="en-US" smtClean="0"/>
              <a:t>kilo</a:t>
            </a:r>
          </a:p>
          <a:p>
            <a:r>
              <a:rPr lang="en-US" smtClean="0"/>
              <a:t>Example #1: Convert 18 liters to milliliters</a:t>
            </a:r>
          </a:p>
          <a:p>
            <a:r>
              <a:rPr lang="en-US" smtClean="0"/>
              <a:t>18 L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18 liters = 18 000 milliliters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9362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Metric Conversions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10-1</a:t>
            </a:r>
          </a:p>
          <a:p>
            <a:r>
              <a:rPr lang="en-US" smtClean="0"/>
              <a:t>10-2</a:t>
            </a:r>
          </a:p>
          <a:p>
            <a:r>
              <a:rPr lang="en-US" smtClean="0"/>
              <a:t>10-3</a:t>
            </a:r>
          </a:p>
          <a:p>
            <a:r>
              <a:rPr lang="en-US" smtClean="0"/>
              <a:t>101</a:t>
            </a:r>
          </a:p>
          <a:p>
            <a:r>
              <a:rPr lang="en-US" smtClean="0"/>
              <a:t>102</a:t>
            </a:r>
          </a:p>
          <a:p>
            <a:r>
              <a:rPr lang="en-US" smtClean="0"/>
              <a:t>103</a:t>
            </a:r>
          </a:p>
          <a:p>
            <a:r>
              <a:rPr lang="en-US" smtClean="0"/>
              <a:t>Base</a:t>
            </a:r>
          </a:p>
          <a:p>
            <a:r>
              <a:rPr lang="en-US" smtClean="0"/>
              <a:t>unit</a:t>
            </a:r>
          </a:p>
          <a:p>
            <a:r>
              <a:rPr lang="en-US" smtClean="0"/>
              <a:t>deci</a:t>
            </a:r>
          </a:p>
          <a:p>
            <a:r>
              <a:rPr lang="en-US" smtClean="0"/>
              <a:t>centi</a:t>
            </a:r>
          </a:p>
          <a:p>
            <a:r>
              <a:rPr lang="en-US" smtClean="0"/>
              <a:t>milli</a:t>
            </a:r>
          </a:p>
          <a:p>
            <a:r>
              <a:rPr lang="en-US" smtClean="0"/>
              <a:t>deka</a:t>
            </a:r>
          </a:p>
          <a:p>
            <a:r>
              <a:rPr lang="en-US" smtClean="0"/>
              <a:t>hecto</a:t>
            </a:r>
          </a:p>
          <a:p>
            <a:r>
              <a:rPr lang="en-US" smtClean="0"/>
              <a:t>kilo</a:t>
            </a:r>
          </a:p>
          <a:p>
            <a:r>
              <a:rPr lang="en-US" smtClean="0"/>
              <a:t>Example #2: Convert 450 milligrams to grams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450 mg</a:t>
            </a:r>
          </a:p>
          <a:p>
            <a:r>
              <a:rPr lang="en-US" smtClean="0"/>
              <a:t>450 mg = 0.450 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3480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Metric Conversions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10-1</a:t>
            </a:r>
          </a:p>
          <a:p>
            <a:r>
              <a:rPr lang="en-US" smtClean="0"/>
              <a:t>10-2</a:t>
            </a:r>
          </a:p>
          <a:p>
            <a:r>
              <a:rPr lang="en-US" smtClean="0"/>
              <a:t>10-3</a:t>
            </a:r>
          </a:p>
          <a:p>
            <a:r>
              <a:rPr lang="en-US" smtClean="0"/>
              <a:t>101</a:t>
            </a:r>
          </a:p>
          <a:p>
            <a:r>
              <a:rPr lang="en-US" smtClean="0"/>
              <a:t>102</a:t>
            </a:r>
          </a:p>
          <a:p>
            <a:r>
              <a:rPr lang="en-US" smtClean="0"/>
              <a:t>103</a:t>
            </a:r>
          </a:p>
          <a:p>
            <a:r>
              <a:rPr lang="en-US" smtClean="0"/>
              <a:t>Base</a:t>
            </a:r>
          </a:p>
          <a:p>
            <a:r>
              <a:rPr lang="en-US" smtClean="0"/>
              <a:t>unit</a:t>
            </a:r>
          </a:p>
          <a:p>
            <a:r>
              <a:rPr lang="en-US" smtClean="0"/>
              <a:t>deci</a:t>
            </a:r>
          </a:p>
          <a:p>
            <a:r>
              <a:rPr lang="en-US" smtClean="0"/>
              <a:t>centi</a:t>
            </a:r>
          </a:p>
          <a:p>
            <a:r>
              <a:rPr lang="en-US" smtClean="0"/>
              <a:t>milli</a:t>
            </a:r>
          </a:p>
          <a:p>
            <a:r>
              <a:rPr lang="en-US" smtClean="0"/>
              <a:t>deka</a:t>
            </a:r>
          </a:p>
          <a:p>
            <a:r>
              <a:rPr lang="en-US" smtClean="0"/>
              <a:t>hecto</a:t>
            </a:r>
          </a:p>
          <a:p>
            <a:r>
              <a:rPr lang="en-US" smtClean="0"/>
              <a:t>kilo</a:t>
            </a:r>
          </a:p>
          <a:p>
            <a:r>
              <a:rPr lang="en-US" smtClean="0"/>
              <a:t>Example #3: Convert 20 kilograms to milligrams</a:t>
            </a:r>
          </a:p>
          <a:p>
            <a:r>
              <a:rPr lang="en-US" smtClean="0"/>
              <a:t>20 kg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20 kg = 20 000 000 mg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3843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228600"/>
            <a:ext cx="19621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7340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28600"/>
            <a:ext cx="78486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48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78486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"/>
            <a:ext cx="78486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78486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0"/>
        <a:buChar char="l"/>
        <a:defRPr sz="24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>
              <a:defRPr/>
            </a:pPr>
            <a:r>
              <a:rPr lang="en-US" sz="4000" u="sng" dirty="0" smtClean="0">
                <a:solidFill>
                  <a:srgbClr val="CC0000"/>
                </a:solidFill>
              </a:rPr>
              <a:t>The SI System of Measurement</a:t>
            </a:r>
          </a:p>
        </p:txBody>
      </p:sp>
      <p:pic>
        <p:nvPicPr>
          <p:cNvPr id="6" name="Picture 3" descr="SIuni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762000"/>
            <a:ext cx="7315200" cy="5775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533400"/>
            <a:ext cx="9142413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600200" y="1614488"/>
            <a:ext cx="7542213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125788" y="2865438"/>
            <a:ext cx="2854325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124200" y="3505200"/>
            <a:ext cx="3468688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355725" y="4540250"/>
            <a:ext cx="187325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204913" y="5183188"/>
            <a:ext cx="1046162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2271713" y="5183188"/>
            <a:ext cx="5937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3871913" y="4540250"/>
            <a:ext cx="5056187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4014788" y="5183188"/>
            <a:ext cx="1046162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7148513" y="5183188"/>
            <a:ext cx="5937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762000"/>
          </a:xfrm>
        </p:spPr>
        <p:txBody>
          <a:bodyPr/>
          <a:lstStyle/>
          <a:p>
            <a:pPr>
              <a:defRPr/>
            </a:pPr>
            <a:r>
              <a:rPr lang="en-US" u="sng" dirty="0" smtClean="0">
                <a:solidFill>
                  <a:schemeClr val="accent4">
                    <a:lumMod val="10000"/>
                  </a:schemeClr>
                </a:solidFill>
              </a:rPr>
              <a:t>The Nature of Measurement</a:t>
            </a:r>
          </a:p>
        </p:txBody>
      </p:sp>
      <p:sp>
        <p:nvSpPr>
          <p:cNvPr id="10253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305800" cy="3810000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sz="2000" dirty="0" smtClean="0"/>
              <a:t>	</a:t>
            </a: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Part 1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number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Part 2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scale (unit)</a:t>
            </a:r>
          </a:p>
          <a:p>
            <a:pPr>
              <a:spcBef>
                <a:spcPct val="70000"/>
              </a:spcBef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Examples: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grams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6.63 x 10</a:t>
            </a:r>
            <a:r>
              <a:rPr lang="en-US" sz="3200" baseline="30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-34</a:t>
            </a:r>
            <a:r>
              <a:rPr lang="en-US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Joule·seconds</a:t>
            </a:r>
            <a:endParaRPr lang="en-US" sz="32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838200" y="1219200"/>
            <a:ext cx="7696200" cy="9794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32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Measurement is a quantitative observation consisting of </a:t>
            </a:r>
            <a:r>
              <a:rPr lang="en-US" sz="32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TWO</a:t>
            </a:r>
            <a:r>
              <a:rPr lang="en-US" sz="32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parts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848600" cy="12954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</a:rPr>
              <a:t>The Fundamental SI Units</a:t>
            </a:r>
            <a:br>
              <a:rPr lang="en-US" sz="3200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sz="2800" b="0" dirty="0" smtClean="0">
                <a:solidFill>
                  <a:schemeClr val="accent4">
                    <a:lumMod val="10000"/>
                  </a:schemeClr>
                </a:solidFill>
              </a:rPr>
              <a:t>(le </a:t>
            </a:r>
            <a:r>
              <a:rPr lang="en-US" sz="2800" b="0" dirty="0" err="1" smtClean="0">
                <a:solidFill>
                  <a:schemeClr val="accent4">
                    <a:lumMod val="10000"/>
                  </a:schemeClr>
                </a:solidFill>
              </a:rPr>
              <a:t>Système</a:t>
            </a:r>
            <a:r>
              <a:rPr lang="en-US" sz="2800" b="0" dirty="0" smtClean="0">
                <a:solidFill>
                  <a:schemeClr val="accent4">
                    <a:lumMod val="10000"/>
                  </a:schemeClr>
                </a:solidFill>
              </a:rPr>
              <a:t> International, SI)</a:t>
            </a:r>
          </a:p>
        </p:txBody>
      </p:sp>
      <p:graphicFrame>
        <p:nvGraphicFramePr>
          <p:cNvPr id="14339" name="Object 3">
            <a:hlinkClick r:id="" action="ppaction://ole?verb=0"/>
          </p:cNvPr>
          <p:cNvGraphicFramePr>
            <a:graphicFrameLocks noGrp="1"/>
          </p:cNvGraphicFramePr>
          <p:nvPr>
            <p:ph type="tbl" idx="1"/>
          </p:nvPr>
        </p:nvGraphicFramePr>
        <p:xfrm>
          <a:off x="304800" y="1447800"/>
          <a:ext cx="85344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5" imgW="11400181" imgH="5978849" progId="Word.Document.8">
                  <p:embed/>
                </p:oleObj>
              </mc:Choice>
              <mc:Fallback>
                <p:oleObj name="Document" r:id="rId5" imgW="11400181" imgH="5978849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447800"/>
                        <a:ext cx="8534400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76400" y="304800"/>
            <a:ext cx="5867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SI Prefixes</a:t>
            </a:r>
            <a:b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Common to Chemistry</a:t>
            </a:r>
          </a:p>
        </p:txBody>
      </p:sp>
      <p:graphicFrame>
        <p:nvGraphicFramePr>
          <p:cNvPr id="55360" name="Group 1088"/>
          <p:cNvGraphicFramePr>
            <a:graphicFrameLocks noGrp="1"/>
          </p:cNvGraphicFramePr>
          <p:nvPr/>
        </p:nvGraphicFramePr>
        <p:xfrm>
          <a:off x="1066800" y="1752600"/>
          <a:ext cx="6781800" cy="31089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260600"/>
                <a:gridCol w="2260600"/>
                <a:gridCol w="2260600"/>
              </a:tblGrid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Prefix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Unit Abbr.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Exponent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Kilo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10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Deci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d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10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-1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Centi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c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10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Milli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m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10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-3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Micro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sym typeface="Symbol" pitchFamily="18" charset="2"/>
                        </a:rPr>
                        <a:t>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10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-6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848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Metric Conversions</a:t>
            </a:r>
          </a:p>
        </p:txBody>
      </p:sp>
      <p:graphicFrame>
        <p:nvGraphicFramePr>
          <p:cNvPr id="2050" name="Object 17"/>
          <p:cNvGraphicFramePr>
            <a:graphicFrameLocks noChangeAspect="1"/>
          </p:cNvGraphicFramePr>
          <p:nvPr/>
        </p:nvGraphicFramePr>
        <p:xfrm>
          <a:off x="0" y="457200"/>
          <a:ext cx="1143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4" imgW="114151" imgH="215619" progId="Equation.3">
                  <p:embed/>
                </p:oleObj>
              </mc:Choice>
              <mc:Fallback>
                <p:oleObj name="Equation" r:id="rId4" imgW="114151" imgH="215619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7200"/>
                        <a:ext cx="1143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Rectangle 19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2054" name="Straight Arrow Connector 23"/>
          <p:cNvCxnSpPr>
            <a:cxnSpLocks noChangeShapeType="1"/>
          </p:cNvCxnSpPr>
          <p:nvPr/>
        </p:nvCxnSpPr>
        <p:spPr bwMode="auto">
          <a:xfrm>
            <a:off x="533400" y="2362200"/>
            <a:ext cx="8077200" cy="1588"/>
          </a:xfrm>
          <a:prstGeom prst="straightConnector1">
            <a:avLst/>
          </a:prstGeom>
          <a:noFill/>
          <a:ln w="76200" algn="ctr">
            <a:solidFill>
              <a:srgbClr val="00206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2055" name="Straight Connector 26"/>
          <p:cNvCxnSpPr>
            <a:cxnSpLocks noChangeShapeType="1"/>
          </p:cNvCxnSpPr>
          <p:nvPr/>
        </p:nvCxnSpPr>
        <p:spPr bwMode="auto">
          <a:xfrm rot="5400000">
            <a:off x="4037807" y="2362994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056" name="Straight Connector 27"/>
          <p:cNvCxnSpPr>
            <a:cxnSpLocks noChangeShapeType="1"/>
          </p:cNvCxnSpPr>
          <p:nvPr/>
        </p:nvCxnSpPr>
        <p:spPr bwMode="auto">
          <a:xfrm rot="5400000">
            <a:off x="5257007" y="2361406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057" name="Straight Connector 28"/>
          <p:cNvCxnSpPr>
            <a:cxnSpLocks noChangeShapeType="1"/>
          </p:cNvCxnSpPr>
          <p:nvPr/>
        </p:nvCxnSpPr>
        <p:spPr bwMode="auto">
          <a:xfrm rot="5400000">
            <a:off x="6400007" y="2361406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058" name="Straight Connector 29"/>
          <p:cNvCxnSpPr>
            <a:cxnSpLocks noChangeShapeType="1"/>
          </p:cNvCxnSpPr>
          <p:nvPr/>
        </p:nvCxnSpPr>
        <p:spPr bwMode="auto">
          <a:xfrm rot="5400000">
            <a:off x="7466807" y="2361406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059" name="Straight Connector 30"/>
          <p:cNvCxnSpPr>
            <a:cxnSpLocks noChangeShapeType="1"/>
          </p:cNvCxnSpPr>
          <p:nvPr/>
        </p:nvCxnSpPr>
        <p:spPr bwMode="auto">
          <a:xfrm rot="5400000">
            <a:off x="2972594" y="2361406"/>
            <a:ext cx="762000" cy="1588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060" name="Straight Connector 31"/>
          <p:cNvCxnSpPr>
            <a:cxnSpLocks noChangeShapeType="1"/>
          </p:cNvCxnSpPr>
          <p:nvPr/>
        </p:nvCxnSpPr>
        <p:spPr bwMode="auto">
          <a:xfrm rot="5400000">
            <a:off x="1981994" y="2361406"/>
            <a:ext cx="762000" cy="1588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061" name="Straight Connector 32"/>
          <p:cNvCxnSpPr>
            <a:cxnSpLocks noChangeShapeType="1"/>
          </p:cNvCxnSpPr>
          <p:nvPr/>
        </p:nvCxnSpPr>
        <p:spPr bwMode="auto">
          <a:xfrm rot="5400000">
            <a:off x="915194" y="2361406"/>
            <a:ext cx="762000" cy="1588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sp>
        <p:nvSpPr>
          <p:cNvPr id="34" name="TextBox 33"/>
          <p:cNvSpPr txBox="1"/>
          <p:nvPr/>
        </p:nvSpPr>
        <p:spPr>
          <a:xfrm>
            <a:off x="4184650" y="673100"/>
            <a:ext cx="463550" cy="1384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</a:p>
          <a:p>
            <a:pPr algn="ctr"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  <a:p>
            <a:pPr algn="ctr"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22888" y="1447800"/>
            <a:ext cx="7731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03988" y="1447800"/>
            <a:ext cx="8112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570788" y="1447800"/>
            <a:ext cx="8112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048000" y="1457325"/>
            <a:ext cx="6731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57400" y="1457325"/>
            <a:ext cx="7127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90600" y="1447800"/>
            <a:ext cx="7127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62400" y="2743200"/>
            <a:ext cx="966788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</a:p>
          <a:p>
            <a:pPr algn="ctr"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57800" y="2743200"/>
            <a:ext cx="8794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deci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91263" y="2743200"/>
            <a:ext cx="10239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centi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5375" y="2743200"/>
            <a:ext cx="8604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milli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14650" y="2743200"/>
            <a:ext cx="9715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deka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839913" y="2743200"/>
            <a:ext cx="11318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hecto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5838" y="2743200"/>
            <a:ext cx="7667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kilo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14400" y="3733800"/>
            <a:ext cx="7543800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Conversions in the metric system are merely a matter of moving a decimal point. The “base unit” means the you have a quantity (</a:t>
            </a: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rams, </a:t>
            </a: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eters, </a:t>
            </a: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iters, etc without a prefix.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848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Metric Conversions</a:t>
            </a:r>
          </a:p>
        </p:txBody>
      </p:sp>
      <p:graphicFrame>
        <p:nvGraphicFramePr>
          <p:cNvPr id="3074" name="Object 17"/>
          <p:cNvGraphicFramePr>
            <a:graphicFrameLocks noChangeAspect="1"/>
          </p:cNvGraphicFramePr>
          <p:nvPr/>
        </p:nvGraphicFramePr>
        <p:xfrm>
          <a:off x="0" y="457200"/>
          <a:ext cx="1143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4" imgW="114151" imgH="215619" progId="Equation.3">
                  <p:embed/>
                </p:oleObj>
              </mc:Choice>
              <mc:Fallback>
                <p:oleObj name="Equation" r:id="rId4" imgW="114151" imgH="215619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7200"/>
                        <a:ext cx="1143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3078" name="Straight Arrow Connector 23"/>
          <p:cNvCxnSpPr>
            <a:cxnSpLocks noChangeShapeType="1"/>
          </p:cNvCxnSpPr>
          <p:nvPr/>
        </p:nvCxnSpPr>
        <p:spPr bwMode="auto">
          <a:xfrm>
            <a:off x="533400" y="2362200"/>
            <a:ext cx="8077200" cy="1588"/>
          </a:xfrm>
          <a:prstGeom prst="straightConnector1">
            <a:avLst/>
          </a:prstGeom>
          <a:noFill/>
          <a:ln w="76200" algn="ctr">
            <a:solidFill>
              <a:srgbClr val="00206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3079" name="Straight Connector 26"/>
          <p:cNvCxnSpPr>
            <a:cxnSpLocks noChangeShapeType="1"/>
          </p:cNvCxnSpPr>
          <p:nvPr/>
        </p:nvCxnSpPr>
        <p:spPr bwMode="auto">
          <a:xfrm rot="5400000">
            <a:off x="4114007" y="2362994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3080" name="Straight Connector 27"/>
          <p:cNvCxnSpPr>
            <a:cxnSpLocks noChangeShapeType="1"/>
          </p:cNvCxnSpPr>
          <p:nvPr/>
        </p:nvCxnSpPr>
        <p:spPr bwMode="auto">
          <a:xfrm rot="5400000">
            <a:off x="5257007" y="2361406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3081" name="Straight Connector 28"/>
          <p:cNvCxnSpPr>
            <a:cxnSpLocks noChangeShapeType="1"/>
          </p:cNvCxnSpPr>
          <p:nvPr/>
        </p:nvCxnSpPr>
        <p:spPr bwMode="auto">
          <a:xfrm rot="5400000">
            <a:off x="6400007" y="2361406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3082" name="Straight Connector 29"/>
          <p:cNvCxnSpPr>
            <a:cxnSpLocks noChangeShapeType="1"/>
          </p:cNvCxnSpPr>
          <p:nvPr/>
        </p:nvCxnSpPr>
        <p:spPr bwMode="auto">
          <a:xfrm rot="5400000">
            <a:off x="7466807" y="2361406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3083" name="Straight Connector 30"/>
          <p:cNvCxnSpPr>
            <a:cxnSpLocks noChangeShapeType="1"/>
          </p:cNvCxnSpPr>
          <p:nvPr/>
        </p:nvCxnSpPr>
        <p:spPr bwMode="auto">
          <a:xfrm rot="5400000">
            <a:off x="2972594" y="2361406"/>
            <a:ext cx="762000" cy="1588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3084" name="Straight Connector 31"/>
          <p:cNvCxnSpPr>
            <a:cxnSpLocks noChangeShapeType="1"/>
          </p:cNvCxnSpPr>
          <p:nvPr/>
        </p:nvCxnSpPr>
        <p:spPr bwMode="auto">
          <a:xfrm rot="5400000">
            <a:off x="1981994" y="2361406"/>
            <a:ext cx="762000" cy="1588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3085" name="Straight Connector 32"/>
          <p:cNvCxnSpPr>
            <a:cxnSpLocks noChangeShapeType="1"/>
          </p:cNvCxnSpPr>
          <p:nvPr/>
        </p:nvCxnSpPr>
        <p:spPr bwMode="auto">
          <a:xfrm rot="5400000">
            <a:off x="915194" y="2361406"/>
            <a:ext cx="762000" cy="1588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sp>
        <p:nvSpPr>
          <p:cNvPr id="34" name="TextBox 33"/>
          <p:cNvSpPr txBox="1"/>
          <p:nvPr/>
        </p:nvSpPr>
        <p:spPr>
          <a:xfrm>
            <a:off x="4260850" y="673100"/>
            <a:ext cx="463550" cy="1384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</a:p>
          <a:p>
            <a:pPr algn="ctr"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  <a:p>
            <a:pPr algn="ctr"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22888" y="1447800"/>
            <a:ext cx="7731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03988" y="1447800"/>
            <a:ext cx="8112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570788" y="1447800"/>
            <a:ext cx="8112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048000" y="1457325"/>
            <a:ext cx="6731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57400" y="1457325"/>
            <a:ext cx="7127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90600" y="1447800"/>
            <a:ext cx="7127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62400" y="2743200"/>
            <a:ext cx="966788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</a:p>
          <a:p>
            <a:pPr algn="ctr"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57800" y="2743200"/>
            <a:ext cx="8794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deci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91263" y="2743200"/>
            <a:ext cx="10239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centi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5375" y="2743200"/>
            <a:ext cx="8604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milli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14650" y="2743200"/>
            <a:ext cx="9715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deka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839913" y="2743200"/>
            <a:ext cx="11318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hecto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5838" y="2743200"/>
            <a:ext cx="7667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kilo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81000" y="5105400"/>
            <a:ext cx="7543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#1: Convert 18 liters to milliliters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962400" y="3886200"/>
            <a:ext cx="9763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L</a:t>
            </a:r>
          </a:p>
        </p:txBody>
      </p:sp>
      <p:cxnSp>
        <p:nvCxnSpPr>
          <p:cNvPr id="53" name="Straight Arrow Connector 52"/>
          <p:cNvCxnSpPr>
            <a:cxnSpLocks noChangeShapeType="1"/>
          </p:cNvCxnSpPr>
          <p:nvPr/>
        </p:nvCxnSpPr>
        <p:spPr bwMode="auto">
          <a:xfrm>
            <a:off x="5029200" y="4191000"/>
            <a:ext cx="609600" cy="1588"/>
          </a:xfrm>
          <a:prstGeom prst="straightConnector1">
            <a:avLst/>
          </a:prstGeom>
          <a:noFill/>
          <a:ln w="57150" algn="ctr">
            <a:solidFill>
              <a:srgbClr val="800000"/>
            </a:solidFill>
            <a:round/>
            <a:headEnd/>
            <a:tailEnd type="arrow" w="med" len="med"/>
          </a:ln>
        </p:spPr>
      </p:cxnSp>
      <p:cxnSp>
        <p:nvCxnSpPr>
          <p:cNvPr id="54" name="Straight Arrow Connector 53"/>
          <p:cNvCxnSpPr>
            <a:cxnSpLocks noChangeShapeType="1"/>
          </p:cNvCxnSpPr>
          <p:nvPr/>
        </p:nvCxnSpPr>
        <p:spPr bwMode="auto">
          <a:xfrm>
            <a:off x="6019800" y="4191000"/>
            <a:ext cx="609600" cy="1588"/>
          </a:xfrm>
          <a:prstGeom prst="straightConnector1">
            <a:avLst/>
          </a:prstGeom>
          <a:noFill/>
          <a:ln w="57150" algn="ctr">
            <a:solidFill>
              <a:srgbClr val="800000"/>
            </a:solidFill>
            <a:round/>
            <a:headEnd/>
            <a:tailEnd type="arrow" w="med" len="med"/>
          </a:ln>
        </p:spPr>
      </p:cxnSp>
      <p:cxnSp>
        <p:nvCxnSpPr>
          <p:cNvPr id="55" name="Straight Arrow Connector 54"/>
          <p:cNvCxnSpPr>
            <a:cxnSpLocks noChangeShapeType="1"/>
          </p:cNvCxnSpPr>
          <p:nvPr/>
        </p:nvCxnSpPr>
        <p:spPr bwMode="auto">
          <a:xfrm>
            <a:off x="7086600" y="4191000"/>
            <a:ext cx="609600" cy="1588"/>
          </a:xfrm>
          <a:prstGeom prst="straightConnector1">
            <a:avLst/>
          </a:prstGeom>
          <a:noFill/>
          <a:ln w="57150" algn="ctr">
            <a:solidFill>
              <a:srgbClr val="800000"/>
            </a:solidFill>
            <a:round/>
            <a:headEnd/>
            <a:tailEnd type="arrow" w="med" len="med"/>
          </a:ln>
        </p:spPr>
      </p:cxnSp>
      <p:sp>
        <p:nvSpPr>
          <p:cNvPr id="56" name="TextBox 55"/>
          <p:cNvSpPr txBox="1"/>
          <p:nvPr/>
        </p:nvSpPr>
        <p:spPr>
          <a:xfrm>
            <a:off x="5105400" y="3581400"/>
            <a:ext cx="3460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096000" y="3581400"/>
            <a:ext cx="4048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162800" y="3581400"/>
            <a:ext cx="4048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3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962400" y="4572000"/>
            <a:ext cx="52292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liters = 18 000 milliliters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6" grpId="0"/>
      <p:bldP spid="57" grpId="0"/>
      <p:bldP spid="58" grpId="0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848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Metric Conversions</a:t>
            </a:r>
          </a:p>
        </p:txBody>
      </p:sp>
      <p:graphicFrame>
        <p:nvGraphicFramePr>
          <p:cNvPr id="4098" name="Object 17"/>
          <p:cNvGraphicFramePr>
            <a:graphicFrameLocks noChangeAspect="1"/>
          </p:cNvGraphicFramePr>
          <p:nvPr/>
        </p:nvGraphicFramePr>
        <p:xfrm>
          <a:off x="0" y="457200"/>
          <a:ext cx="1143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4" imgW="114151" imgH="215619" progId="Equation.3">
                  <p:embed/>
                </p:oleObj>
              </mc:Choice>
              <mc:Fallback>
                <p:oleObj name="Equation" r:id="rId4" imgW="114151" imgH="215619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7200"/>
                        <a:ext cx="1143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" name="Rectangle 19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4102" name="Straight Arrow Connector 23"/>
          <p:cNvCxnSpPr>
            <a:cxnSpLocks noChangeShapeType="1"/>
          </p:cNvCxnSpPr>
          <p:nvPr/>
        </p:nvCxnSpPr>
        <p:spPr bwMode="auto">
          <a:xfrm>
            <a:off x="533400" y="2362200"/>
            <a:ext cx="8077200" cy="1588"/>
          </a:xfrm>
          <a:prstGeom prst="straightConnector1">
            <a:avLst/>
          </a:prstGeom>
          <a:noFill/>
          <a:ln w="76200" algn="ctr">
            <a:solidFill>
              <a:srgbClr val="00206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4103" name="Straight Connector 26"/>
          <p:cNvCxnSpPr>
            <a:cxnSpLocks noChangeShapeType="1"/>
          </p:cNvCxnSpPr>
          <p:nvPr/>
        </p:nvCxnSpPr>
        <p:spPr bwMode="auto">
          <a:xfrm rot="5400000">
            <a:off x="4037807" y="2362994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4104" name="Straight Connector 27"/>
          <p:cNvCxnSpPr>
            <a:cxnSpLocks noChangeShapeType="1"/>
          </p:cNvCxnSpPr>
          <p:nvPr/>
        </p:nvCxnSpPr>
        <p:spPr bwMode="auto">
          <a:xfrm rot="5400000">
            <a:off x="5257007" y="2361406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4105" name="Straight Connector 28"/>
          <p:cNvCxnSpPr>
            <a:cxnSpLocks noChangeShapeType="1"/>
          </p:cNvCxnSpPr>
          <p:nvPr/>
        </p:nvCxnSpPr>
        <p:spPr bwMode="auto">
          <a:xfrm rot="5400000">
            <a:off x="6400007" y="2361406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4106" name="Straight Connector 29"/>
          <p:cNvCxnSpPr>
            <a:cxnSpLocks noChangeShapeType="1"/>
          </p:cNvCxnSpPr>
          <p:nvPr/>
        </p:nvCxnSpPr>
        <p:spPr bwMode="auto">
          <a:xfrm rot="5400000">
            <a:off x="7466807" y="2361406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4107" name="Straight Connector 30"/>
          <p:cNvCxnSpPr>
            <a:cxnSpLocks noChangeShapeType="1"/>
          </p:cNvCxnSpPr>
          <p:nvPr/>
        </p:nvCxnSpPr>
        <p:spPr bwMode="auto">
          <a:xfrm rot="5400000">
            <a:off x="2972594" y="2361406"/>
            <a:ext cx="762000" cy="1588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4108" name="Straight Connector 31"/>
          <p:cNvCxnSpPr>
            <a:cxnSpLocks noChangeShapeType="1"/>
          </p:cNvCxnSpPr>
          <p:nvPr/>
        </p:nvCxnSpPr>
        <p:spPr bwMode="auto">
          <a:xfrm rot="5400000">
            <a:off x="1981994" y="2361406"/>
            <a:ext cx="762000" cy="1588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4109" name="Straight Connector 32"/>
          <p:cNvCxnSpPr>
            <a:cxnSpLocks noChangeShapeType="1"/>
          </p:cNvCxnSpPr>
          <p:nvPr/>
        </p:nvCxnSpPr>
        <p:spPr bwMode="auto">
          <a:xfrm rot="5400000">
            <a:off x="915194" y="2361406"/>
            <a:ext cx="762000" cy="1588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sp>
        <p:nvSpPr>
          <p:cNvPr id="34" name="TextBox 33"/>
          <p:cNvSpPr txBox="1"/>
          <p:nvPr/>
        </p:nvSpPr>
        <p:spPr>
          <a:xfrm>
            <a:off x="4184650" y="673100"/>
            <a:ext cx="463550" cy="1384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</a:p>
          <a:p>
            <a:pPr algn="ctr"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  <a:p>
            <a:pPr algn="ctr"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22888" y="1447800"/>
            <a:ext cx="7731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03988" y="1447800"/>
            <a:ext cx="8112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570788" y="1447800"/>
            <a:ext cx="8112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048000" y="1457325"/>
            <a:ext cx="6731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57400" y="1457325"/>
            <a:ext cx="7127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90600" y="1447800"/>
            <a:ext cx="7127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62400" y="2743200"/>
            <a:ext cx="966788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</a:p>
          <a:p>
            <a:pPr algn="ctr"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57800" y="2743200"/>
            <a:ext cx="8794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deci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91263" y="2743200"/>
            <a:ext cx="10239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centi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5375" y="2743200"/>
            <a:ext cx="8604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milli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14650" y="2743200"/>
            <a:ext cx="9715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deka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839913" y="2743200"/>
            <a:ext cx="11318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hecto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5838" y="2743200"/>
            <a:ext cx="7667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kilo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81000" y="5105400"/>
            <a:ext cx="85344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#2: Convert 450 milligrams to grams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162800" y="3581400"/>
            <a:ext cx="3460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096000" y="3581400"/>
            <a:ext cx="4048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876800" y="3581400"/>
            <a:ext cx="4048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3</a:t>
            </a:r>
          </a:p>
        </p:txBody>
      </p:sp>
      <p:cxnSp>
        <p:nvCxnSpPr>
          <p:cNvPr id="52" name="Straight Arrow Connector 51"/>
          <p:cNvCxnSpPr>
            <a:cxnSpLocks noChangeShapeType="1"/>
          </p:cNvCxnSpPr>
          <p:nvPr/>
        </p:nvCxnSpPr>
        <p:spPr bwMode="auto">
          <a:xfrm rot="10800000">
            <a:off x="7010400" y="4191000"/>
            <a:ext cx="609600" cy="1588"/>
          </a:xfrm>
          <a:prstGeom prst="straightConnector1">
            <a:avLst/>
          </a:prstGeom>
          <a:noFill/>
          <a:ln w="57150" algn="ctr">
            <a:solidFill>
              <a:srgbClr val="800000"/>
            </a:solidFill>
            <a:round/>
            <a:headEnd/>
            <a:tailEnd type="arrow" w="med" len="med"/>
          </a:ln>
        </p:spPr>
      </p:cxnSp>
      <p:sp>
        <p:nvSpPr>
          <p:cNvPr id="53" name="TextBox 52"/>
          <p:cNvSpPr txBox="1"/>
          <p:nvPr/>
        </p:nvSpPr>
        <p:spPr>
          <a:xfrm>
            <a:off x="7675563" y="3886200"/>
            <a:ext cx="14684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450 mg</a:t>
            </a:r>
          </a:p>
        </p:txBody>
      </p:sp>
      <p:cxnSp>
        <p:nvCxnSpPr>
          <p:cNvPr id="54" name="Straight Arrow Connector 53"/>
          <p:cNvCxnSpPr>
            <a:cxnSpLocks noChangeShapeType="1"/>
          </p:cNvCxnSpPr>
          <p:nvPr/>
        </p:nvCxnSpPr>
        <p:spPr bwMode="auto">
          <a:xfrm rot="10800000">
            <a:off x="5943600" y="4191000"/>
            <a:ext cx="609600" cy="1588"/>
          </a:xfrm>
          <a:prstGeom prst="straightConnector1">
            <a:avLst/>
          </a:prstGeom>
          <a:noFill/>
          <a:ln w="57150" algn="ctr">
            <a:solidFill>
              <a:srgbClr val="800000"/>
            </a:solidFill>
            <a:round/>
            <a:headEnd/>
            <a:tailEnd type="arrow" w="med" len="med"/>
          </a:ln>
        </p:spPr>
      </p:cxnSp>
      <p:cxnSp>
        <p:nvCxnSpPr>
          <p:cNvPr id="55" name="Straight Arrow Connector 54"/>
          <p:cNvCxnSpPr>
            <a:cxnSpLocks noChangeShapeType="1"/>
          </p:cNvCxnSpPr>
          <p:nvPr/>
        </p:nvCxnSpPr>
        <p:spPr bwMode="auto">
          <a:xfrm rot="10800000">
            <a:off x="4724400" y="4191000"/>
            <a:ext cx="609600" cy="1588"/>
          </a:xfrm>
          <a:prstGeom prst="straightConnector1">
            <a:avLst/>
          </a:prstGeom>
          <a:noFill/>
          <a:ln w="57150" algn="ctr">
            <a:solidFill>
              <a:srgbClr val="800000"/>
            </a:solidFill>
            <a:round/>
            <a:headEnd/>
            <a:tailEnd type="arrow" w="med" len="med"/>
          </a:ln>
        </p:spPr>
      </p:cxnSp>
      <p:sp>
        <p:nvSpPr>
          <p:cNvPr id="56" name="TextBox 55"/>
          <p:cNvSpPr txBox="1"/>
          <p:nvPr/>
        </p:nvSpPr>
        <p:spPr>
          <a:xfrm>
            <a:off x="1219200" y="3886200"/>
            <a:ext cx="33797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450 mg = 0.450 g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0" grpId="0"/>
      <p:bldP spid="51" grpId="0"/>
      <p:bldP spid="53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848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Metric Conversions</a:t>
            </a:r>
          </a:p>
        </p:txBody>
      </p:sp>
      <p:graphicFrame>
        <p:nvGraphicFramePr>
          <p:cNvPr id="5122" name="Object 17"/>
          <p:cNvGraphicFramePr>
            <a:graphicFrameLocks noChangeAspect="1"/>
          </p:cNvGraphicFramePr>
          <p:nvPr/>
        </p:nvGraphicFramePr>
        <p:xfrm>
          <a:off x="0" y="457200"/>
          <a:ext cx="1143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4" imgW="114151" imgH="215619" progId="Equation.3">
                  <p:embed/>
                </p:oleObj>
              </mc:Choice>
              <mc:Fallback>
                <p:oleObj name="Equation" r:id="rId4" imgW="114151" imgH="215619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7200"/>
                        <a:ext cx="1143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5" name="Rectangle 19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5126" name="Straight Arrow Connector 23"/>
          <p:cNvCxnSpPr>
            <a:cxnSpLocks noChangeShapeType="1"/>
          </p:cNvCxnSpPr>
          <p:nvPr/>
        </p:nvCxnSpPr>
        <p:spPr bwMode="auto">
          <a:xfrm>
            <a:off x="533400" y="2362200"/>
            <a:ext cx="8077200" cy="1588"/>
          </a:xfrm>
          <a:prstGeom prst="straightConnector1">
            <a:avLst/>
          </a:prstGeom>
          <a:noFill/>
          <a:ln w="76200" algn="ctr">
            <a:solidFill>
              <a:srgbClr val="00206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127" name="Straight Connector 26"/>
          <p:cNvCxnSpPr>
            <a:cxnSpLocks noChangeShapeType="1"/>
          </p:cNvCxnSpPr>
          <p:nvPr/>
        </p:nvCxnSpPr>
        <p:spPr bwMode="auto">
          <a:xfrm rot="5400000">
            <a:off x="4114007" y="2362994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5128" name="Straight Connector 27"/>
          <p:cNvCxnSpPr>
            <a:cxnSpLocks noChangeShapeType="1"/>
          </p:cNvCxnSpPr>
          <p:nvPr/>
        </p:nvCxnSpPr>
        <p:spPr bwMode="auto">
          <a:xfrm rot="5400000">
            <a:off x="5257007" y="2361406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5129" name="Straight Connector 28"/>
          <p:cNvCxnSpPr>
            <a:cxnSpLocks noChangeShapeType="1"/>
          </p:cNvCxnSpPr>
          <p:nvPr/>
        </p:nvCxnSpPr>
        <p:spPr bwMode="auto">
          <a:xfrm rot="5400000">
            <a:off x="6400007" y="2361406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5130" name="Straight Connector 29"/>
          <p:cNvCxnSpPr>
            <a:cxnSpLocks noChangeShapeType="1"/>
          </p:cNvCxnSpPr>
          <p:nvPr/>
        </p:nvCxnSpPr>
        <p:spPr bwMode="auto">
          <a:xfrm rot="5400000">
            <a:off x="7466807" y="2361406"/>
            <a:ext cx="762000" cy="1587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5131" name="Straight Connector 30"/>
          <p:cNvCxnSpPr>
            <a:cxnSpLocks noChangeShapeType="1"/>
          </p:cNvCxnSpPr>
          <p:nvPr/>
        </p:nvCxnSpPr>
        <p:spPr bwMode="auto">
          <a:xfrm rot="5400000">
            <a:off x="2972594" y="2361406"/>
            <a:ext cx="762000" cy="1588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5132" name="Straight Connector 31"/>
          <p:cNvCxnSpPr>
            <a:cxnSpLocks noChangeShapeType="1"/>
          </p:cNvCxnSpPr>
          <p:nvPr/>
        </p:nvCxnSpPr>
        <p:spPr bwMode="auto">
          <a:xfrm rot="5400000">
            <a:off x="1905794" y="2361406"/>
            <a:ext cx="762000" cy="1588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5133" name="Straight Connector 32"/>
          <p:cNvCxnSpPr>
            <a:cxnSpLocks noChangeShapeType="1"/>
          </p:cNvCxnSpPr>
          <p:nvPr/>
        </p:nvCxnSpPr>
        <p:spPr bwMode="auto">
          <a:xfrm rot="5400000">
            <a:off x="838994" y="2361406"/>
            <a:ext cx="762000" cy="1588"/>
          </a:xfrm>
          <a:prstGeom prst="line">
            <a:avLst/>
          </a:prstGeom>
          <a:noFill/>
          <a:ln w="38100" algn="ctr">
            <a:solidFill>
              <a:srgbClr val="002060"/>
            </a:solidFill>
            <a:round/>
            <a:headEnd/>
            <a:tailEnd/>
          </a:ln>
        </p:spPr>
      </p:cxnSp>
      <p:sp>
        <p:nvSpPr>
          <p:cNvPr id="34" name="TextBox 33"/>
          <p:cNvSpPr txBox="1"/>
          <p:nvPr/>
        </p:nvSpPr>
        <p:spPr>
          <a:xfrm>
            <a:off x="4260850" y="673100"/>
            <a:ext cx="463550" cy="1384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</a:p>
          <a:p>
            <a:pPr algn="ctr"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  <a:p>
            <a:pPr algn="ctr"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22888" y="1447800"/>
            <a:ext cx="7731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03988" y="1447800"/>
            <a:ext cx="8112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570788" y="1447800"/>
            <a:ext cx="8112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048000" y="1457325"/>
            <a:ext cx="6731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81200" y="1457325"/>
            <a:ext cx="7127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14400" y="1447800"/>
            <a:ext cx="7127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86213" y="2743200"/>
            <a:ext cx="966787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</a:p>
          <a:p>
            <a:pPr algn="ctr"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57800" y="2743200"/>
            <a:ext cx="8794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deci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91263" y="2743200"/>
            <a:ext cx="10239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centi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5375" y="2743200"/>
            <a:ext cx="8604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milli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14650" y="2743200"/>
            <a:ext cx="9715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deka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839913" y="2743200"/>
            <a:ext cx="11318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hecto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5838" y="2743200"/>
            <a:ext cx="7667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kilo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81000" y="5105400"/>
            <a:ext cx="85344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#3: Convert 20 kilograms to milligrams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81000" y="3810000"/>
            <a:ext cx="116363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kg</a:t>
            </a:r>
          </a:p>
        </p:txBody>
      </p:sp>
      <p:cxnSp>
        <p:nvCxnSpPr>
          <p:cNvPr id="50" name="Straight Arrow Connector 49"/>
          <p:cNvCxnSpPr>
            <a:cxnSpLocks noChangeShapeType="1"/>
          </p:cNvCxnSpPr>
          <p:nvPr/>
        </p:nvCxnSpPr>
        <p:spPr bwMode="auto">
          <a:xfrm>
            <a:off x="1676400" y="4114800"/>
            <a:ext cx="609600" cy="1588"/>
          </a:xfrm>
          <a:prstGeom prst="straightConnector1">
            <a:avLst/>
          </a:prstGeom>
          <a:noFill/>
          <a:ln w="57150" algn="ctr">
            <a:solidFill>
              <a:srgbClr val="800000"/>
            </a:solidFill>
            <a:round/>
            <a:headEnd/>
            <a:tailEnd type="arrow" w="med" len="med"/>
          </a:ln>
        </p:spPr>
      </p:cxnSp>
      <p:cxnSp>
        <p:nvCxnSpPr>
          <p:cNvPr id="51" name="Straight Arrow Connector 50"/>
          <p:cNvCxnSpPr>
            <a:cxnSpLocks noChangeShapeType="1"/>
          </p:cNvCxnSpPr>
          <p:nvPr/>
        </p:nvCxnSpPr>
        <p:spPr bwMode="auto">
          <a:xfrm>
            <a:off x="2667000" y="4114800"/>
            <a:ext cx="609600" cy="1588"/>
          </a:xfrm>
          <a:prstGeom prst="straightConnector1">
            <a:avLst/>
          </a:prstGeom>
          <a:noFill/>
          <a:ln w="57150" algn="ctr">
            <a:solidFill>
              <a:srgbClr val="800000"/>
            </a:solidFill>
            <a:round/>
            <a:headEnd/>
            <a:tailEnd type="arrow" w="med" len="med"/>
          </a:ln>
        </p:spPr>
      </p:cxnSp>
      <p:cxnSp>
        <p:nvCxnSpPr>
          <p:cNvPr id="52" name="Straight Arrow Connector 51"/>
          <p:cNvCxnSpPr>
            <a:cxnSpLocks noChangeShapeType="1"/>
          </p:cNvCxnSpPr>
          <p:nvPr/>
        </p:nvCxnSpPr>
        <p:spPr bwMode="auto">
          <a:xfrm>
            <a:off x="3657600" y="4114800"/>
            <a:ext cx="609600" cy="1588"/>
          </a:xfrm>
          <a:prstGeom prst="straightConnector1">
            <a:avLst/>
          </a:prstGeom>
          <a:noFill/>
          <a:ln w="57150" algn="ctr">
            <a:solidFill>
              <a:srgbClr val="800000"/>
            </a:solidFill>
            <a:round/>
            <a:headEnd/>
            <a:tailEnd type="arrow" w="med" len="med"/>
          </a:ln>
        </p:spPr>
      </p:cxnSp>
      <p:cxnSp>
        <p:nvCxnSpPr>
          <p:cNvPr id="53" name="Straight Arrow Connector 52"/>
          <p:cNvCxnSpPr>
            <a:cxnSpLocks noChangeShapeType="1"/>
          </p:cNvCxnSpPr>
          <p:nvPr/>
        </p:nvCxnSpPr>
        <p:spPr bwMode="auto">
          <a:xfrm>
            <a:off x="4724400" y="4114800"/>
            <a:ext cx="609600" cy="1588"/>
          </a:xfrm>
          <a:prstGeom prst="straightConnector1">
            <a:avLst/>
          </a:prstGeom>
          <a:noFill/>
          <a:ln w="57150" algn="ctr">
            <a:solidFill>
              <a:srgbClr val="800000"/>
            </a:solidFill>
            <a:round/>
            <a:headEnd/>
            <a:tailEnd type="arrow" w="med" len="med"/>
          </a:ln>
        </p:spPr>
      </p:cxnSp>
      <p:cxnSp>
        <p:nvCxnSpPr>
          <p:cNvPr id="54" name="Straight Arrow Connector 53"/>
          <p:cNvCxnSpPr>
            <a:cxnSpLocks noChangeShapeType="1"/>
          </p:cNvCxnSpPr>
          <p:nvPr/>
        </p:nvCxnSpPr>
        <p:spPr bwMode="auto">
          <a:xfrm>
            <a:off x="5867400" y="4114800"/>
            <a:ext cx="609600" cy="1588"/>
          </a:xfrm>
          <a:prstGeom prst="straightConnector1">
            <a:avLst/>
          </a:prstGeom>
          <a:noFill/>
          <a:ln w="57150" algn="ctr">
            <a:solidFill>
              <a:srgbClr val="800000"/>
            </a:solidFill>
            <a:round/>
            <a:headEnd/>
            <a:tailEnd type="arrow" w="med" len="med"/>
          </a:ln>
        </p:spPr>
      </p:cxnSp>
      <p:cxnSp>
        <p:nvCxnSpPr>
          <p:cNvPr id="55" name="Straight Arrow Connector 54"/>
          <p:cNvCxnSpPr>
            <a:cxnSpLocks noChangeShapeType="1"/>
          </p:cNvCxnSpPr>
          <p:nvPr/>
        </p:nvCxnSpPr>
        <p:spPr bwMode="auto">
          <a:xfrm>
            <a:off x="7086600" y="4113213"/>
            <a:ext cx="609600" cy="1587"/>
          </a:xfrm>
          <a:prstGeom prst="straightConnector1">
            <a:avLst/>
          </a:prstGeom>
          <a:noFill/>
          <a:ln w="57150" algn="ctr">
            <a:solidFill>
              <a:srgbClr val="800000"/>
            </a:solidFill>
            <a:round/>
            <a:headEnd/>
            <a:tailEnd type="arrow" w="med" len="med"/>
          </a:ln>
        </p:spPr>
      </p:cxnSp>
      <p:sp>
        <p:nvSpPr>
          <p:cNvPr id="56" name="TextBox 55"/>
          <p:cNvSpPr txBox="1"/>
          <p:nvPr/>
        </p:nvSpPr>
        <p:spPr>
          <a:xfrm>
            <a:off x="1752600" y="3590925"/>
            <a:ext cx="3460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1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43200" y="3581400"/>
            <a:ext cx="4048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657600" y="3581400"/>
            <a:ext cx="4048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3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24400" y="3590925"/>
            <a:ext cx="4048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4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867400" y="3590925"/>
            <a:ext cx="4048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5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086600" y="3590925"/>
            <a:ext cx="4048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6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209800" y="4495800"/>
            <a:ext cx="43878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kg = 20 000 000 mg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6" grpId="0"/>
      <p:bldP spid="58" grpId="0"/>
      <p:bldP spid="59" grpId="0"/>
      <p:bldP spid="60" grpId="0"/>
      <p:bldP spid="61" grpId="0"/>
      <p:bldP spid="62" grpId="0"/>
    </p:bldLst>
  </p:timing>
</p:sld>
</file>

<file path=ppt/theme/theme1.xml><?xml version="1.0" encoding="utf-8"?>
<a:theme xmlns:a="http://schemas.openxmlformats.org/drawingml/2006/main" name="dbllines">
  <a:themeElements>
    <a:clrScheme name="">
      <a:dk1>
        <a:srgbClr val="474747"/>
      </a:dk1>
      <a:lt1>
        <a:srgbClr val="FFFFFF"/>
      </a:lt1>
      <a:dk2>
        <a:srgbClr val="772655"/>
      </a:dk2>
      <a:lt2>
        <a:srgbClr val="00DFCA"/>
      </a:lt2>
      <a:accent1>
        <a:srgbClr val="DC0081"/>
      </a:accent1>
      <a:accent2>
        <a:srgbClr val="FAFD00"/>
      </a:accent2>
      <a:accent3>
        <a:srgbClr val="BDACB4"/>
      </a:accent3>
      <a:accent4>
        <a:srgbClr val="DADADA"/>
      </a:accent4>
      <a:accent5>
        <a:srgbClr val="EBAAC1"/>
      </a:accent5>
      <a:accent6>
        <a:srgbClr val="E3E500"/>
      </a:accent6>
      <a:hlink>
        <a:srgbClr val="FE9B03"/>
      </a:hlink>
      <a:folHlink>
        <a:srgbClr val="D989B8"/>
      </a:folHlink>
    </a:clrScheme>
    <a:fontScheme name="dblline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blline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c:\msoffic2\powerpnt\template\sldshow\dbllines.ppt</Template>
  <TotalTime>479</TotalTime>
  <Pages>26</Pages>
  <Words>414</Words>
  <Application>Microsoft Office PowerPoint</Application>
  <PresentationFormat>Екран (4:3)</PresentationFormat>
  <Paragraphs>228</Paragraphs>
  <Slides>8</Slides>
  <Notes>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2</vt:i4>
      </vt:variant>
      <vt:variant>
        <vt:lpstr>Заголовки слайдів</vt:lpstr>
      </vt:variant>
      <vt:variant>
        <vt:i4>8</vt:i4>
      </vt:variant>
    </vt:vector>
  </HeadingPairs>
  <TitlesOfParts>
    <vt:vector size="11" baseType="lpstr">
      <vt:lpstr>dbllines</vt:lpstr>
      <vt:lpstr>Document</vt:lpstr>
      <vt:lpstr>Equation</vt:lpstr>
      <vt:lpstr>The SI System of Measurement</vt:lpstr>
      <vt:lpstr>The Nature of Measurement</vt:lpstr>
      <vt:lpstr>The Fundamental SI Units  (le Système International, SI)</vt:lpstr>
      <vt:lpstr>SI Prefixes Common to Chemistry</vt:lpstr>
      <vt:lpstr>Metric Conversions</vt:lpstr>
      <vt:lpstr>Metric Conversions</vt:lpstr>
      <vt:lpstr>Metric Conversions</vt:lpstr>
      <vt:lpstr>Metric Conversions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 v. Theory</dc:title>
  <dc:creator>Paul B. Kelter</dc:creator>
  <cp:lastModifiedBy>RomaK</cp:lastModifiedBy>
  <cp:revision>185</cp:revision>
  <cp:lastPrinted>1996-11-10T20:21:22Z</cp:lastPrinted>
  <dcterms:created xsi:type="dcterms:W3CDTF">1995-05-28T16:28:04Z</dcterms:created>
  <dcterms:modified xsi:type="dcterms:W3CDTF">2015-09-02T10:08:10Z</dcterms:modified>
</cp:coreProperties>
</file>