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3"/>
  </p:notesMasterIdLst>
  <p:sldIdLst>
    <p:sldId id="256" r:id="rId3"/>
    <p:sldId id="319" r:id="rId4"/>
    <p:sldId id="317" r:id="rId5"/>
    <p:sldId id="294" r:id="rId6"/>
    <p:sldId id="299" r:id="rId7"/>
    <p:sldId id="324" r:id="rId8"/>
    <p:sldId id="307" r:id="rId9"/>
    <p:sldId id="313" r:id="rId10"/>
    <p:sldId id="314" r:id="rId11"/>
    <p:sldId id="31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00"/>
    <a:srgbClr val="000066"/>
    <a:srgbClr val="292929"/>
    <a:srgbClr val="3333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1C189A-CF9E-4971-A0B6-0274CC4E0087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45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Thermochemical Calculations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Thermochemical Calculations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27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Heat of Solution</a:t>
            </a:r>
          </a:p>
          <a:p>
            <a:r>
              <a:rPr lang="en-US" smtClean="0"/>
              <a:t>The Heat of Solution is the amount of heat energy absorbed (endothermic) or released (exothermic) when a specific amount of solute dissolves in a solvent.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Heat of Solution</a:t>
            </a:r>
          </a:p>
          <a:p>
            <a:r>
              <a:rPr lang="en-US" smtClean="0"/>
              <a:t>The Heat of Solution is the amount of heat energy absorbed (endothermic) or released (exothermic) when a specific amount of solute dissolves in a solvent.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6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17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Units for Measuring Heat</a:t>
            </a:r>
          </a:p>
          <a:p>
            <a:r>
              <a:rPr lang="en-US" smtClean="0"/>
              <a:t>The Joule is the SI system unit for measuring heat:</a:t>
            </a:r>
          </a:p>
          <a:p>
            <a:r>
              <a:rPr lang="en-US" smtClean="0"/>
              <a:t>The calorie is the heat required to raise the temperature of 1 gram of water by 1 Celsius degree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Units for Measuring Heat</a:t>
            </a:r>
          </a:p>
          <a:p>
            <a:r>
              <a:rPr lang="en-US" smtClean="0"/>
              <a:t>The Joule is the SI system unit for measuring heat:</a:t>
            </a:r>
          </a:p>
          <a:p>
            <a:r>
              <a:rPr lang="en-US" smtClean="0"/>
              <a:t>The calorie is the heat required to raise the temperature of 1 gram of water by 1 Celsius degree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8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Specific Heat</a:t>
            </a:r>
          </a:p>
          <a:p>
            <a:r>
              <a:rPr lang="en-US" smtClean="0"/>
              <a:t>The amount of heat required to raise the temperature of one gram of substance by one degree Celsius.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Specific Heat</a:t>
            </a:r>
          </a:p>
          <a:p>
            <a:r>
              <a:rPr lang="en-US" smtClean="0"/>
              <a:t>The amount of heat required to raise the temperature of one gram of substance by one degree Celsius.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03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Involving Specific Heat</a:t>
            </a:r>
          </a:p>
          <a:p>
            <a:r>
              <a:rPr lang="en-US" smtClean="0"/>
              <a:t>cp = Specific Heat</a:t>
            </a:r>
          </a:p>
          <a:p>
            <a:endParaRPr lang="en-US" smtClean="0"/>
          </a:p>
          <a:p>
            <a:r>
              <a:rPr lang="en-US" smtClean="0"/>
              <a:t>Q = Heat lost or gained</a:t>
            </a:r>
          </a:p>
          <a:p>
            <a:r>
              <a:rPr lang="en-US" smtClean="0"/>
              <a:t>T = Temperature change</a:t>
            </a:r>
          </a:p>
          <a:p>
            <a:r>
              <a:rPr lang="en-US" smtClean="0"/>
              <a:t>OR</a:t>
            </a:r>
          </a:p>
          <a:p>
            <a:r>
              <a:rPr lang="en-US" smtClean="0"/>
              <a:t>m = Mass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Involving Specific Heat</a:t>
            </a:r>
          </a:p>
          <a:p>
            <a:r>
              <a:rPr lang="en-US" smtClean="0"/>
              <a:t>cp = Specific Heat</a:t>
            </a:r>
          </a:p>
          <a:p>
            <a:endParaRPr lang="en-US" smtClean="0"/>
          </a:p>
          <a:p>
            <a:r>
              <a:rPr lang="en-US" smtClean="0"/>
              <a:t>Q = Heat lost or gained</a:t>
            </a:r>
          </a:p>
          <a:p>
            <a:r>
              <a:rPr lang="en-US" smtClean="0"/>
              <a:t>T = Temperature change</a:t>
            </a:r>
          </a:p>
          <a:p>
            <a:r>
              <a:rPr lang="en-US" smtClean="0"/>
              <a:t>OR</a:t>
            </a:r>
          </a:p>
          <a:p>
            <a:r>
              <a:rPr lang="en-US" smtClean="0"/>
              <a:t>m = Mass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Specific Heat</a:t>
            </a:r>
          </a:p>
          <a:p>
            <a:r>
              <a:rPr lang="en-US" smtClean="0"/>
              <a:t>The amount of heat required to raise the temperature of one gram of substance by one degree Celsius.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Specific Heat</a:t>
            </a:r>
          </a:p>
          <a:p>
            <a:r>
              <a:rPr lang="en-US" smtClean="0"/>
              <a:t>The amount of heat required to raise the temperature of one gram of substance by one degree Celsius.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31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Latent Heat of Phase Change</a:t>
            </a:r>
          </a:p>
          <a:p>
            <a:r>
              <a:rPr lang="en-US" smtClean="0"/>
              <a:t>Molar Heat of Fusion</a:t>
            </a:r>
          </a:p>
          <a:p>
            <a:endParaRPr lang="en-US" smtClean="0"/>
          </a:p>
          <a:p>
            <a:r>
              <a:rPr lang="en-US" smtClean="0"/>
              <a:t>The energy that must be absorbed in order to convert one mole of solid to liquid at its melting point.</a:t>
            </a:r>
          </a:p>
          <a:p>
            <a:r>
              <a:rPr lang="en-US" smtClean="0"/>
              <a:t>The energy that must be removed in order to convert one mole of liquid to solid at its freezing point.</a:t>
            </a:r>
          </a:p>
          <a:p>
            <a:r>
              <a:rPr lang="en-US" smtClean="0"/>
              <a:t>Molar Heat of Solidification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Latent Heat of Phase Change</a:t>
            </a:r>
          </a:p>
          <a:p>
            <a:r>
              <a:rPr lang="en-US" smtClean="0"/>
              <a:t>Molar Heat of Fusion</a:t>
            </a:r>
          </a:p>
          <a:p>
            <a:endParaRPr lang="en-US" smtClean="0"/>
          </a:p>
          <a:p>
            <a:r>
              <a:rPr lang="en-US" smtClean="0"/>
              <a:t>The energy that must be absorbed in order to convert one mole of solid to liquid at its melting point.</a:t>
            </a:r>
          </a:p>
          <a:p>
            <a:r>
              <a:rPr lang="en-US" smtClean="0"/>
              <a:t>The energy that must be removed in order to convert one mole of liquid to solid at its freezing point.</a:t>
            </a:r>
          </a:p>
          <a:p>
            <a:r>
              <a:rPr lang="en-US" smtClean="0"/>
              <a:t>Molar Heat of Solidification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87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Latent Heat of Phase Change #2</a:t>
            </a:r>
          </a:p>
          <a:p>
            <a:r>
              <a:rPr lang="en-US" smtClean="0"/>
              <a:t>Molar Heat of Vaporization</a:t>
            </a:r>
          </a:p>
          <a:p>
            <a:endParaRPr lang="en-US" smtClean="0"/>
          </a:p>
          <a:p>
            <a:r>
              <a:rPr lang="en-US" smtClean="0"/>
              <a:t>The energy that must be absorbed in order to convert one mole of liquid to gas at its boiling point.</a:t>
            </a:r>
          </a:p>
          <a:p>
            <a:r>
              <a:rPr lang="en-US" smtClean="0"/>
              <a:t>The energy that must be removed in order to convert one mole of gas to liquid at its condensation point.</a:t>
            </a:r>
          </a:p>
          <a:p>
            <a:r>
              <a:rPr lang="en-US" smtClean="0"/>
              <a:t>Molar Heat of Condensation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Latent Heat of Phase Change #2</a:t>
            </a:r>
          </a:p>
          <a:p>
            <a:r>
              <a:rPr lang="en-US" smtClean="0"/>
              <a:t>Molar Heat of Vaporization</a:t>
            </a:r>
          </a:p>
          <a:p>
            <a:endParaRPr lang="en-US" smtClean="0"/>
          </a:p>
          <a:p>
            <a:r>
              <a:rPr lang="en-US" smtClean="0"/>
              <a:t>The energy that must be absorbed in order to convert one mole of liquid to gas at its boiling point.</a:t>
            </a:r>
          </a:p>
          <a:p>
            <a:r>
              <a:rPr lang="en-US" smtClean="0"/>
              <a:t>The energy that must be removed in order to convert one mole of gas to liquid at its condensation point.</a:t>
            </a:r>
          </a:p>
          <a:p>
            <a:r>
              <a:rPr lang="en-US" smtClean="0"/>
              <a:t>Molar Heat of Condensation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74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Latent Heat – Sample Problem</a:t>
            </a:r>
          </a:p>
          <a:p>
            <a:r>
              <a:rPr lang="en-US" smtClean="0"/>
              <a:t>Problem: The molar heat of fusion of water is</a:t>
            </a:r>
          </a:p>
          <a:p>
            <a:r>
              <a:rPr lang="en-US" smtClean="0"/>
              <a:t>6.009 kJ/mol. How much energy is needed to convert 60 grams of ice at 0C to liquid water at 0C?</a:t>
            </a:r>
          </a:p>
          <a:p>
            <a:endParaRPr lang="en-US" smtClean="0"/>
          </a:p>
          <a:p>
            <a:r>
              <a:rPr lang="en-US" smtClean="0"/>
              <a:t>Mass</a:t>
            </a:r>
          </a:p>
          <a:p>
            <a:r>
              <a:rPr lang="en-US" smtClean="0"/>
              <a:t>of ice</a:t>
            </a:r>
          </a:p>
          <a:p>
            <a:r>
              <a:rPr lang="en-US" smtClean="0"/>
              <a:t>Molar</a:t>
            </a:r>
          </a:p>
          <a:p>
            <a:r>
              <a:rPr lang="en-US" smtClean="0"/>
              <a:t>Mass of</a:t>
            </a:r>
          </a:p>
          <a:p>
            <a:r>
              <a:rPr lang="en-US" smtClean="0"/>
              <a:t>water</a:t>
            </a:r>
          </a:p>
          <a:p>
            <a:r>
              <a:rPr lang="en-US" smtClean="0"/>
              <a:t>Heat</a:t>
            </a:r>
          </a:p>
          <a:p>
            <a:r>
              <a:rPr lang="en-US" smtClean="0"/>
              <a:t>of</a:t>
            </a:r>
          </a:p>
          <a:p>
            <a:r>
              <a:rPr lang="en-US" smtClean="0"/>
              <a:t>fusion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Latent Heat – Sample Problem</a:t>
            </a:r>
          </a:p>
          <a:p>
            <a:r>
              <a:rPr lang="en-US" smtClean="0"/>
              <a:t>Problem: The molar heat of fusion of water is</a:t>
            </a:r>
          </a:p>
          <a:p>
            <a:r>
              <a:rPr lang="en-US" smtClean="0"/>
              <a:t>6.009 kJ/mol. How much energy is needed to convert 60 grams of ice at 0C to liquid water at 0C?</a:t>
            </a:r>
          </a:p>
          <a:p>
            <a:endParaRPr lang="en-US" smtClean="0"/>
          </a:p>
          <a:p>
            <a:r>
              <a:rPr lang="en-US" smtClean="0"/>
              <a:t>Mass</a:t>
            </a:r>
          </a:p>
          <a:p>
            <a:r>
              <a:rPr lang="en-US" smtClean="0"/>
              <a:t>of ice</a:t>
            </a:r>
          </a:p>
          <a:p>
            <a:r>
              <a:rPr lang="en-US" smtClean="0"/>
              <a:t>Molar</a:t>
            </a:r>
          </a:p>
          <a:p>
            <a:r>
              <a:rPr lang="en-US" smtClean="0"/>
              <a:t>Mass of</a:t>
            </a:r>
          </a:p>
          <a:p>
            <a:r>
              <a:rPr lang="en-US" smtClean="0"/>
              <a:t>water</a:t>
            </a:r>
          </a:p>
          <a:p>
            <a:r>
              <a:rPr lang="en-US" smtClean="0"/>
              <a:t>Heat</a:t>
            </a:r>
          </a:p>
          <a:p>
            <a:r>
              <a:rPr lang="en-US" smtClean="0"/>
              <a:t>of</a:t>
            </a:r>
          </a:p>
          <a:p>
            <a:r>
              <a:rPr lang="en-US" smtClean="0"/>
              <a:t>fusion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87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153400" cy="1066800"/>
          </a:xfrm>
        </p:spPr>
        <p:txBody>
          <a:bodyPr/>
          <a:lstStyle/>
          <a:p>
            <a:pPr algn="l"/>
            <a:r>
              <a:rPr lang="en-US" sz="4400" u="sng" dirty="0" err="1" smtClean="0">
                <a:solidFill>
                  <a:schemeClr val="bg1">
                    <a:lumMod val="50000"/>
                  </a:schemeClr>
                </a:solidFill>
              </a:rPr>
              <a:t>Thermochemical</a:t>
            </a:r>
            <a:r>
              <a:rPr lang="en-US" sz="4400" u="sng" dirty="0" smtClean="0">
                <a:solidFill>
                  <a:schemeClr val="bg1">
                    <a:lumMod val="50000"/>
                  </a:schemeClr>
                </a:solidFill>
              </a:rPr>
              <a:t> Calculations</a:t>
            </a:r>
            <a:endParaRPr lang="en-US" sz="44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19200"/>
            <a:ext cx="8623262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 bwMode="auto">
          <a:xfrm>
            <a:off x="4876800" y="1905000"/>
            <a:ext cx="3048000" cy="137160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09800" y="4267200"/>
            <a:ext cx="4800600" cy="114300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524000" y="5715000"/>
            <a:ext cx="3200400" cy="53340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5029200" cy="762000"/>
          </a:xfrm>
        </p:spPr>
        <p:txBody>
          <a:bodyPr/>
          <a:lstStyle/>
          <a:p>
            <a:r>
              <a:rPr lang="en-US" dirty="0">
                <a:solidFill>
                  <a:srgbClr val="292929"/>
                </a:solidFill>
              </a:rPr>
              <a:t>Heat of Solution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762000" y="762000"/>
            <a:ext cx="8001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The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Heat of Solution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292929"/>
                </a:solidFill>
              </a:rPr>
              <a:t>is the amount of heat energy absorbed (endothermic) or released (exothermic) when a specific amount of solute dissolves in a solvent.</a:t>
            </a:r>
          </a:p>
        </p:txBody>
      </p:sp>
      <p:graphicFrame>
        <p:nvGraphicFramePr>
          <p:cNvPr id="82948" name="Group 4"/>
          <p:cNvGraphicFramePr>
            <a:graphicFrameLocks noGrp="1"/>
          </p:cNvGraphicFramePr>
          <p:nvPr>
            <p:ph idx="1"/>
          </p:nvPr>
        </p:nvGraphicFramePr>
        <p:xfrm>
          <a:off x="2057400" y="2819400"/>
          <a:ext cx="4800600" cy="2766188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57400"/>
                <a:gridCol w="27432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Substance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Heat of Solution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(kJ/mol)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NaOH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-44.51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NH</a:t>
                      </a:r>
                      <a:r>
                        <a:rPr kumimoji="0" lang="en-US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NO</a:t>
                      </a:r>
                      <a:r>
                        <a:rPr kumimoji="0" lang="en-US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+25.69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KNO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+34.89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HCl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-74.84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4400" dirty="0" smtClean="0">
                <a:solidFill>
                  <a:srgbClr val="006600"/>
                </a:solidFill>
              </a:rPr>
              <a:t>CA Standards</a:t>
            </a:r>
            <a:endParaRPr lang="en-US" sz="4400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524000"/>
          <a:ext cx="8153400" cy="2926080"/>
        </p:xfrm>
        <a:graphic>
          <a:graphicData uri="http://schemas.openxmlformats.org/drawingml/2006/table">
            <a:tbl>
              <a:tblPr>
                <a:effectLst>
                  <a:outerShdw blurRad="50800" dist="1143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53400"/>
              </a:tblGrid>
              <a:tr h="1463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energy is released when a material condenses or freezes and is absorbed when a material evaporates or melts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how to solve problems involving heat flow and temperature changes, using known values of specific heat and latent heat of phase change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>
                <a:solidFill>
                  <a:srgbClr val="292929"/>
                </a:solidFill>
              </a:rPr>
              <a:t>Units for Measuring Heat</a:t>
            </a: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1143000" y="914400"/>
            <a:ext cx="6873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The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Joule</a:t>
            </a:r>
            <a:r>
              <a:rPr lang="en-US" sz="2800" dirty="0">
                <a:solidFill>
                  <a:srgbClr val="292929"/>
                </a:solidFill>
              </a:rPr>
              <a:t> is the SI system unit for measuring heat: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1066800" y="3276600"/>
            <a:ext cx="7331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The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calorie</a:t>
            </a:r>
            <a:r>
              <a:rPr lang="en-US" sz="2800" dirty="0">
                <a:solidFill>
                  <a:srgbClr val="292929"/>
                </a:solidFill>
              </a:rPr>
              <a:t> is the heat required to raise the temperature of 1 gram of water by 1 Celsius degree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447800" y="1905000"/>
          <a:ext cx="6206837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3" name="Equation" r:id="rId4" imgW="2133360" imgH="419040" progId="Equation.3">
                  <p:embed/>
                </p:oleObj>
              </mc:Choice>
              <mc:Fallback>
                <p:oleObj name="Equation" r:id="rId4" imgW="2133360" imgH="419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905000"/>
                        <a:ext cx="6206837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438400" y="5029200"/>
          <a:ext cx="3886201" cy="586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4" name="Equation" r:id="rId6" imgW="1346040" imgH="203040" progId="Equation.3">
                  <p:embed/>
                </p:oleObj>
              </mc:Choice>
              <mc:Fallback>
                <p:oleObj name="Equation" r:id="rId6" imgW="134604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029200"/>
                        <a:ext cx="3886201" cy="5865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3733800" cy="609600"/>
          </a:xfrm>
        </p:spPr>
        <p:txBody>
          <a:bodyPr/>
          <a:lstStyle/>
          <a:p>
            <a:r>
              <a:rPr lang="en-US" sz="4000" u="sng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Specific Heat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304800" y="2286000"/>
            <a:ext cx="4191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amount of heat required to raise the temperature of one gram of substance by one degree Celsius.</a:t>
            </a:r>
          </a:p>
        </p:txBody>
      </p:sp>
      <p:graphicFrame>
        <p:nvGraphicFramePr>
          <p:cNvPr id="113665" name="Object 1"/>
          <p:cNvGraphicFramePr>
            <a:graphicFrameLocks noChangeAspect="1"/>
          </p:cNvGraphicFramePr>
          <p:nvPr/>
        </p:nvGraphicFramePr>
        <p:xfrm>
          <a:off x="4724400" y="838200"/>
          <a:ext cx="3810000" cy="463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7" name="ChemSketch" r:id="rId4" imgW="2999160" imgH="3651480" progId="ACD.ChemSketch.20">
                  <p:embed/>
                </p:oleObj>
              </mc:Choice>
              <mc:Fallback>
                <p:oleObj name="ChemSketch" r:id="rId4" imgW="2999160" imgH="3651480" progId="ACD.ChemSketch.20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838200"/>
                        <a:ext cx="3810000" cy="463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1219200"/>
          </a:xfrm>
        </p:spPr>
        <p:txBody>
          <a:bodyPr/>
          <a:lstStyle/>
          <a:p>
            <a:r>
              <a:rPr lang="en-US" dirty="0">
                <a:solidFill>
                  <a:srgbClr val="292929"/>
                </a:solidFill>
              </a:rPr>
              <a:t>Calculations Involving Specific Heat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362200" y="2819400"/>
            <a:ext cx="419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c</a:t>
            </a:r>
            <a:r>
              <a:rPr lang="en-US" sz="2800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p</a:t>
            </a:r>
            <a:r>
              <a:rPr lang="en-US" sz="2800" dirty="0">
                <a:solidFill>
                  <a:srgbClr val="000000"/>
                </a:solidFill>
              </a:rPr>
              <a:t> = Specific </a:t>
            </a:r>
            <a:r>
              <a:rPr lang="en-US" sz="2800" dirty="0" smtClean="0">
                <a:solidFill>
                  <a:srgbClr val="000000"/>
                </a:solidFill>
              </a:rPr>
              <a:t>Heat</a:t>
            </a:r>
          </a:p>
          <a:p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2362200" y="3581400"/>
            <a:ext cx="472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Q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= Heat lost or gained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2209800" y="4357688"/>
            <a:ext cx="487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T</a:t>
            </a:r>
            <a:r>
              <a:rPr lang="en-US" sz="2800" dirty="0">
                <a:solidFill>
                  <a:srgbClr val="000000"/>
                </a:solidFill>
              </a:rPr>
              <a:t> = Temperature change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4191000" y="1676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2362200" y="51816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800" dirty="0">
                <a:solidFill>
                  <a:srgbClr val="000000"/>
                </a:solidFill>
              </a:rPr>
              <a:t> = Mass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334000" y="1219200"/>
          <a:ext cx="2521974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8" name="Equation" r:id="rId4" imgW="723600" imgH="393480" progId="Equation.3">
                  <p:embed/>
                </p:oleObj>
              </mc:Choice>
              <mc:Fallback>
                <p:oleObj name="Equation" r:id="rId4" imgW="723600" imgH="393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219200"/>
                        <a:ext cx="2521974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762000" y="1524000"/>
          <a:ext cx="299987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9" name="Equation" r:id="rId6" imgW="863280" imgH="241200" progId="Equation.3">
                  <p:embed/>
                </p:oleObj>
              </mc:Choice>
              <mc:Fallback>
                <p:oleObj name="Equation" r:id="rId6" imgW="863280" imgH="2412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524000"/>
                        <a:ext cx="2999874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5" grpId="0"/>
      <p:bldP spid="53256" grpId="0"/>
      <p:bldP spid="532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0"/>
            <a:ext cx="4343400" cy="6096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Specific Heat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04800" y="609600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0000"/>
                </a:solidFill>
              </a:rPr>
              <a:t>The amount of heat required to raise the temperature of one gram of substance by one degree Celsius.</a:t>
            </a:r>
          </a:p>
        </p:txBody>
      </p:sp>
      <p:graphicFrame>
        <p:nvGraphicFramePr>
          <p:cNvPr id="7316" name="Group 148"/>
          <p:cNvGraphicFramePr>
            <a:graphicFrameLocks noGrp="1"/>
          </p:cNvGraphicFramePr>
          <p:nvPr>
            <p:ph idx="1"/>
          </p:nvPr>
        </p:nvGraphicFramePr>
        <p:xfrm>
          <a:off x="1143000" y="1524000"/>
          <a:ext cx="7086600" cy="4754880"/>
        </p:xfrm>
        <a:graphic>
          <a:graphicData uri="http://schemas.openxmlformats.org/drawingml/2006/table">
            <a:tbl>
              <a:tblPr/>
              <a:tblGrid>
                <a:gridCol w="3886200"/>
                <a:gridCol w="3200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Substance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Specific Heat (J/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g·K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)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Water (liquid)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4.18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Ethanol (liquid)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2.44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Water (solid)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2.06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Water (vapor)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1.87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Aluminum (solid)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0.897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Carbon 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graphite,solid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0.709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Iron (solid)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0.449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Copper (solid)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0.385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Mercury (liquid)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0.140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Lead (solid)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0.129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Gold (solid)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Comic Sans MS" pitchFamily="66" charset="0"/>
                        </a:rPr>
                        <a:t>0.129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14400"/>
          </a:xfrm>
        </p:spPr>
        <p:txBody>
          <a:bodyPr/>
          <a:lstStyle/>
          <a:p>
            <a:r>
              <a:rPr lang="en-US" dirty="0">
                <a:solidFill>
                  <a:srgbClr val="292929"/>
                </a:solidFill>
              </a:rPr>
              <a:t>Latent Heat of Phase Change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4724400" cy="457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u="sng" dirty="0">
                <a:solidFill>
                  <a:srgbClr val="292929"/>
                </a:solidFill>
              </a:rPr>
              <a:t>Molar Heat of Fusion</a:t>
            </a:r>
          </a:p>
          <a:p>
            <a:pPr>
              <a:buFontTx/>
              <a:buNone/>
            </a:pPr>
            <a:endParaRPr lang="en-US" sz="2800" u="sng" dirty="0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295400" y="1676400"/>
            <a:ext cx="6950075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energy that must be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absorbed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 order to convert one mole of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solid to liquid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at its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melting point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1279525" y="4038600"/>
            <a:ext cx="6950075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energy that must be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removed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 order to convert one mole of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liquid to solid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at its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freezing point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457200" y="34290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Molar Heat of Solidification</a:t>
            </a:r>
          </a:p>
          <a:p>
            <a:pPr marL="342900" indent="-342900">
              <a:spcBef>
                <a:spcPct val="20000"/>
              </a:spcBef>
            </a:pPr>
            <a:endParaRPr lang="en-US" sz="2800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  <p:bldP spid="686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144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Latent Heat of Phase Change #2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5334000" cy="457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u="sng" dirty="0">
                <a:solidFill>
                  <a:srgbClr val="000000"/>
                </a:solidFill>
              </a:rPr>
              <a:t>Molar Heat of Vaporization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295400" y="1676400"/>
            <a:ext cx="6950075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energy that must be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absorbed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 order to convert one mole of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liquid to gas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at its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boiling point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295400" y="4037013"/>
            <a:ext cx="6950075" cy="13731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energy that must be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removed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 order to convert one mole of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gas to liquid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at its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condensation point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838200" y="34290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Molar Heat of Condensation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</p:spPr>
        <p:txBody>
          <a:bodyPr/>
          <a:lstStyle/>
          <a:p>
            <a:r>
              <a:rPr lang="en-US" u="sng" dirty="0">
                <a:solidFill>
                  <a:srgbClr val="292929"/>
                </a:solidFill>
              </a:rPr>
              <a:t>Latent Heat</a:t>
            </a:r>
            <a:r>
              <a:rPr lang="en-US" dirty="0">
                <a:solidFill>
                  <a:srgbClr val="292929"/>
                </a:solidFill>
              </a:rPr>
              <a:t> – Sample Problem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1371600"/>
          </a:xfrm>
        </p:spPr>
        <p:txBody>
          <a:bodyPr/>
          <a:lstStyle/>
          <a:p>
            <a:pPr>
              <a:buFontTx/>
              <a:buNone/>
            </a:pPr>
            <a:r>
              <a:rPr lang="en-US" u="sng" dirty="0">
                <a:solidFill>
                  <a:srgbClr val="292929"/>
                </a:solidFill>
              </a:rPr>
              <a:t>Problem</a:t>
            </a:r>
            <a:r>
              <a:rPr lang="en-US" dirty="0">
                <a:solidFill>
                  <a:srgbClr val="292929"/>
                </a:solidFill>
              </a:rPr>
              <a:t>: The molar heat of fusion of water is</a:t>
            </a:r>
          </a:p>
          <a:p>
            <a:pPr>
              <a:buFontTx/>
              <a:buNone/>
            </a:pPr>
            <a:r>
              <a:rPr lang="en-US" dirty="0">
                <a:solidFill>
                  <a:srgbClr val="292929"/>
                </a:solidFill>
              </a:rPr>
              <a:t>6.009 kJ/mol. How much energy is needed to convert 60 grams of ice at 0</a:t>
            </a:r>
            <a:r>
              <a:rPr lang="en-US" dirty="0">
                <a:solidFill>
                  <a:srgbClr val="292929"/>
                </a:solidFill>
                <a:sym typeface="Symbol" pitchFamily="18" charset="2"/>
              </a:rPr>
              <a:t></a:t>
            </a:r>
            <a:r>
              <a:rPr lang="en-US" dirty="0">
                <a:solidFill>
                  <a:srgbClr val="292929"/>
                </a:solidFill>
              </a:rPr>
              <a:t>C to liquid water </a:t>
            </a:r>
            <a:r>
              <a:rPr lang="en-US" dirty="0" smtClean="0">
                <a:solidFill>
                  <a:srgbClr val="292929"/>
                </a:solidFill>
              </a:rPr>
              <a:t>at 0</a:t>
            </a:r>
            <a:r>
              <a:rPr lang="en-US" dirty="0">
                <a:solidFill>
                  <a:srgbClr val="292929"/>
                </a:solidFill>
                <a:sym typeface="Symbol" pitchFamily="18" charset="2"/>
              </a:rPr>
              <a:t></a:t>
            </a:r>
            <a:r>
              <a:rPr lang="en-US" dirty="0">
                <a:solidFill>
                  <a:srgbClr val="292929"/>
                </a:solidFill>
              </a:rPr>
              <a:t>C?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990600" y="4343400"/>
            <a:ext cx="106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</a:rPr>
              <a:t>Mass</a:t>
            </a:r>
          </a:p>
          <a:p>
            <a:pPr algn="ctr"/>
            <a:r>
              <a:rPr lang="en-US" dirty="0">
                <a:solidFill>
                  <a:srgbClr val="000066"/>
                </a:solidFill>
              </a:rPr>
              <a:t>of ice</a:t>
            </a:r>
          </a:p>
        </p:txBody>
      </p:sp>
      <p:sp>
        <p:nvSpPr>
          <p:cNvPr id="75783" name="Line 7"/>
          <p:cNvSpPr>
            <a:spLocks noChangeShapeType="1"/>
          </p:cNvSpPr>
          <p:nvPr/>
        </p:nvSpPr>
        <p:spPr bwMode="auto">
          <a:xfrm flipV="1">
            <a:off x="1600200" y="3505200"/>
            <a:ext cx="0" cy="8382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2667000" y="4419600"/>
            <a:ext cx="13789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</a:rPr>
              <a:t>Molar</a:t>
            </a:r>
          </a:p>
          <a:p>
            <a:pPr algn="ctr"/>
            <a:r>
              <a:rPr lang="en-US" dirty="0">
                <a:solidFill>
                  <a:srgbClr val="000066"/>
                </a:solidFill>
              </a:rPr>
              <a:t>Mass of</a:t>
            </a:r>
          </a:p>
          <a:p>
            <a:pPr algn="ctr"/>
            <a:r>
              <a:rPr lang="en-US" dirty="0">
                <a:solidFill>
                  <a:srgbClr val="000066"/>
                </a:solidFill>
              </a:rPr>
              <a:t>water</a:t>
            </a:r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auto">
          <a:xfrm flipV="1">
            <a:off x="3276600" y="3886200"/>
            <a:ext cx="0" cy="5334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4876800" y="4419600"/>
            <a:ext cx="106150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</a:rPr>
              <a:t>Heat</a:t>
            </a:r>
          </a:p>
          <a:p>
            <a:pPr algn="ctr"/>
            <a:r>
              <a:rPr lang="en-US" dirty="0">
                <a:solidFill>
                  <a:srgbClr val="000066"/>
                </a:solidFill>
              </a:rPr>
              <a:t>of</a:t>
            </a:r>
          </a:p>
          <a:p>
            <a:pPr algn="ctr"/>
            <a:r>
              <a:rPr lang="en-US" dirty="0">
                <a:solidFill>
                  <a:srgbClr val="000066"/>
                </a:solidFill>
              </a:rPr>
              <a:t>fusion</a:t>
            </a:r>
          </a:p>
        </p:txBody>
      </p:sp>
      <p:sp>
        <p:nvSpPr>
          <p:cNvPr id="75787" name="Line 11"/>
          <p:cNvSpPr>
            <a:spLocks noChangeShapeType="1"/>
          </p:cNvSpPr>
          <p:nvPr/>
        </p:nvSpPr>
        <p:spPr bwMode="auto">
          <a:xfrm flipV="1">
            <a:off x="5334000" y="3886200"/>
            <a:ext cx="0" cy="5334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685800" y="2743200"/>
          <a:ext cx="811730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0" name="Equation" r:id="rId4" imgW="3073320" imgH="482400" progId="Equation.3">
                  <p:embed/>
                </p:oleObj>
              </mc:Choice>
              <mc:Fallback>
                <p:oleObj name="Equation" r:id="rId4" imgW="3073320" imgH="4824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743200"/>
                        <a:ext cx="8117303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2" grpId="0"/>
      <p:bldP spid="75783" grpId="0" animBg="1"/>
      <p:bldP spid="75784" grpId="0"/>
      <p:bldP spid="75785" grpId="0" animBg="1"/>
      <p:bldP spid="75786" grpId="0"/>
      <p:bldP spid="75787" grpId="0" animBg="1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">
  <a:themeElements>
    <a:clrScheme name="1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602</TotalTime>
  <Words>1024</Words>
  <Application>Microsoft Office PowerPoint</Application>
  <PresentationFormat>Екран (4:3)</PresentationFormat>
  <Paragraphs>159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2</vt:i4>
      </vt:variant>
      <vt:variant>
        <vt:lpstr>Заголовки слайдів</vt:lpstr>
      </vt:variant>
      <vt:variant>
        <vt:i4>10</vt:i4>
      </vt:variant>
    </vt:vector>
  </HeadingPairs>
  <TitlesOfParts>
    <vt:vector size="14" baseType="lpstr">
      <vt:lpstr>chemistry</vt:lpstr>
      <vt:lpstr>1_chemistry</vt:lpstr>
      <vt:lpstr>Equation</vt:lpstr>
      <vt:lpstr>ChemSketch</vt:lpstr>
      <vt:lpstr>Thermochemical Calculations</vt:lpstr>
      <vt:lpstr>CA Standards</vt:lpstr>
      <vt:lpstr>Units for Measuring Heat</vt:lpstr>
      <vt:lpstr>Specific Heat</vt:lpstr>
      <vt:lpstr>Calculations Involving Specific Heat</vt:lpstr>
      <vt:lpstr>Specific Heat</vt:lpstr>
      <vt:lpstr>Latent Heat of Phase Change</vt:lpstr>
      <vt:lpstr>Latent Heat of Phase Change #2</vt:lpstr>
      <vt:lpstr>Latent Heat – Sample Problem</vt:lpstr>
      <vt:lpstr>Heat of 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152</cp:revision>
  <dcterms:created xsi:type="dcterms:W3CDTF">2001-07-10T23:23:53Z</dcterms:created>
  <dcterms:modified xsi:type="dcterms:W3CDTF">2015-09-02T10:08:17Z</dcterms:modified>
</cp:coreProperties>
</file>