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62" r:id="rId2"/>
  </p:sldMasterIdLst>
  <p:notesMasterIdLst>
    <p:notesMasterId r:id="rId15"/>
  </p:notesMasterIdLst>
  <p:sldIdLst>
    <p:sldId id="257" r:id="rId3"/>
    <p:sldId id="267" r:id="rId4"/>
    <p:sldId id="268" r:id="rId5"/>
    <p:sldId id="270" r:id="rId6"/>
    <p:sldId id="269" r:id="rId7"/>
    <p:sldId id="271" r:id="rId8"/>
    <p:sldId id="264" r:id="rId9"/>
    <p:sldId id="265" r:id="rId10"/>
    <p:sldId id="274" r:id="rId11"/>
    <p:sldId id="275" r:id="rId12"/>
    <p:sldId id="260" r:id="rId13"/>
    <p:sldId id="262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99FF99"/>
    <a:srgbClr val="FF0000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/>
    <p:restoredTop sz="8641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9B666A57-3177-4692-ABDA-C65EA0C13004}" type="slidenum">
              <a:rPr lang="en-US"/>
              <a:pPr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9562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THERMODYNAMICS</a:t>
            </a:r>
          </a:p>
          <a:p>
            <a:r>
              <a:rPr lang="en-US" smtClean="0"/>
              <a:t>Courtesy of lab-initio.com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THERMODYNAMICS</a:t>
            </a:r>
          </a:p>
          <a:p>
            <a:r>
              <a:rPr lang="en-US" smtClean="0"/>
              <a:t>Courtesy of lab-initio.com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4890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Units for Measuring Heat</a:t>
            </a:r>
          </a:p>
          <a:p>
            <a:r>
              <a:rPr lang="en-US" smtClean="0"/>
              <a:t>The Joule is the SI system unit for measuring heat:</a:t>
            </a:r>
          </a:p>
          <a:p>
            <a:r>
              <a:rPr lang="en-US" smtClean="0"/>
              <a:t>The calorie is the heat required to raise the temperature of 1 gram of water by 1 Celsius degree</a:t>
            </a:r>
          </a:p>
          <a:p>
            <a:r>
              <a:rPr lang="en-US" smtClean="0"/>
              <a:t>1 BTU is the heat required to raise the temperature of 1 pound of water by 1 F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Units for Measuring Heat</a:t>
            </a:r>
          </a:p>
          <a:p>
            <a:r>
              <a:rPr lang="en-US" smtClean="0"/>
              <a:t>The Joule is the SI system unit for measuring heat:</a:t>
            </a:r>
          </a:p>
          <a:p>
            <a:r>
              <a:rPr lang="en-US" smtClean="0"/>
              <a:t>The calorie is the heat required to raise the temperature of 1 gram of water by 1 Celsius degree</a:t>
            </a:r>
          </a:p>
          <a:p>
            <a:r>
              <a:rPr lang="en-US" smtClean="0"/>
              <a:t>1 BTU is the heat required to raise the temperature of 1 pound of water by 1 F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6108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Specific Heat</a:t>
            </a:r>
          </a:p>
          <a:p>
            <a:r>
              <a:rPr lang="en-US" smtClean="0"/>
              <a:t>The amount of heat required to raise the temperature of one gram of substance by one degree Celsius.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Specific Heat</a:t>
            </a:r>
          </a:p>
          <a:p>
            <a:r>
              <a:rPr lang="en-US" smtClean="0"/>
              <a:t>The amount of heat required to raise the temperature of one gram of substance by one degree Celsius.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3960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Calculations Involving Specific Heat</a:t>
            </a:r>
          </a:p>
          <a:p>
            <a:r>
              <a:rPr lang="en-US" smtClean="0"/>
              <a:t>s = Specific Heat Capacity</a:t>
            </a:r>
          </a:p>
          <a:p>
            <a:r>
              <a:rPr lang="en-US" smtClean="0"/>
              <a:t>q = Heat lost or gained</a:t>
            </a:r>
          </a:p>
          <a:p>
            <a:r>
              <a:rPr lang="en-US" smtClean="0"/>
              <a:t>T = Temperature change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Calculations Involving Specific Heat</a:t>
            </a:r>
          </a:p>
          <a:p>
            <a:r>
              <a:rPr lang="en-US" smtClean="0"/>
              <a:t>s = Specific Heat Capacity</a:t>
            </a:r>
          </a:p>
          <a:p>
            <a:r>
              <a:rPr lang="en-US" smtClean="0"/>
              <a:t>q = Heat lost or gained</a:t>
            </a:r>
          </a:p>
          <a:p>
            <a:r>
              <a:rPr lang="en-US" smtClean="0"/>
              <a:t>T = Temperature change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0528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Definitions #1</a:t>
            </a:r>
          </a:p>
          <a:p>
            <a:r>
              <a:rPr lang="en-US" smtClean="0"/>
              <a:t>Energy: The capacity to do work or produce heat</a:t>
            </a:r>
          </a:p>
          <a:p>
            <a:r>
              <a:rPr lang="en-US" smtClean="0"/>
              <a:t>Potential Energy: Energy due to position or composition</a:t>
            </a:r>
          </a:p>
          <a:p>
            <a:r>
              <a:rPr lang="en-US" smtClean="0"/>
              <a:t>Kinetic Energy: Energy due to the motion of the object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Definitions #1</a:t>
            </a:r>
          </a:p>
          <a:p>
            <a:r>
              <a:rPr lang="en-US" smtClean="0"/>
              <a:t>Energy: The capacity to do work or produce heat</a:t>
            </a:r>
          </a:p>
          <a:p>
            <a:r>
              <a:rPr lang="en-US" smtClean="0"/>
              <a:t>Potential Energy: Energy due to position or composition</a:t>
            </a:r>
          </a:p>
          <a:p>
            <a:r>
              <a:rPr lang="en-US" smtClean="0"/>
              <a:t>Kinetic Energy: Energy due to the motion of the object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2417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Definitions #2</a:t>
            </a:r>
          </a:p>
          <a:p>
            <a:r>
              <a:rPr lang="en-US" smtClean="0"/>
              <a:t>Law of Conservation of Energy: Energy can neither be created nor destroyed, but can be converted between forms</a:t>
            </a:r>
          </a:p>
          <a:p>
            <a:r>
              <a:rPr lang="en-US" smtClean="0"/>
              <a:t>The First Law of Thermodynamics: The total energy content of the universe is constant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Definitions #2</a:t>
            </a:r>
          </a:p>
          <a:p>
            <a:r>
              <a:rPr lang="en-US" smtClean="0"/>
              <a:t>Law of Conservation of Energy: Energy can neither be created nor destroyed, but can be converted between forms</a:t>
            </a:r>
          </a:p>
          <a:p>
            <a:r>
              <a:rPr lang="en-US" smtClean="0"/>
              <a:t>The First Law of Thermodynamics: The total energy content of the universe is constant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9169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State Functions depend  ONLY on the present state of the system</a:t>
            </a:r>
          </a:p>
          <a:p>
            <a:r>
              <a:rPr lang="en-US" smtClean="0"/>
              <a:t>ENERGY IS A STATE FUNCTION</a:t>
            </a:r>
          </a:p>
          <a:p>
            <a:r>
              <a:rPr lang="en-US" smtClean="0"/>
              <a:t>A person standing at the top of Mt. Everest has the same potential energy whether they got there by hiking up, or by falling down from a plane </a:t>
            </a:r>
          </a:p>
          <a:p>
            <a:r>
              <a:rPr lang="en-US" smtClean="0"/>
              <a:t>WORK IS NOT A STATE FUNCTION</a:t>
            </a:r>
          </a:p>
          <a:p>
            <a:r>
              <a:rPr lang="en-US" smtClean="0"/>
              <a:t>WHY NOT???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State Functions depend  ONLY on the present state of the system</a:t>
            </a:r>
          </a:p>
          <a:p>
            <a:r>
              <a:rPr lang="en-US" smtClean="0"/>
              <a:t>ENERGY IS A STATE FUNCTION</a:t>
            </a:r>
          </a:p>
          <a:p>
            <a:r>
              <a:rPr lang="en-US" smtClean="0"/>
              <a:t>A person standing at the top of Mt. Everest has the same potential energy whether they got there by hiking up, or by falling down from a plane </a:t>
            </a:r>
          </a:p>
          <a:p>
            <a:r>
              <a:rPr lang="en-US" smtClean="0"/>
              <a:t>WORK IS NOT A STATE FUNCTION</a:t>
            </a:r>
          </a:p>
          <a:p>
            <a:r>
              <a:rPr lang="en-US" smtClean="0"/>
              <a:t>WHY NOT???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6646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E = q + w</a:t>
            </a:r>
          </a:p>
          <a:p>
            <a:r>
              <a:rPr lang="en-US" smtClean="0"/>
              <a:t>E = change in internal energy of a system</a:t>
            </a:r>
          </a:p>
          <a:p>
            <a:r>
              <a:rPr lang="en-US" smtClean="0"/>
              <a:t>q = heat flowing into or out of the system</a:t>
            </a:r>
          </a:p>
          <a:p>
            <a:r>
              <a:rPr lang="en-US" smtClean="0"/>
              <a:t>-q if energy is leaving to the surroundings</a:t>
            </a:r>
          </a:p>
          <a:p>
            <a:r>
              <a:rPr lang="en-US" smtClean="0"/>
              <a:t>+q if energy is entering from the surroundings</a:t>
            </a:r>
          </a:p>
          <a:p>
            <a:r>
              <a:rPr lang="en-US" smtClean="0"/>
              <a:t>w = work done by, or on, the system</a:t>
            </a:r>
          </a:p>
          <a:p>
            <a:r>
              <a:rPr lang="en-US" smtClean="0"/>
              <a:t>-w if work is done by the system on the </a:t>
            </a:r>
          </a:p>
          <a:p>
            <a:r>
              <a:rPr lang="en-US" smtClean="0"/>
              <a:t>     surroundings</a:t>
            </a:r>
          </a:p>
          <a:p>
            <a:r>
              <a:rPr lang="en-US" smtClean="0"/>
              <a:t>+w if work is done on the system by the </a:t>
            </a:r>
          </a:p>
          <a:p>
            <a:r>
              <a:rPr lang="en-US" smtClean="0"/>
              <a:t>     surroundings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E = q + w</a:t>
            </a:r>
          </a:p>
          <a:p>
            <a:r>
              <a:rPr lang="en-US" smtClean="0"/>
              <a:t>E = change in internal energy of a system</a:t>
            </a:r>
          </a:p>
          <a:p>
            <a:r>
              <a:rPr lang="en-US" smtClean="0"/>
              <a:t>q = heat flowing into or out of the system</a:t>
            </a:r>
          </a:p>
          <a:p>
            <a:r>
              <a:rPr lang="en-US" smtClean="0"/>
              <a:t>-q if energy is leaving to the surroundings</a:t>
            </a:r>
          </a:p>
          <a:p>
            <a:r>
              <a:rPr lang="en-US" smtClean="0"/>
              <a:t>+q if energy is entering from the surroundings</a:t>
            </a:r>
          </a:p>
          <a:p>
            <a:r>
              <a:rPr lang="en-US" smtClean="0"/>
              <a:t>w = work done by, or on, the system</a:t>
            </a:r>
          </a:p>
          <a:p>
            <a:r>
              <a:rPr lang="en-US" smtClean="0"/>
              <a:t>-w if work is done by the system on the </a:t>
            </a:r>
          </a:p>
          <a:p>
            <a:r>
              <a:rPr lang="en-US" smtClean="0"/>
              <a:t>     surroundings</a:t>
            </a:r>
          </a:p>
          <a:p>
            <a:r>
              <a:rPr lang="en-US" smtClean="0"/>
              <a:t>+w if work is done on the system by the </a:t>
            </a:r>
          </a:p>
          <a:p>
            <a:r>
              <a:rPr lang="en-US" smtClean="0"/>
              <a:t>     surroundings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9899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Work, Pressure, and Volume</a:t>
            </a:r>
          </a:p>
          <a:p>
            <a:r>
              <a:rPr lang="en-US" smtClean="0"/>
              <a:t>Expansion</a:t>
            </a:r>
          </a:p>
          <a:p>
            <a:r>
              <a:rPr lang="en-US" smtClean="0"/>
              <a:t>Compression</a:t>
            </a:r>
          </a:p>
          <a:p>
            <a:r>
              <a:rPr lang="en-US" smtClean="0"/>
              <a:t>+V (increase)</a:t>
            </a:r>
          </a:p>
          <a:p>
            <a:r>
              <a:rPr lang="en-US" smtClean="0"/>
              <a:t>-V (decrease)</a:t>
            </a:r>
          </a:p>
          <a:p>
            <a:r>
              <a:rPr lang="en-US" smtClean="0"/>
              <a:t>-w results</a:t>
            </a:r>
          </a:p>
          <a:p>
            <a:r>
              <a:rPr lang="en-US" smtClean="0"/>
              <a:t>+w results</a:t>
            </a:r>
          </a:p>
          <a:p>
            <a:r>
              <a:rPr lang="en-US" smtClean="0"/>
              <a:t>Esystem decreases</a:t>
            </a:r>
          </a:p>
          <a:p>
            <a:r>
              <a:rPr lang="en-US" smtClean="0"/>
              <a:t>Work has been done by the system on the surroundings</a:t>
            </a:r>
          </a:p>
          <a:p>
            <a:r>
              <a:rPr lang="en-US" smtClean="0"/>
              <a:t>Esystem increases</a:t>
            </a:r>
          </a:p>
          <a:p>
            <a:r>
              <a:rPr lang="en-US" smtClean="0"/>
              <a:t>Work has been done on the system by the surroundings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Work, Pressure, and Volume</a:t>
            </a:r>
          </a:p>
          <a:p>
            <a:r>
              <a:rPr lang="en-US" smtClean="0"/>
              <a:t>Expansion</a:t>
            </a:r>
          </a:p>
          <a:p>
            <a:r>
              <a:rPr lang="en-US" smtClean="0"/>
              <a:t>Compression</a:t>
            </a:r>
          </a:p>
          <a:p>
            <a:r>
              <a:rPr lang="en-US" smtClean="0"/>
              <a:t>+V (increase)</a:t>
            </a:r>
          </a:p>
          <a:p>
            <a:r>
              <a:rPr lang="en-US" smtClean="0"/>
              <a:t>-V (decrease)</a:t>
            </a:r>
          </a:p>
          <a:p>
            <a:r>
              <a:rPr lang="en-US" smtClean="0"/>
              <a:t>-w results</a:t>
            </a:r>
          </a:p>
          <a:p>
            <a:r>
              <a:rPr lang="en-US" smtClean="0"/>
              <a:t>+w results</a:t>
            </a:r>
          </a:p>
          <a:p>
            <a:r>
              <a:rPr lang="en-US" smtClean="0"/>
              <a:t>Esystem decreases</a:t>
            </a:r>
          </a:p>
          <a:p>
            <a:r>
              <a:rPr lang="en-US" smtClean="0"/>
              <a:t>Work has been done by the system on the surroundings</a:t>
            </a:r>
          </a:p>
          <a:p>
            <a:r>
              <a:rPr lang="en-US" smtClean="0"/>
              <a:t>Esystem increases</a:t>
            </a:r>
          </a:p>
          <a:p>
            <a:r>
              <a:rPr lang="en-US" smtClean="0"/>
              <a:t>Work has been done on the system by the surroundings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2044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Energy Change in Chemical Processes</a:t>
            </a:r>
          </a:p>
          <a:p>
            <a:r>
              <a:rPr lang="en-US" smtClean="0"/>
              <a:t>Endothermic: </a:t>
            </a:r>
          </a:p>
          <a:p>
            <a:r>
              <a:rPr lang="en-US" smtClean="0"/>
              <a:t>Reactions in which energy flows into the </a:t>
            </a:r>
          </a:p>
          <a:p>
            <a:r>
              <a:rPr lang="en-US" smtClean="0"/>
              <a:t>system as the reaction proceeds.</a:t>
            </a:r>
          </a:p>
          <a:p>
            <a:r>
              <a:rPr lang="en-US" smtClean="0"/>
              <a:t>+ qsystem       - qsurroundings</a:t>
            </a:r>
          </a:p>
          <a:p>
            <a:r>
              <a:rPr lang="en-US" smtClean="0"/>
              <a:t>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Energy Change in Chemical Processes</a:t>
            </a:r>
          </a:p>
          <a:p>
            <a:r>
              <a:rPr lang="en-US" smtClean="0"/>
              <a:t>Endothermic: </a:t>
            </a:r>
          </a:p>
          <a:p>
            <a:r>
              <a:rPr lang="en-US" smtClean="0"/>
              <a:t>Reactions in which energy flows into the </a:t>
            </a:r>
          </a:p>
          <a:p>
            <a:r>
              <a:rPr lang="en-US" smtClean="0"/>
              <a:t>system as the reaction proceeds.</a:t>
            </a:r>
          </a:p>
          <a:p>
            <a:r>
              <a:rPr lang="en-US" smtClean="0"/>
              <a:t>+ qsystem       - qsurroundings</a:t>
            </a:r>
          </a:p>
          <a:p>
            <a:r>
              <a:rPr lang="en-US" smtClean="0"/>
              <a:t> 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6997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Energy Change in Chemical Processes</a:t>
            </a:r>
          </a:p>
          <a:p>
            <a:r>
              <a:rPr lang="en-US" smtClean="0"/>
              <a:t>Exothermic: </a:t>
            </a:r>
          </a:p>
          <a:p>
            <a:r>
              <a:rPr lang="en-US" smtClean="0"/>
              <a:t>Reactions in which energy flows out of the system  as the reaction proceeds.</a:t>
            </a:r>
          </a:p>
          <a:p>
            <a:r>
              <a:rPr lang="en-US" smtClean="0"/>
              <a:t>- qsystem       + qsurroundings</a:t>
            </a:r>
          </a:p>
          <a:p>
            <a:r>
              <a:rPr lang="en-US" smtClean="0"/>
              <a:t> 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Energy Change in Chemical Processes</a:t>
            </a:r>
          </a:p>
          <a:p>
            <a:r>
              <a:rPr lang="en-US" smtClean="0"/>
              <a:t>Exothermic: </a:t>
            </a:r>
          </a:p>
          <a:p>
            <a:r>
              <a:rPr lang="en-US" smtClean="0"/>
              <a:t>Reactions in which energy flows out of the system  as the reaction proceeds.</a:t>
            </a:r>
          </a:p>
          <a:p>
            <a:r>
              <a:rPr lang="en-US" smtClean="0"/>
              <a:t>- qsystem       + qsurroundings</a:t>
            </a:r>
          </a:p>
          <a:p>
            <a:r>
              <a:rPr lang="en-US" smtClean="0"/>
              <a:t>  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9246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Calorimetry</a:t>
            </a:r>
          </a:p>
          <a:p>
            <a:r>
              <a:rPr lang="en-US" smtClean="0"/>
              <a:t>The amount of heat absorbed or released during a physical or chemical change can be measured, usually by the change in temperature of a known quantity of water in a calorimeter.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Calorimetry</a:t>
            </a:r>
          </a:p>
          <a:p>
            <a:r>
              <a:rPr lang="en-US" smtClean="0"/>
              <a:t>The amount of heat absorbed or released during a physical or chemical change can be measured, usually by the change in temperature of a known quantity of water in a calorimeter.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2867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10.wm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9.wmf"/><Relationship Id="rId4" Type="http://schemas.openxmlformats.org/officeDocument/2006/relationships/oleObject" Target="../embeddings/oleObject3.bin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1.wmf"/><Relationship Id="rId4" Type="http://schemas.openxmlformats.org/officeDocument/2006/relationships/oleObject" Target="../embeddings/oleObject5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wmf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4.wmf"/><Relationship Id="rId4" Type="http://schemas.openxmlformats.org/officeDocument/2006/relationships/oleObject" Target="../embeddings/oleObject2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3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nz02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819400"/>
            <a:ext cx="7772400" cy="1143000"/>
          </a:xfrm>
        </p:spPr>
        <p:txBody>
          <a:bodyPr/>
          <a:lstStyle/>
          <a:p>
            <a:r>
              <a:rPr lang="en-US" sz="4800" u="sng" dirty="0" smtClean="0">
                <a:solidFill>
                  <a:srgbClr val="FF0000"/>
                </a:solidFill>
              </a:rPr>
              <a:t>THERMODYNAMICS</a:t>
            </a:r>
            <a:endParaRPr lang="en-US" sz="4800" u="sng" dirty="0">
              <a:solidFill>
                <a:srgbClr val="FF0000"/>
              </a:solidFill>
            </a:endParaRPr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6629400" y="6550223"/>
            <a:ext cx="25146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</a:rPr>
              <a:t>Courtesy of lab-initio.com</a:t>
            </a:r>
            <a:endParaRPr lang="en-US" sz="14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u="sng" dirty="0">
                <a:solidFill>
                  <a:srgbClr val="292929"/>
                </a:solidFill>
              </a:rPr>
              <a:t>Units for Measuring Heat</a:t>
            </a:r>
          </a:p>
        </p:txBody>
      </p:sp>
      <p:sp>
        <p:nvSpPr>
          <p:cNvPr id="81925" name="Rectangle 5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 sz="2400" b="1">
              <a:solidFill>
                <a:srgbClr val="FFFFFF"/>
              </a:solidFill>
            </a:endParaRPr>
          </a:p>
        </p:txBody>
      </p:sp>
      <p:sp>
        <p:nvSpPr>
          <p:cNvPr id="81926" name="Text Box 6"/>
          <p:cNvSpPr txBox="1">
            <a:spLocks noChangeArrowheads="1"/>
          </p:cNvSpPr>
          <p:nvPr/>
        </p:nvSpPr>
        <p:spPr bwMode="auto">
          <a:xfrm>
            <a:off x="304800" y="914400"/>
            <a:ext cx="85344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292929"/>
                </a:solidFill>
              </a:rPr>
              <a:t>The </a:t>
            </a:r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Joule</a:t>
            </a:r>
            <a:r>
              <a:rPr lang="en-US" b="1" dirty="0">
                <a:solidFill>
                  <a:srgbClr val="292929"/>
                </a:solidFill>
              </a:rPr>
              <a:t> is the SI system unit for measuring heat:</a:t>
            </a:r>
          </a:p>
        </p:txBody>
      </p:sp>
      <p:sp>
        <p:nvSpPr>
          <p:cNvPr id="81927" name="Text Box 7"/>
          <p:cNvSpPr txBox="1">
            <a:spLocks noChangeArrowheads="1"/>
          </p:cNvSpPr>
          <p:nvPr/>
        </p:nvSpPr>
        <p:spPr bwMode="auto">
          <a:xfrm>
            <a:off x="381000" y="2514600"/>
            <a:ext cx="84582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292929"/>
                </a:solidFill>
              </a:rPr>
              <a:t>The </a:t>
            </a:r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calorie</a:t>
            </a:r>
            <a:r>
              <a:rPr lang="en-US" b="1" dirty="0">
                <a:solidFill>
                  <a:srgbClr val="292929"/>
                </a:solidFill>
              </a:rPr>
              <a:t> is the heat required to raise the temperature of 1 gram of water by 1 Celsius degree</a:t>
            </a: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1676400" y="1295400"/>
          <a:ext cx="6206837" cy="121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54" name="Equation" r:id="rId4" imgW="2133360" imgH="419040" progId="Equation.3">
                  <p:embed/>
                </p:oleObj>
              </mc:Choice>
              <mc:Fallback>
                <p:oleObj name="Equation" r:id="rId4" imgW="2133360" imgH="41904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1295400"/>
                        <a:ext cx="6206837" cy="1219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2514600" y="3886200"/>
          <a:ext cx="3886201" cy="5865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55" name="Equation" r:id="rId6" imgW="1346040" imgH="203040" progId="Equation.3">
                  <p:embed/>
                </p:oleObj>
              </mc:Choice>
              <mc:Fallback>
                <p:oleObj name="Equation" r:id="rId6" imgW="1346040" imgH="20304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3886200"/>
                        <a:ext cx="3886201" cy="58659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381000" y="4800600"/>
            <a:ext cx="84582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1 BTU </a:t>
            </a:r>
            <a:r>
              <a:rPr lang="en-US" b="1" dirty="0">
                <a:solidFill>
                  <a:srgbClr val="000000"/>
                </a:solidFill>
              </a:rPr>
              <a:t>is the heat required to raise the temperature of </a:t>
            </a:r>
            <a:r>
              <a:rPr lang="en-US" b="1" dirty="0">
                <a:solidFill>
                  <a:srgbClr val="C00000"/>
                </a:solidFill>
              </a:rPr>
              <a:t>1 pound of water by 1 </a:t>
            </a:r>
            <a:r>
              <a:rPr lang="en-US" b="1" dirty="0">
                <a:solidFill>
                  <a:srgbClr val="C00000"/>
                </a:solidFill>
                <a:sym typeface="Symbol" pitchFamily="18" charset="2"/>
              </a:rPr>
              <a:t>F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19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7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60000"/>
                <a:lumOff val="4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0" y="0"/>
            <a:ext cx="4343400" cy="609600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Specific Heat</a:t>
            </a: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304800" y="609600"/>
            <a:ext cx="86868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dirty="0">
                <a:solidFill>
                  <a:srgbClr val="000000"/>
                </a:solidFill>
              </a:rPr>
              <a:t>The amount of heat required to raise the temperature of one gram of substance by one degree Celsius.</a:t>
            </a:r>
          </a:p>
        </p:txBody>
      </p:sp>
      <p:graphicFrame>
        <p:nvGraphicFramePr>
          <p:cNvPr id="7316" name="Group 148"/>
          <p:cNvGraphicFramePr>
            <a:graphicFrameLocks noGrp="1"/>
          </p:cNvGraphicFramePr>
          <p:nvPr>
            <p:ph idx="1"/>
          </p:nvPr>
        </p:nvGraphicFramePr>
        <p:xfrm>
          <a:off x="1143000" y="1524000"/>
          <a:ext cx="7086600" cy="475488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3886200"/>
                <a:gridCol w="3200400"/>
              </a:tblGrid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Substance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Specific Heat (J/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g·K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Water (liquid)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808080"/>
                            </a:outerShdw>
                          </a:effectLst>
                          <a:latin typeface="Comic Sans MS" pitchFamily="66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808080"/>
                            </a:outerShdw>
                          </a:effectLst>
                          <a:latin typeface="Comic Sans MS" pitchFamily="66" charset="0"/>
                        </a:rPr>
                        <a:t>4.18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2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808080"/>
                            </a:outerShdw>
                          </a:effectLst>
                          <a:latin typeface="Comic Sans MS" pitchFamily="66" charset="0"/>
                        </a:rPr>
                        <a:t>Ethanol (liquid)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808080"/>
                            </a:outerShdw>
                          </a:effectLst>
                          <a:latin typeface="Comic Sans MS" pitchFamily="66" charset="0"/>
                        </a:rPr>
                        <a:t>2.44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1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808080"/>
                            </a:outerShdw>
                          </a:effectLst>
                          <a:latin typeface="Comic Sans MS" pitchFamily="66" charset="0"/>
                        </a:rPr>
                        <a:t>Water (solid)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808080"/>
                            </a:outerShdw>
                          </a:effectLst>
                          <a:latin typeface="Comic Sans MS" pitchFamily="66" charset="0"/>
                        </a:rPr>
                        <a:t>2.06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808080"/>
                            </a:outerShdw>
                          </a:effectLst>
                          <a:latin typeface="Comic Sans MS" pitchFamily="66" charset="0"/>
                        </a:rPr>
                        <a:t>Water (vapor)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808080"/>
                            </a:outerShdw>
                          </a:effectLst>
                          <a:latin typeface="Comic Sans MS" pitchFamily="66" charset="0"/>
                        </a:rPr>
                        <a:t>1.87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808080"/>
                            </a:outerShdw>
                          </a:effectLst>
                          <a:latin typeface="Comic Sans MS" pitchFamily="66" charset="0"/>
                        </a:rPr>
                        <a:t>Aluminum (solid)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808080"/>
                            </a:outerShdw>
                          </a:effectLst>
                          <a:latin typeface="Comic Sans MS" pitchFamily="66" charset="0"/>
                        </a:rPr>
                        <a:t>0.897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808080"/>
                            </a:outerShdw>
                          </a:effectLst>
                          <a:latin typeface="Comic Sans MS" pitchFamily="66" charset="0"/>
                        </a:rPr>
                        <a:t>Carbon (graphite,solid)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808080"/>
                            </a:outerShdw>
                          </a:effectLst>
                          <a:latin typeface="Comic Sans MS" pitchFamily="66" charset="0"/>
                        </a:rPr>
                        <a:t>0.709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808080"/>
                            </a:outerShdw>
                          </a:effectLst>
                          <a:latin typeface="Comic Sans MS" pitchFamily="66" charset="0"/>
                        </a:rPr>
                        <a:t>Iron (solid)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808080"/>
                            </a:outerShdw>
                          </a:effectLst>
                          <a:latin typeface="Comic Sans MS" pitchFamily="66" charset="0"/>
                        </a:rPr>
                        <a:t>0.449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808080"/>
                            </a:outerShdw>
                          </a:effectLst>
                          <a:latin typeface="Comic Sans MS" pitchFamily="66" charset="0"/>
                        </a:rPr>
                        <a:t>Copper (solid)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808080"/>
                            </a:outerShdw>
                          </a:effectLst>
                          <a:latin typeface="Comic Sans MS" pitchFamily="66" charset="0"/>
                        </a:rPr>
                        <a:t>0.385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808080"/>
                            </a:outerShdw>
                          </a:effectLst>
                          <a:latin typeface="Comic Sans MS" pitchFamily="66" charset="0"/>
                        </a:rPr>
                        <a:t>Mercury (liquid)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808080"/>
                            </a:outerShdw>
                          </a:effectLst>
                          <a:latin typeface="Comic Sans MS" pitchFamily="66" charset="0"/>
                        </a:rPr>
                        <a:t>0.140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808080"/>
                            </a:outerShdw>
                          </a:effectLst>
                          <a:latin typeface="Comic Sans MS" pitchFamily="66" charset="0"/>
                        </a:rPr>
                        <a:t>Lead (solid)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808080"/>
                            </a:outerShdw>
                          </a:effectLst>
                          <a:latin typeface="Comic Sans MS" pitchFamily="66" charset="0"/>
                        </a:rPr>
                        <a:t>0.129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808080"/>
                            </a:outerShdw>
                          </a:effectLst>
                          <a:latin typeface="Comic Sans MS" pitchFamily="66" charset="0"/>
                        </a:rPr>
                        <a:t>Gold (solid)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808080"/>
                            </a:outerShdw>
                          </a:effectLst>
                          <a:latin typeface="Comic Sans MS" pitchFamily="66" charset="0"/>
                        </a:rPr>
                        <a:t>0.129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60000"/>
                <a:lumOff val="4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8153400" cy="914400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Calculations Involving Specific Heat</a:t>
            </a: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1905000" y="4267200"/>
            <a:ext cx="6400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rgbClr val="C00000"/>
                </a:solidFill>
                <a:latin typeface="Times New Roman" pitchFamily="18" charset="0"/>
              </a:rPr>
              <a:t>s</a:t>
            </a:r>
            <a:r>
              <a:rPr lang="en-US" sz="3200" b="1" dirty="0">
                <a:solidFill>
                  <a:srgbClr val="000000"/>
                </a:solidFill>
              </a:rPr>
              <a:t> = Specific Heat Capacity</a:t>
            </a: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1828800" y="3657600"/>
            <a:ext cx="533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rgbClr val="C00000"/>
                </a:solidFill>
                <a:latin typeface="Times New Roman" pitchFamily="18" charset="0"/>
              </a:rPr>
              <a:t>q</a:t>
            </a:r>
            <a:r>
              <a:rPr lang="en-US" sz="3200" b="1" dirty="0">
                <a:solidFill>
                  <a:srgbClr val="000000"/>
                </a:solidFill>
              </a:rPr>
              <a:t> = Heat lost or gained</a:t>
            </a: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1600200" y="4953000"/>
            <a:ext cx="54102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rgbClr val="C00000"/>
                </a:solidFill>
                <a:latin typeface="Times New Roman" pitchFamily="18" charset="0"/>
                <a:sym typeface="Symbol" pitchFamily="18" charset="2"/>
              </a:rPr>
              <a:t>T</a:t>
            </a:r>
            <a:r>
              <a:rPr lang="en-US" sz="3200" b="1" dirty="0">
                <a:solidFill>
                  <a:srgbClr val="C00000"/>
                </a:solidFill>
              </a:rPr>
              <a:t> </a:t>
            </a:r>
            <a:r>
              <a:rPr lang="en-US" sz="3200" b="1" dirty="0">
                <a:solidFill>
                  <a:srgbClr val="000000"/>
                </a:solidFill>
              </a:rPr>
              <a:t>= Temperature change</a:t>
            </a: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2362200" y="1981200"/>
          <a:ext cx="4343400" cy="11582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1" name="Equation" r:id="rId4" imgW="761760" imgH="203040" progId="">
                  <p:embed/>
                </p:oleObj>
              </mc:Choice>
              <mc:Fallback>
                <p:oleObj name="Equation" r:id="rId4" imgW="761760" imgH="203040" progId="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1981200"/>
                        <a:ext cx="4343400" cy="115824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1" grpId="0"/>
      <p:bldP spid="9222" grpId="0"/>
      <p:bldP spid="922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Definitions #1</a:t>
            </a:r>
          </a:p>
        </p:txBody>
      </p:sp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228600" y="1219200"/>
            <a:ext cx="8915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Energy</a:t>
            </a:r>
            <a:r>
              <a:rPr lang="en-US" b="1" dirty="0">
                <a:solidFill>
                  <a:srgbClr val="000000"/>
                </a:solidFill>
              </a:rPr>
              <a:t>: The capacity to do work or produce heat</a:t>
            </a:r>
          </a:p>
        </p:txBody>
      </p:sp>
      <p:sp>
        <p:nvSpPr>
          <p:cNvPr id="31749" name="Text Box 5"/>
          <p:cNvSpPr txBox="1">
            <a:spLocks noChangeArrowheads="1"/>
          </p:cNvSpPr>
          <p:nvPr/>
        </p:nvSpPr>
        <p:spPr bwMode="auto">
          <a:xfrm>
            <a:off x="228600" y="1981200"/>
            <a:ext cx="8763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Potential Energy</a:t>
            </a:r>
            <a:r>
              <a:rPr lang="en-US" b="1" dirty="0">
                <a:solidFill>
                  <a:srgbClr val="000000"/>
                </a:solidFill>
              </a:rPr>
              <a:t>: Energy due to position or composition</a:t>
            </a:r>
          </a:p>
        </p:txBody>
      </p:sp>
      <p:sp>
        <p:nvSpPr>
          <p:cNvPr id="31750" name="Text Box 6"/>
          <p:cNvSpPr txBox="1">
            <a:spLocks noChangeArrowheads="1"/>
          </p:cNvSpPr>
          <p:nvPr/>
        </p:nvSpPr>
        <p:spPr bwMode="auto">
          <a:xfrm>
            <a:off x="228600" y="3200400"/>
            <a:ext cx="8763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Kinetic Energy</a:t>
            </a:r>
            <a:r>
              <a:rPr lang="en-US" b="1" dirty="0">
                <a:solidFill>
                  <a:srgbClr val="000000"/>
                </a:solidFill>
              </a:rPr>
              <a:t>: Energy due to the motion of the object</a:t>
            </a: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2667000" y="4038600"/>
          <a:ext cx="3200400" cy="17105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55" name="Equation" r:id="rId4" imgW="736560" imgH="393480" progId="">
                  <p:embed/>
                </p:oleObj>
              </mc:Choice>
              <mc:Fallback>
                <p:oleObj name="Equation" r:id="rId4" imgW="736560" imgH="393480" progId="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0" y="4038600"/>
                        <a:ext cx="3200400" cy="171055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9" grpId="0"/>
      <p:bldP spid="3175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620000" cy="838200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Definitions #2</a:t>
            </a:r>
          </a:p>
        </p:txBody>
      </p:sp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533400" y="1143000"/>
            <a:ext cx="7635875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Law of Conservation of Energy</a:t>
            </a:r>
            <a:r>
              <a:rPr lang="en-US" b="1" dirty="0">
                <a:solidFill>
                  <a:srgbClr val="000000"/>
                </a:solidFill>
              </a:rPr>
              <a:t>: Energy can neither be created nor destroyed, but can be converted between forms</a:t>
            </a:r>
          </a:p>
        </p:txBody>
      </p:sp>
      <p:sp>
        <p:nvSpPr>
          <p:cNvPr id="33797" name="Text Box 5"/>
          <p:cNvSpPr txBox="1">
            <a:spLocks noChangeArrowheads="1"/>
          </p:cNvSpPr>
          <p:nvPr/>
        </p:nvSpPr>
        <p:spPr bwMode="auto">
          <a:xfrm>
            <a:off x="533400" y="2819400"/>
            <a:ext cx="7483475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The First Law of Thermodynamics</a:t>
            </a:r>
            <a:r>
              <a:rPr lang="en-US" b="1" dirty="0">
                <a:solidFill>
                  <a:srgbClr val="000000"/>
                </a:solidFill>
              </a:rPr>
              <a:t>: The total energy content of the universe is constant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6" grpId="0"/>
      <p:bldP spid="3379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610600" cy="1066800"/>
          </a:xfrm>
        </p:spPr>
        <p:txBody>
          <a:bodyPr/>
          <a:lstStyle/>
          <a:p>
            <a:pPr algn="l"/>
            <a:r>
              <a:rPr lang="en-US" sz="3200" u="sng" dirty="0">
                <a:solidFill>
                  <a:srgbClr val="000000"/>
                </a:solidFill>
              </a:rPr>
              <a:t>State Functions </a:t>
            </a:r>
            <a:r>
              <a:rPr lang="en-US" sz="3200" b="0" dirty="0">
                <a:solidFill>
                  <a:srgbClr val="000000"/>
                </a:solidFill>
                <a:effectLst/>
              </a:rPr>
              <a:t>depend  ONLY on the </a:t>
            </a:r>
            <a:r>
              <a:rPr lang="en-US" sz="3200" b="0" dirty="0">
                <a:solidFill>
                  <a:srgbClr val="C00000"/>
                </a:solidFill>
                <a:effectLst/>
              </a:rPr>
              <a:t>present</a:t>
            </a:r>
            <a:r>
              <a:rPr lang="en-US" sz="3200" b="0" dirty="0">
                <a:solidFill>
                  <a:srgbClr val="000000"/>
                </a:solidFill>
                <a:effectLst/>
              </a:rPr>
              <a:t> state of the system</a:t>
            </a:r>
          </a:p>
        </p:txBody>
      </p:sp>
      <p:pic>
        <p:nvPicPr>
          <p:cNvPr id="35846" name="Picture 6" descr="everes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1447800"/>
            <a:ext cx="3444875" cy="457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5847" name="Text Box 7"/>
          <p:cNvSpPr txBox="1">
            <a:spLocks noChangeArrowheads="1"/>
          </p:cNvSpPr>
          <p:nvPr/>
        </p:nvSpPr>
        <p:spPr bwMode="auto">
          <a:xfrm>
            <a:off x="685800" y="1219200"/>
            <a:ext cx="39020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ENERGY</a:t>
            </a:r>
            <a:r>
              <a:rPr lang="en-US" b="1" dirty="0"/>
              <a:t> </a:t>
            </a:r>
            <a:r>
              <a:rPr lang="en-US" b="1" u="sng" dirty="0">
                <a:solidFill>
                  <a:srgbClr val="000000"/>
                </a:solidFill>
              </a:rPr>
              <a:t>IS</a:t>
            </a:r>
            <a:r>
              <a:rPr lang="en-US" b="1" dirty="0">
                <a:solidFill>
                  <a:srgbClr val="000000"/>
                </a:solidFill>
              </a:rPr>
              <a:t> A STATE FUNCTION</a:t>
            </a:r>
          </a:p>
        </p:txBody>
      </p:sp>
      <p:sp>
        <p:nvSpPr>
          <p:cNvPr id="35848" name="Text Box 8"/>
          <p:cNvSpPr txBox="1">
            <a:spLocks noChangeArrowheads="1"/>
          </p:cNvSpPr>
          <p:nvPr/>
        </p:nvSpPr>
        <p:spPr bwMode="auto">
          <a:xfrm>
            <a:off x="304800" y="2133600"/>
            <a:ext cx="4724400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A person standing at the top of Mt. Everest has the same potential energy whether they got there by hiking up, or by falling down from a </a:t>
            </a:r>
            <a:r>
              <a:rPr lang="en-US" dirty="0" smtClean="0">
                <a:solidFill>
                  <a:srgbClr val="000000"/>
                </a:solidFill>
              </a:rPr>
              <a:t>plane </a:t>
            </a:r>
            <a:r>
              <a:rPr lang="en-US" dirty="0" smtClean="0">
                <a:solidFill>
                  <a:srgbClr val="000000"/>
                </a:solidFill>
                <a:sym typeface="Wingdings" pitchFamily="2" charset="2"/>
              </a:rPr>
              <a:t>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5849" name="Text Box 9"/>
          <p:cNvSpPr txBox="1">
            <a:spLocks noChangeArrowheads="1"/>
          </p:cNvSpPr>
          <p:nvPr/>
        </p:nvSpPr>
        <p:spPr bwMode="auto">
          <a:xfrm>
            <a:off x="381000" y="4953000"/>
            <a:ext cx="44354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WORK</a:t>
            </a:r>
            <a:r>
              <a:rPr lang="en-US" b="1" dirty="0"/>
              <a:t> </a:t>
            </a:r>
            <a:r>
              <a:rPr lang="en-US" b="1" u="sng" dirty="0">
                <a:solidFill>
                  <a:srgbClr val="000000"/>
                </a:solidFill>
              </a:rPr>
              <a:t>IS NOT</a:t>
            </a:r>
            <a:r>
              <a:rPr lang="en-US" b="1" dirty="0">
                <a:solidFill>
                  <a:srgbClr val="000000"/>
                </a:solidFill>
              </a:rPr>
              <a:t> A STATE FUNCTION</a:t>
            </a:r>
          </a:p>
        </p:txBody>
      </p:sp>
      <p:sp>
        <p:nvSpPr>
          <p:cNvPr id="35850" name="Text Box 10"/>
          <p:cNvSpPr txBox="1">
            <a:spLocks noChangeArrowheads="1"/>
          </p:cNvSpPr>
          <p:nvPr/>
        </p:nvSpPr>
        <p:spPr bwMode="auto">
          <a:xfrm>
            <a:off x="1295400" y="5943600"/>
            <a:ext cx="29114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WHY NOT???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5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5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8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58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58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58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7" grpId="0"/>
      <p:bldP spid="35848" grpId="0"/>
      <p:bldP spid="35849" grpId="0"/>
      <p:bldP spid="3585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ChangeArrowheads="1"/>
          </p:cNvSpPr>
          <p:nvPr/>
        </p:nvSpPr>
        <p:spPr bwMode="auto">
          <a:xfrm>
            <a:off x="228600" y="3962400"/>
            <a:ext cx="8686800" cy="2514600"/>
          </a:xfrm>
          <a:prstGeom prst="rect">
            <a:avLst/>
          </a:prstGeom>
          <a:solidFill>
            <a:schemeClr val="tx2">
              <a:lumMod val="95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34828" name="Rectangle 12"/>
          <p:cNvSpPr>
            <a:spLocks noChangeArrowheads="1"/>
          </p:cNvSpPr>
          <p:nvPr/>
        </p:nvSpPr>
        <p:spPr bwMode="auto">
          <a:xfrm>
            <a:off x="228600" y="1981200"/>
            <a:ext cx="8686800" cy="1905000"/>
          </a:xfrm>
          <a:prstGeom prst="rect">
            <a:avLst/>
          </a:prstGeom>
          <a:solidFill>
            <a:schemeClr val="tx2">
              <a:lumMod val="95000"/>
            </a:schemeClr>
          </a:solidFill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2514600" y="304800"/>
            <a:ext cx="3962400" cy="838200"/>
          </a:xfrm>
        </p:spPr>
        <p:txBody>
          <a:bodyPr/>
          <a:lstStyle/>
          <a:p>
            <a:r>
              <a:rPr lang="en-US" sz="4400" dirty="0">
                <a:solidFill>
                  <a:srgbClr val="C00000"/>
                </a:solidFill>
                <a:latin typeface="Times New Roman" pitchFamily="18" charset="0"/>
                <a:sym typeface="Symbol" pitchFamily="18" charset="2"/>
              </a:rPr>
              <a:t>E = q + w</a:t>
            </a:r>
          </a:p>
        </p:txBody>
      </p:sp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152400" y="1295400"/>
            <a:ext cx="72072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C00000"/>
                </a:solidFill>
                <a:latin typeface="Times New Roman" pitchFamily="18" charset="0"/>
                <a:sym typeface="Symbol" pitchFamily="18" charset="2"/>
              </a:rPr>
              <a:t>E</a:t>
            </a:r>
            <a:r>
              <a:rPr lang="en-US" dirty="0">
                <a:sym typeface="Symbol" pitchFamily="18" charset="2"/>
              </a:rPr>
              <a:t> </a:t>
            </a:r>
            <a:r>
              <a:rPr lang="en-US" dirty="0">
                <a:solidFill>
                  <a:srgbClr val="000000"/>
                </a:solidFill>
                <a:sym typeface="Symbol" pitchFamily="18" charset="2"/>
              </a:rPr>
              <a:t>= change in internal energy of a system</a:t>
            </a:r>
          </a:p>
        </p:txBody>
      </p:sp>
      <p:sp>
        <p:nvSpPr>
          <p:cNvPr id="34821" name="Text Box 5"/>
          <p:cNvSpPr txBox="1">
            <a:spLocks noChangeArrowheads="1"/>
          </p:cNvSpPr>
          <p:nvPr/>
        </p:nvSpPr>
        <p:spPr bwMode="auto">
          <a:xfrm>
            <a:off x="381000" y="2057400"/>
            <a:ext cx="70818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C00000"/>
                </a:solidFill>
                <a:latin typeface="Times New Roman" pitchFamily="18" charset="0"/>
              </a:rPr>
              <a:t>q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= heat flowing into or out of the system</a:t>
            </a:r>
          </a:p>
        </p:txBody>
      </p:sp>
      <p:sp>
        <p:nvSpPr>
          <p:cNvPr id="34822" name="Text Box 6"/>
          <p:cNvSpPr txBox="1">
            <a:spLocks noChangeArrowheads="1"/>
          </p:cNvSpPr>
          <p:nvPr/>
        </p:nvSpPr>
        <p:spPr bwMode="auto">
          <a:xfrm>
            <a:off x="990600" y="2590800"/>
            <a:ext cx="7162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>
                <a:solidFill>
                  <a:srgbClr val="C00000"/>
                </a:solidFill>
                <a:latin typeface="Times New Roman" pitchFamily="18" charset="0"/>
              </a:rPr>
              <a:t>-q</a:t>
            </a:r>
            <a:r>
              <a:rPr lang="en-US" dirty="0"/>
              <a:t> </a:t>
            </a:r>
            <a:r>
              <a:rPr lang="en-US" dirty="0">
                <a:solidFill>
                  <a:srgbClr val="000000"/>
                </a:solidFill>
              </a:rPr>
              <a:t>if energy is </a:t>
            </a:r>
            <a:r>
              <a:rPr lang="en-US" dirty="0">
                <a:solidFill>
                  <a:srgbClr val="FF0000"/>
                </a:solidFill>
              </a:rPr>
              <a:t>leaving to</a:t>
            </a:r>
            <a:r>
              <a:rPr lang="en-US" dirty="0"/>
              <a:t> </a:t>
            </a:r>
            <a:r>
              <a:rPr lang="en-US" dirty="0">
                <a:solidFill>
                  <a:srgbClr val="000000"/>
                </a:solidFill>
              </a:rPr>
              <a:t>the surroundings</a:t>
            </a:r>
          </a:p>
        </p:txBody>
      </p:sp>
      <p:sp>
        <p:nvSpPr>
          <p:cNvPr id="34823" name="Text Box 7"/>
          <p:cNvSpPr txBox="1">
            <a:spLocks noChangeArrowheads="1"/>
          </p:cNvSpPr>
          <p:nvPr/>
        </p:nvSpPr>
        <p:spPr bwMode="auto">
          <a:xfrm>
            <a:off x="914400" y="3124200"/>
            <a:ext cx="8077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>
                <a:solidFill>
                  <a:srgbClr val="C00000"/>
                </a:solidFill>
                <a:latin typeface="Times New Roman" pitchFamily="18" charset="0"/>
              </a:rPr>
              <a:t>+q</a:t>
            </a:r>
            <a:r>
              <a:rPr lang="en-US" dirty="0"/>
              <a:t> </a:t>
            </a:r>
            <a:r>
              <a:rPr lang="en-US" dirty="0">
                <a:solidFill>
                  <a:srgbClr val="000000"/>
                </a:solidFill>
              </a:rPr>
              <a:t>if energy is </a:t>
            </a:r>
            <a:r>
              <a:rPr lang="en-US" dirty="0">
                <a:solidFill>
                  <a:srgbClr val="FF0000"/>
                </a:solidFill>
              </a:rPr>
              <a:t>entering from</a:t>
            </a:r>
            <a:r>
              <a:rPr lang="en-US" dirty="0"/>
              <a:t> </a:t>
            </a:r>
            <a:r>
              <a:rPr lang="en-US" dirty="0">
                <a:solidFill>
                  <a:srgbClr val="000000"/>
                </a:solidFill>
              </a:rPr>
              <a:t>the surroundings</a:t>
            </a:r>
          </a:p>
        </p:txBody>
      </p:sp>
      <p:sp>
        <p:nvSpPr>
          <p:cNvPr id="34824" name="Text Box 8"/>
          <p:cNvSpPr txBox="1">
            <a:spLocks noChangeArrowheads="1"/>
          </p:cNvSpPr>
          <p:nvPr/>
        </p:nvSpPr>
        <p:spPr bwMode="auto">
          <a:xfrm>
            <a:off x="381000" y="3962400"/>
            <a:ext cx="61102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C00000"/>
                </a:solidFill>
                <a:latin typeface="Times New Roman" pitchFamily="18" charset="0"/>
              </a:rPr>
              <a:t>w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= work done by, or on, the system</a:t>
            </a:r>
          </a:p>
        </p:txBody>
      </p:sp>
      <p:sp>
        <p:nvSpPr>
          <p:cNvPr id="34826" name="Text Box 10"/>
          <p:cNvSpPr txBox="1">
            <a:spLocks noChangeArrowheads="1"/>
          </p:cNvSpPr>
          <p:nvPr/>
        </p:nvSpPr>
        <p:spPr bwMode="auto">
          <a:xfrm>
            <a:off x="990600" y="4495800"/>
            <a:ext cx="73914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>
                <a:solidFill>
                  <a:srgbClr val="C00000"/>
                </a:solidFill>
                <a:latin typeface="Times New Roman" pitchFamily="18" charset="0"/>
              </a:rPr>
              <a:t>-w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if work is done </a:t>
            </a:r>
            <a:r>
              <a:rPr lang="en-US" dirty="0">
                <a:solidFill>
                  <a:srgbClr val="FF0000"/>
                </a:solidFill>
              </a:rPr>
              <a:t>by</a:t>
            </a:r>
            <a:r>
              <a:rPr lang="en-US" dirty="0"/>
              <a:t> </a:t>
            </a:r>
            <a:r>
              <a:rPr lang="en-US" dirty="0">
                <a:solidFill>
                  <a:srgbClr val="000000"/>
                </a:solidFill>
              </a:rPr>
              <a:t>the system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on</a:t>
            </a:r>
            <a:r>
              <a:rPr lang="en-US" dirty="0"/>
              <a:t> </a:t>
            </a:r>
            <a:r>
              <a:rPr lang="en-US" dirty="0">
                <a:solidFill>
                  <a:srgbClr val="000000"/>
                </a:solidFill>
              </a:rPr>
              <a:t>the </a:t>
            </a:r>
          </a:p>
          <a:p>
            <a:r>
              <a:rPr lang="en-US" dirty="0">
                <a:solidFill>
                  <a:srgbClr val="000000"/>
                </a:solidFill>
              </a:rPr>
              <a:t>     surroundings</a:t>
            </a:r>
          </a:p>
        </p:txBody>
      </p:sp>
      <p:sp>
        <p:nvSpPr>
          <p:cNvPr id="34827" name="Text Box 11"/>
          <p:cNvSpPr txBox="1">
            <a:spLocks noChangeArrowheads="1"/>
          </p:cNvSpPr>
          <p:nvPr/>
        </p:nvSpPr>
        <p:spPr bwMode="auto">
          <a:xfrm>
            <a:off x="914400" y="5454650"/>
            <a:ext cx="73914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>
                <a:solidFill>
                  <a:srgbClr val="C00000"/>
                </a:solidFill>
                <a:latin typeface="Times New Roman" pitchFamily="18" charset="0"/>
              </a:rPr>
              <a:t>+w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if work is done </a:t>
            </a:r>
            <a:r>
              <a:rPr lang="en-US" dirty="0">
                <a:solidFill>
                  <a:srgbClr val="FF0000"/>
                </a:solidFill>
              </a:rPr>
              <a:t>on</a:t>
            </a:r>
            <a:r>
              <a:rPr lang="en-US" dirty="0"/>
              <a:t> </a:t>
            </a:r>
            <a:r>
              <a:rPr lang="en-US" dirty="0">
                <a:solidFill>
                  <a:srgbClr val="000000"/>
                </a:solidFill>
              </a:rPr>
              <a:t>the system </a:t>
            </a:r>
            <a:r>
              <a:rPr lang="en-US" dirty="0">
                <a:solidFill>
                  <a:srgbClr val="FF0000"/>
                </a:solidFill>
              </a:rPr>
              <a:t>by</a:t>
            </a:r>
            <a:r>
              <a:rPr lang="en-US" dirty="0"/>
              <a:t> </a:t>
            </a:r>
            <a:r>
              <a:rPr lang="en-US" dirty="0">
                <a:solidFill>
                  <a:srgbClr val="000000"/>
                </a:solidFill>
              </a:rPr>
              <a:t>the </a:t>
            </a:r>
          </a:p>
          <a:p>
            <a:r>
              <a:rPr lang="en-US" dirty="0"/>
              <a:t>     </a:t>
            </a:r>
            <a:r>
              <a:rPr lang="en-US" dirty="0">
                <a:solidFill>
                  <a:srgbClr val="000000"/>
                </a:solidFill>
              </a:rPr>
              <a:t>surroundings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4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0" dur="5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5" dur="500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0" dur="500"/>
                                        <p:tgtEl>
                                          <p:spTgt spid="34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4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8" dur="500"/>
                                        <p:tgtEl>
                                          <p:spTgt spid="34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3" dur="500"/>
                                        <p:tgtEl>
                                          <p:spTgt spid="34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8" dur="500"/>
                                        <p:tgtEl>
                                          <p:spTgt spid="34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9" grpId="0" animBg="1"/>
      <p:bldP spid="34828" grpId="0" animBg="1"/>
      <p:bldP spid="34821" grpId="0"/>
      <p:bldP spid="34822" grpId="0"/>
      <p:bldP spid="34823" grpId="0"/>
      <p:bldP spid="34824" grpId="0"/>
      <p:bldP spid="34826" grpId="0"/>
      <p:bldP spid="348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924800" cy="838200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Work, Pressure, and Volume</a:t>
            </a:r>
          </a:p>
        </p:txBody>
      </p:sp>
      <p:sp>
        <p:nvSpPr>
          <p:cNvPr id="36870" name="Text Box 6"/>
          <p:cNvSpPr txBox="1">
            <a:spLocks noChangeArrowheads="1"/>
          </p:cNvSpPr>
          <p:nvPr/>
        </p:nvSpPr>
        <p:spPr bwMode="auto">
          <a:xfrm>
            <a:off x="1143000" y="1752600"/>
            <a:ext cx="23082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b="1" u="sng">
                <a:solidFill>
                  <a:srgbClr val="FF0000"/>
                </a:solidFill>
              </a:rPr>
              <a:t>Expansion</a:t>
            </a:r>
          </a:p>
        </p:txBody>
      </p:sp>
      <p:sp>
        <p:nvSpPr>
          <p:cNvPr id="36871" name="Text Box 7"/>
          <p:cNvSpPr txBox="1">
            <a:spLocks noChangeArrowheads="1"/>
          </p:cNvSpPr>
          <p:nvPr/>
        </p:nvSpPr>
        <p:spPr bwMode="auto">
          <a:xfrm>
            <a:off x="5181600" y="1731963"/>
            <a:ext cx="28336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b="1" u="sng">
                <a:solidFill>
                  <a:srgbClr val="FF0000"/>
                </a:solidFill>
              </a:rPr>
              <a:t>Compression</a:t>
            </a:r>
          </a:p>
        </p:txBody>
      </p:sp>
      <p:sp>
        <p:nvSpPr>
          <p:cNvPr id="36872" name="Text Box 8"/>
          <p:cNvSpPr txBox="1">
            <a:spLocks noChangeArrowheads="1"/>
          </p:cNvSpPr>
          <p:nvPr/>
        </p:nvSpPr>
        <p:spPr bwMode="auto">
          <a:xfrm>
            <a:off x="901700" y="2362200"/>
            <a:ext cx="27559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 i="1" dirty="0">
                <a:solidFill>
                  <a:srgbClr val="C00000"/>
                </a:solidFill>
                <a:latin typeface="Times New Roman" pitchFamily="18" charset="0"/>
              </a:rPr>
              <a:t>+</a:t>
            </a:r>
            <a:r>
              <a:rPr lang="en-US" b="1" i="1" dirty="0">
                <a:solidFill>
                  <a:srgbClr val="C00000"/>
                </a:solidFill>
                <a:latin typeface="Times New Roman" pitchFamily="18" charset="0"/>
                <a:sym typeface="Symbol" pitchFamily="18" charset="2"/>
              </a:rPr>
              <a:t>V</a:t>
            </a:r>
            <a:r>
              <a:rPr lang="en-US" b="1" dirty="0">
                <a:solidFill>
                  <a:srgbClr val="C00000"/>
                </a:solidFill>
                <a:sym typeface="Symbol" pitchFamily="18" charset="2"/>
              </a:rPr>
              <a:t> </a:t>
            </a:r>
            <a:r>
              <a:rPr lang="en-US" b="1" dirty="0">
                <a:solidFill>
                  <a:srgbClr val="000000"/>
                </a:solidFill>
                <a:sym typeface="Symbol" pitchFamily="18" charset="2"/>
              </a:rPr>
              <a:t>(increase)</a:t>
            </a:r>
          </a:p>
        </p:txBody>
      </p:sp>
      <p:sp>
        <p:nvSpPr>
          <p:cNvPr id="36873" name="Line 9"/>
          <p:cNvSpPr>
            <a:spLocks noChangeShapeType="1"/>
          </p:cNvSpPr>
          <p:nvPr/>
        </p:nvSpPr>
        <p:spPr bwMode="auto">
          <a:xfrm>
            <a:off x="2209800" y="2895600"/>
            <a:ext cx="0" cy="381000"/>
          </a:xfrm>
          <a:prstGeom prst="line">
            <a:avLst/>
          </a:prstGeom>
          <a:noFill/>
          <a:ln w="57150">
            <a:solidFill>
              <a:schemeClr val="accent3">
                <a:lumMod val="50000"/>
              </a:schemeClr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874" name="Text Box 10"/>
          <p:cNvSpPr txBox="1">
            <a:spLocks noChangeArrowheads="1"/>
          </p:cNvSpPr>
          <p:nvPr/>
        </p:nvSpPr>
        <p:spPr bwMode="auto">
          <a:xfrm>
            <a:off x="5181600" y="2362200"/>
            <a:ext cx="3124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 i="1" dirty="0">
                <a:solidFill>
                  <a:srgbClr val="C00000"/>
                </a:solidFill>
                <a:latin typeface="Times New Roman" pitchFamily="18" charset="0"/>
              </a:rPr>
              <a:t>-</a:t>
            </a:r>
            <a:r>
              <a:rPr lang="en-US" b="1" i="1" dirty="0">
                <a:solidFill>
                  <a:srgbClr val="C00000"/>
                </a:solidFill>
                <a:latin typeface="Times New Roman" pitchFamily="18" charset="0"/>
                <a:sym typeface="Symbol" pitchFamily="18" charset="2"/>
              </a:rPr>
              <a:t>V</a:t>
            </a:r>
            <a:r>
              <a:rPr lang="en-US" b="1" dirty="0">
                <a:sym typeface="Symbol" pitchFamily="18" charset="2"/>
              </a:rPr>
              <a:t> </a:t>
            </a:r>
            <a:r>
              <a:rPr lang="en-US" b="1" dirty="0">
                <a:solidFill>
                  <a:srgbClr val="000000"/>
                </a:solidFill>
                <a:sym typeface="Symbol" pitchFamily="18" charset="2"/>
              </a:rPr>
              <a:t>(decrease)</a:t>
            </a:r>
          </a:p>
        </p:txBody>
      </p:sp>
      <p:sp>
        <p:nvSpPr>
          <p:cNvPr id="36875" name="Line 11"/>
          <p:cNvSpPr>
            <a:spLocks noChangeShapeType="1"/>
          </p:cNvSpPr>
          <p:nvPr/>
        </p:nvSpPr>
        <p:spPr bwMode="auto">
          <a:xfrm>
            <a:off x="6553200" y="2895600"/>
            <a:ext cx="0" cy="381000"/>
          </a:xfrm>
          <a:prstGeom prst="line">
            <a:avLst/>
          </a:prstGeom>
          <a:noFill/>
          <a:ln w="57150">
            <a:solidFill>
              <a:schemeClr val="accent3">
                <a:lumMod val="50000"/>
              </a:schemeClr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876" name="Text Box 12"/>
          <p:cNvSpPr txBox="1">
            <a:spLocks noChangeArrowheads="1"/>
          </p:cNvSpPr>
          <p:nvPr/>
        </p:nvSpPr>
        <p:spPr bwMode="auto">
          <a:xfrm>
            <a:off x="1143000" y="3276600"/>
            <a:ext cx="199605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-</a:t>
            </a:r>
            <a:r>
              <a:rPr lang="en-US" b="1" i="1" dirty="0">
                <a:solidFill>
                  <a:srgbClr val="C00000"/>
                </a:solidFill>
                <a:latin typeface="Times New Roman" pitchFamily="18" charset="0"/>
              </a:rPr>
              <a:t>w</a:t>
            </a:r>
            <a:r>
              <a:rPr lang="en-US" b="1" dirty="0"/>
              <a:t> </a:t>
            </a:r>
            <a:r>
              <a:rPr lang="en-US" b="1" dirty="0">
                <a:solidFill>
                  <a:srgbClr val="000000"/>
                </a:solidFill>
              </a:rPr>
              <a:t>results</a:t>
            </a:r>
          </a:p>
        </p:txBody>
      </p:sp>
      <p:sp>
        <p:nvSpPr>
          <p:cNvPr id="36877" name="Text Box 13"/>
          <p:cNvSpPr txBox="1">
            <a:spLocks noChangeArrowheads="1"/>
          </p:cNvSpPr>
          <p:nvPr/>
        </p:nvSpPr>
        <p:spPr bwMode="auto">
          <a:xfrm>
            <a:off x="5715000" y="3276600"/>
            <a:ext cx="199605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+</a:t>
            </a:r>
            <a:r>
              <a:rPr lang="en-US" b="1" i="1" dirty="0">
                <a:solidFill>
                  <a:srgbClr val="C00000"/>
                </a:solidFill>
                <a:latin typeface="Times New Roman" pitchFamily="18" charset="0"/>
              </a:rPr>
              <a:t>w</a:t>
            </a:r>
            <a:r>
              <a:rPr lang="en-US" b="1" dirty="0"/>
              <a:t> </a:t>
            </a:r>
            <a:r>
              <a:rPr lang="en-US" b="1" dirty="0">
                <a:solidFill>
                  <a:srgbClr val="000000"/>
                </a:solidFill>
              </a:rPr>
              <a:t>results</a:t>
            </a:r>
          </a:p>
        </p:txBody>
      </p:sp>
      <p:sp>
        <p:nvSpPr>
          <p:cNvPr id="36879" name="Text Box 15"/>
          <p:cNvSpPr txBox="1">
            <a:spLocks noChangeArrowheads="1"/>
          </p:cNvSpPr>
          <p:nvPr/>
        </p:nvSpPr>
        <p:spPr bwMode="auto">
          <a:xfrm>
            <a:off x="838200" y="4191000"/>
            <a:ext cx="32162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600" b="1" i="1" dirty="0" err="1">
                <a:solidFill>
                  <a:srgbClr val="C00000"/>
                </a:solidFill>
                <a:latin typeface="Times New Roman" pitchFamily="18" charset="0"/>
              </a:rPr>
              <a:t>E</a:t>
            </a:r>
            <a:r>
              <a:rPr lang="en-US" baseline="-25000" dirty="0" err="1">
                <a:solidFill>
                  <a:srgbClr val="C00000"/>
                </a:solidFill>
              </a:rPr>
              <a:t>system</a:t>
            </a:r>
            <a:r>
              <a:rPr lang="en-US" dirty="0"/>
              <a:t> </a:t>
            </a:r>
            <a:r>
              <a:rPr lang="en-US" b="1" dirty="0">
                <a:solidFill>
                  <a:srgbClr val="000000"/>
                </a:solidFill>
              </a:rPr>
              <a:t>decreases</a:t>
            </a:r>
          </a:p>
        </p:txBody>
      </p:sp>
      <p:sp>
        <p:nvSpPr>
          <p:cNvPr id="36880" name="Text Box 16"/>
          <p:cNvSpPr txBox="1">
            <a:spLocks noChangeArrowheads="1"/>
          </p:cNvSpPr>
          <p:nvPr/>
        </p:nvSpPr>
        <p:spPr bwMode="auto">
          <a:xfrm>
            <a:off x="685800" y="5334000"/>
            <a:ext cx="38862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Work has been done by the system on the surroundings</a:t>
            </a:r>
          </a:p>
        </p:txBody>
      </p:sp>
      <p:sp>
        <p:nvSpPr>
          <p:cNvPr id="36881" name="Text Box 17"/>
          <p:cNvSpPr txBox="1">
            <a:spLocks noChangeArrowheads="1"/>
          </p:cNvSpPr>
          <p:nvPr/>
        </p:nvSpPr>
        <p:spPr bwMode="auto">
          <a:xfrm>
            <a:off x="5105400" y="4191000"/>
            <a:ext cx="32162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600" b="1" i="1" dirty="0" err="1">
                <a:solidFill>
                  <a:srgbClr val="C00000"/>
                </a:solidFill>
                <a:latin typeface="Times New Roman" pitchFamily="18" charset="0"/>
              </a:rPr>
              <a:t>E</a:t>
            </a:r>
            <a:r>
              <a:rPr lang="en-US" baseline="-25000" dirty="0" err="1">
                <a:solidFill>
                  <a:srgbClr val="C00000"/>
                </a:solidFill>
              </a:rPr>
              <a:t>system</a:t>
            </a:r>
            <a:r>
              <a:rPr lang="en-US" dirty="0"/>
              <a:t> </a:t>
            </a:r>
            <a:r>
              <a:rPr lang="en-US" b="1" dirty="0">
                <a:solidFill>
                  <a:srgbClr val="000000"/>
                </a:solidFill>
              </a:rPr>
              <a:t>increases</a:t>
            </a:r>
          </a:p>
        </p:txBody>
      </p:sp>
      <p:sp>
        <p:nvSpPr>
          <p:cNvPr id="36882" name="Line 18"/>
          <p:cNvSpPr>
            <a:spLocks noChangeShapeType="1"/>
          </p:cNvSpPr>
          <p:nvPr/>
        </p:nvSpPr>
        <p:spPr bwMode="auto">
          <a:xfrm>
            <a:off x="2209800" y="3810000"/>
            <a:ext cx="0" cy="381000"/>
          </a:xfrm>
          <a:prstGeom prst="line">
            <a:avLst/>
          </a:prstGeom>
          <a:noFill/>
          <a:ln w="57150">
            <a:solidFill>
              <a:schemeClr val="accent3">
                <a:lumMod val="50000"/>
              </a:schemeClr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883" name="Line 19"/>
          <p:cNvSpPr>
            <a:spLocks noChangeShapeType="1"/>
          </p:cNvSpPr>
          <p:nvPr/>
        </p:nvSpPr>
        <p:spPr bwMode="auto">
          <a:xfrm>
            <a:off x="6553200" y="3810000"/>
            <a:ext cx="0" cy="381000"/>
          </a:xfrm>
          <a:prstGeom prst="line">
            <a:avLst/>
          </a:prstGeom>
          <a:noFill/>
          <a:ln w="57150">
            <a:solidFill>
              <a:schemeClr val="accent3">
                <a:lumMod val="50000"/>
              </a:schemeClr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884" name="Text Box 20"/>
          <p:cNvSpPr txBox="1">
            <a:spLocks noChangeArrowheads="1"/>
          </p:cNvSpPr>
          <p:nvPr/>
        </p:nvSpPr>
        <p:spPr bwMode="auto">
          <a:xfrm>
            <a:off x="5029200" y="5332413"/>
            <a:ext cx="3886200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Work has been done on the system by the surroundings</a:t>
            </a:r>
          </a:p>
        </p:txBody>
      </p:sp>
      <p:sp>
        <p:nvSpPr>
          <p:cNvPr id="36885" name="Line 21"/>
          <p:cNvSpPr>
            <a:spLocks noChangeShapeType="1"/>
          </p:cNvSpPr>
          <p:nvPr/>
        </p:nvSpPr>
        <p:spPr bwMode="auto">
          <a:xfrm>
            <a:off x="2209800" y="4876800"/>
            <a:ext cx="0" cy="381000"/>
          </a:xfrm>
          <a:prstGeom prst="line">
            <a:avLst/>
          </a:prstGeom>
          <a:noFill/>
          <a:ln w="57150">
            <a:solidFill>
              <a:schemeClr val="accent3">
                <a:lumMod val="50000"/>
              </a:schemeClr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886" name="Line 22"/>
          <p:cNvSpPr>
            <a:spLocks noChangeShapeType="1"/>
          </p:cNvSpPr>
          <p:nvPr/>
        </p:nvSpPr>
        <p:spPr bwMode="auto">
          <a:xfrm>
            <a:off x="6553200" y="4876800"/>
            <a:ext cx="0" cy="381000"/>
          </a:xfrm>
          <a:prstGeom prst="line">
            <a:avLst/>
          </a:prstGeom>
          <a:noFill/>
          <a:ln w="57150">
            <a:solidFill>
              <a:schemeClr val="accent3">
                <a:lumMod val="50000"/>
              </a:schemeClr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graphicFrame>
        <p:nvGraphicFramePr>
          <p:cNvPr id="20" name="Object 19"/>
          <p:cNvGraphicFramePr>
            <a:graphicFrameLocks noChangeAspect="1"/>
          </p:cNvGraphicFramePr>
          <p:nvPr/>
        </p:nvGraphicFramePr>
        <p:xfrm>
          <a:off x="2514600" y="685800"/>
          <a:ext cx="3585340" cy="10430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89" name="Equation" r:id="rId4" imgW="698400" imgH="203040" progId="">
                  <p:embed/>
                </p:oleObj>
              </mc:Choice>
              <mc:Fallback>
                <p:oleObj name="Equation" r:id="rId4" imgW="698400" imgH="203040" progId="">
                  <p:embed/>
                  <p:pic>
                    <p:nvPicPr>
                      <p:cNvPr id="0" name="Picture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685800"/>
                        <a:ext cx="3585340" cy="104300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36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7" dur="500"/>
                                        <p:tgtEl>
                                          <p:spTgt spid="36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6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6" dur="500"/>
                                        <p:tgtEl>
                                          <p:spTgt spid="368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6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5" dur="500"/>
                                        <p:tgtEl>
                                          <p:spTgt spid="368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6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36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36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4" dur="500"/>
                                        <p:tgtEl>
                                          <p:spTgt spid="36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36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63" dur="500"/>
                                        <p:tgtEl>
                                          <p:spTgt spid="368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368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2" dur="500"/>
                                        <p:tgtEl>
                                          <p:spTgt spid="368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3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368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70" grpId="0"/>
      <p:bldP spid="36871" grpId="0"/>
      <p:bldP spid="36872" grpId="0"/>
      <p:bldP spid="36873" grpId="0" animBg="1"/>
      <p:bldP spid="36874" grpId="0"/>
      <p:bldP spid="36875" grpId="0" animBg="1"/>
      <p:bldP spid="36876" grpId="0"/>
      <p:bldP spid="36877" grpId="0"/>
      <p:bldP spid="36879" grpId="0"/>
      <p:bldP spid="36880" grpId="0"/>
      <p:bldP spid="36881" grpId="0"/>
      <p:bldP spid="36882" grpId="0" animBg="1"/>
      <p:bldP spid="36883" grpId="0" animBg="1"/>
      <p:bldP spid="36884" grpId="0"/>
      <p:bldP spid="36885" grpId="0" animBg="1"/>
      <p:bldP spid="3688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772400" cy="762000"/>
          </a:xfrm>
        </p:spPr>
        <p:txBody>
          <a:bodyPr/>
          <a:lstStyle/>
          <a:p>
            <a:r>
              <a:rPr lang="en-US" sz="3200" dirty="0">
                <a:solidFill>
                  <a:srgbClr val="000000"/>
                </a:solidFill>
              </a:rPr>
              <a:t>Energy Change in Chemical Processes</a:t>
            </a:r>
          </a:p>
        </p:txBody>
      </p:sp>
      <p:pic>
        <p:nvPicPr>
          <p:cNvPr id="7" name="Picture 6" descr="Endothermic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71600" y="2247900"/>
            <a:ext cx="5934075" cy="4610100"/>
          </a:xfrm>
          <a:prstGeom prst="rect">
            <a:avLst/>
          </a:prstGeom>
        </p:spPr>
      </p:pic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228600" y="762000"/>
            <a:ext cx="26066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Endothermic</a:t>
            </a:r>
            <a:r>
              <a:rPr lang="en-US" b="1" dirty="0"/>
              <a:t>: 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304800" y="1295400"/>
            <a:ext cx="86868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Reactions in which energy flows </a:t>
            </a:r>
            <a:r>
              <a:rPr lang="en-US" b="1" i="1" dirty="0">
                <a:solidFill>
                  <a:schemeClr val="bg1">
                    <a:lumMod val="50000"/>
                  </a:schemeClr>
                </a:solidFill>
              </a:rPr>
              <a:t>into</a:t>
            </a:r>
            <a:r>
              <a:rPr lang="en-US" b="1" dirty="0">
                <a:solidFill>
                  <a:srgbClr val="000000"/>
                </a:solidFill>
              </a:rPr>
              <a:t> the </a:t>
            </a:r>
            <a:endParaRPr lang="en-US" b="1" dirty="0" smtClean="0">
              <a:solidFill>
                <a:srgbClr val="000000"/>
              </a:solidFill>
            </a:endParaRPr>
          </a:p>
          <a:p>
            <a:r>
              <a:rPr lang="en-US" b="1" dirty="0" smtClean="0">
                <a:solidFill>
                  <a:srgbClr val="000000"/>
                </a:solidFill>
              </a:rPr>
              <a:t>system </a:t>
            </a:r>
            <a:r>
              <a:rPr lang="en-US" b="1" dirty="0">
                <a:solidFill>
                  <a:srgbClr val="000000"/>
                </a:solidFill>
              </a:rPr>
              <a:t>as the reaction proceeds.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3200400" y="2362200"/>
            <a:ext cx="5105400" cy="810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+ </a:t>
            </a:r>
            <a:r>
              <a:rPr lang="en-US" b="1" dirty="0" err="1" smtClean="0">
                <a:solidFill>
                  <a:srgbClr val="C00000"/>
                </a:solidFill>
                <a:latin typeface="Times New Roman" pitchFamily="18" charset="0"/>
              </a:rPr>
              <a:t>q</a:t>
            </a:r>
            <a:r>
              <a:rPr lang="en-US" b="1" baseline="-25000" dirty="0" err="1" smtClean="0">
                <a:solidFill>
                  <a:srgbClr val="C00000"/>
                </a:solidFill>
              </a:rPr>
              <a:t>system</a:t>
            </a:r>
            <a:r>
              <a:rPr lang="en-US" b="1" dirty="0" smtClean="0">
                <a:solidFill>
                  <a:srgbClr val="C00000"/>
                </a:solidFill>
              </a:rPr>
              <a:t>       - </a:t>
            </a:r>
            <a:r>
              <a:rPr lang="en-US" b="1" dirty="0" err="1" smtClean="0">
                <a:solidFill>
                  <a:srgbClr val="C00000"/>
                </a:solidFill>
                <a:latin typeface="Times New Roman" pitchFamily="18" charset="0"/>
              </a:rPr>
              <a:t>q</a:t>
            </a:r>
            <a:r>
              <a:rPr lang="en-US" b="1" baseline="-25000" dirty="0" err="1" smtClean="0">
                <a:solidFill>
                  <a:srgbClr val="C00000"/>
                </a:solidFill>
              </a:rPr>
              <a:t>surroundings</a:t>
            </a:r>
            <a:endParaRPr lang="en-US" b="1" baseline="-25000" dirty="0" smtClean="0">
              <a:solidFill>
                <a:srgbClr val="C00000"/>
              </a:solidFill>
            </a:endParaRPr>
          </a:p>
          <a:p>
            <a:r>
              <a:rPr lang="en-US" b="1" baseline="-25000" dirty="0" smtClean="0">
                <a:solidFill>
                  <a:srgbClr val="C00000"/>
                </a:solidFill>
              </a:rPr>
              <a:t> </a:t>
            </a:r>
            <a:endParaRPr lang="en-US" b="1" baseline="-25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772400" cy="838200"/>
          </a:xfrm>
        </p:spPr>
        <p:txBody>
          <a:bodyPr/>
          <a:lstStyle/>
          <a:p>
            <a:r>
              <a:rPr lang="en-US" sz="3200" dirty="0" smtClean="0">
                <a:solidFill>
                  <a:srgbClr val="000000"/>
                </a:solidFill>
              </a:rPr>
              <a:t>Energy Change in Chemical Processes</a:t>
            </a:r>
            <a:endParaRPr lang="en-US" sz="3200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5" name="Picture 4" descr="Exothermic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47800" y="2043619"/>
            <a:ext cx="6124575" cy="4814381"/>
          </a:xfrm>
          <a:prstGeom prst="rect">
            <a:avLst/>
          </a:prstGeom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304800" y="838200"/>
            <a:ext cx="26066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Exothermic: 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381000" y="1295400"/>
            <a:ext cx="85344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Reactions in which energy flows </a:t>
            </a:r>
            <a:r>
              <a:rPr lang="en-US" b="1" i="1" dirty="0">
                <a:solidFill>
                  <a:schemeClr val="bg1">
                    <a:lumMod val="50000"/>
                  </a:schemeClr>
                </a:solidFill>
              </a:rPr>
              <a:t>out of</a:t>
            </a:r>
            <a:r>
              <a:rPr lang="en-US" b="1" dirty="0">
                <a:solidFill>
                  <a:srgbClr val="000000"/>
                </a:solidFill>
              </a:rPr>
              <a:t> the system  as the reaction proceeds.</a:t>
            </a:r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3200400" y="2133600"/>
            <a:ext cx="54102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- </a:t>
            </a:r>
            <a:r>
              <a:rPr lang="en-US" b="1" dirty="0" err="1" smtClean="0">
                <a:solidFill>
                  <a:srgbClr val="C00000"/>
                </a:solidFill>
                <a:latin typeface="Times New Roman" pitchFamily="18" charset="0"/>
              </a:rPr>
              <a:t>q</a:t>
            </a:r>
            <a:r>
              <a:rPr lang="en-US" b="1" baseline="-25000" dirty="0" err="1" smtClean="0">
                <a:solidFill>
                  <a:srgbClr val="C00000"/>
                </a:solidFill>
              </a:rPr>
              <a:t>system</a:t>
            </a:r>
            <a:r>
              <a:rPr lang="en-US" b="1" baseline="-25000" dirty="0" smtClean="0">
                <a:solidFill>
                  <a:srgbClr val="C00000"/>
                </a:solidFill>
              </a:rPr>
              <a:t>  </a:t>
            </a:r>
            <a:r>
              <a:rPr lang="en-US" b="1" dirty="0" smtClean="0">
                <a:solidFill>
                  <a:srgbClr val="C00000"/>
                </a:solidFill>
              </a:rPr>
              <a:t>     + </a:t>
            </a:r>
            <a:r>
              <a:rPr lang="en-US" b="1" dirty="0" err="1" smtClean="0">
                <a:solidFill>
                  <a:srgbClr val="C00000"/>
                </a:solidFill>
                <a:latin typeface="Times New Roman" pitchFamily="18" charset="0"/>
              </a:rPr>
              <a:t>q</a:t>
            </a:r>
            <a:r>
              <a:rPr lang="en-US" b="1" baseline="-25000" dirty="0" err="1" smtClean="0">
                <a:solidFill>
                  <a:srgbClr val="C00000"/>
                </a:solidFill>
              </a:rPr>
              <a:t>surroundings</a:t>
            </a:r>
            <a:endParaRPr lang="en-US" b="1" baseline="-25000" dirty="0" smtClean="0">
              <a:solidFill>
                <a:srgbClr val="C00000"/>
              </a:solidFill>
            </a:endParaRPr>
          </a:p>
          <a:p>
            <a:r>
              <a:rPr lang="en-US" b="1" dirty="0" smtClean="0">
                <a:solidFill>
                  <a:srgbClr val="C00000"/>
                </a:solidFill>
              </a:rPr>
              <a:t>  </a:t>
            </a:r>
            <a:endParaRPr lang="en-US" b="1" baseline="-25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60000"/>
                <a:lumOff val="4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3429000" cy="762000"/>
          </a:xfrm>
        </p:spPr>
        <p:txBody>
          <a:bodyPr/>
          <a:lstStyle/>
          <a:p>
            <a:r>
              <a:rPr lang="en-US" u="sng" dirty="0" err="1">
                <a:solidFill>
                  <a:srgbClr val="000000"/>
                </a:solidFill>
              </a:rPr>
              <a:t>Calorimetry</a:t>
            </a:r>
            <a:endParaRPr lang="en-US" u="sng" dirty="0">
              <a:solidFill>
                <a:srgbClr val="000000"/>
              </a:solidFill>
            </a:endParaRPr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609600" y="762000"/>
            <a:ext cx="78486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 dirty="0">
                <a:solidFill>
                  <a:srgbClr val="000000"/>
                </a:solidFill>
              </a:rPr>
              <a:t>The amount of heat absorbed or released during a physical or chemical change can be measured, usually by the change in temperature of a known quantity of water in a </a:t>
            </a:r>
            <a:r>
              <a:rPr 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calorimeter</a:t>
            </a:r>
            <a:r>
              <a:rPr lang="en-US" sz="2400" b="1" dirty="0">
                <a:solidFill>
                  <a:srgbClr val="000000"/>
                </a:solidFill>
              </a:rPr>
              <a:t>.</a:t>
            </a:r>
          </a:p>
        </p:txBody>
      </p:sp>
      <p:pic>
        <p:nvPicPr>
          <p:cNvPr id="7" name="Picture 5" descr="bombcalorimeter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28600" y="2590800"/>
            <a:ext cx="5080000" cy="381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4" descr="coffeecupcalorimete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38800" y="2362200"/>
            <a:ext cx="3262665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hemistry">
  <a:themeElements>
    <a:clrScheme name="chemistry 8">
      <a:dk1>
        <a:srgbClr val="808080"/>
      </a:dk1>
      <a:lt1>
        <a:srgbClr val="FFFFFF"/>
      </a:lt1>
      <a:dk2>
        <a:srgbClr val="3366FF"/>
      </a:dk2>
      <a:lt2>
        <a:srgbClr val="FFFFFF"/>
      </a:lt2>
      <a:accent1>
        <a:srgbClr val="FFFF00"/>
      </a:accent1>
      <a:accent2>
        <a:srgbClr val="3333CC"/>
      </a:accent2>
      <a:accent3>
        <a:srgbClr val="ADB8FF"/>
      </a:accent3>
      <a:accent4>
        <a:srgbClr val="DADADA"/>
      </a:accent4>
      <a:accent5>
        <a:srgbClr val="FFFFAA"/>
      </a:accent5>
      <a:accent6>
        <a:srgbClr val="2D2DB9"/>
      </a:accent6>
      <a:hlink>
        <a:srgbClr val="CCCCFF"/>
      </a:hlink>
      <a:folHlink>
        <a:srgbClr val="B2B2B2"/>
      </a:folHlink>
    </a:clrScheme>
    <a:fontScheme name="chemistry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hemistry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mistry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8">
        <a:dk1>
          <a:srgbClr val="808080"/>
        </a:dk1>
        <a:lt1>
          <a:srgbClr val="FFFFFF"/>
        </a:lt1>
        <a:dk2>
          <a:srgbClr val="3366FF"/>
        </a:dk2>
        <a:lt2>
          <a:srgbClr val="FFFFFF"/>
        </a:lt2>
        <a:accent1>
          <a:srgbClr val="FFFF00"/>
        </a:accent1>
        <a:accent2>
          <a:srgbClr val="3333CC"/>
        </a:accent2>
        <a:accent3>
          <a:srgbClr val="ADB8FF"/>
        </a:accent3>
        <a:accent4>
          <a:srgbClr val="DADADA"/>
        </a:accent4>
        <a:accent5>
          <a:srgbClr val="FFFFA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hemistry">
  <a:themeElements>
    <a:clrScheme name="chemistry 8">
      <a:dk1>
        <a:srgbClr val="808080"/>
      </a:dk1>
      <a:lt1>
        <a:srgbClr val="FFFFFF"/>
      </a:lt1>
      <a:dk2>
        <a:srgbClr val="3366FF"/>
      </a:dk2>
      <a:lt2>
        <a:srgbClr val="FFFFFF"/>
      </a:lt2>
      <a:accent1>
        <a:srgbClr val="FFFF00"/>
      </a:accent1>
      <a:accent2>
        <a:srgbClr val="3333CC"/>
      </a:accent2>
      <a:accent3>
        <a:srgbClr val="ADB8FF"/>
      </a:accent3>
      <a:accent4>
        <a:srgbClr val="DADADA"/>
      </a:accent4>
      <a:accent5>
        <a:srgbClr val="FFFFAA"/>
      </a:accent5>
      <a:accent6>
        <a:srgbClr val="2D2DB9"/>
      </a:accent6>
      <a:hlink>
        <a:srgbClr val="CCCCFF"/>
      </a:hlink>
      <a:folHlink>
        <a:srgbClr val="B2B2B2"/>
      </a:folHlink>
    </a:clrScheme>
    <a:fontScheme name="chemistry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chemistry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mistry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8">
        <a:dk1>
          <a:srgbClr val="808080"/>
        </a:dk1>
        <a:lt1>
          <a:srgbClr val="FFFFFF"/>
        </a:lt1>
        <a:dk2>
          <a:srgbClr val="3366FF"/>
        </a:dk2>
        <a:lt2>
          <a:srgbClr val="FFFFFF"/>
        </a:lt2>
        <a:accent1>
          <a:srgbClr val="FFFF00"/>
        </a:accent1>
        <a:accent2>
          <a:srgbClr val="3333CC"/>
        </a:accent2>
        <a:accent3>
          <a:srgbClr val="ADB8FF"/>
        </a:accent3>
        <a:accent4>
          <a:srgbClr val="DADADA"/>
        </a:accent4>
        <a:accent5>
          <a:srgbClr val="FFFFA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636</TotalTime>
  <Words>1384</Words>
  <Application>Microsoft Office PowerPoint</Application>
  <PresentationFormat>Екран (4:3)</PresentationFormat>
  <Paragraphs>198</Paragraphs>
  <Slides>12</Slides>
  <Notes>12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Вбудовані сервери OLE</vt:lpstr>
      </vt:variant>
      <vt:variant>
        <vt:i4>1</vt:i4>
      </vt:variant>
      <vt:variant>
        <vt:lpstr>Заголовки слайдів</vt:lpstr>
      </vt:variant>
      <vt:variant>
        <vt:i4>12</vt:i4>
      </vt:variant>
    </vt:vector>
  </HeadingPairs>
  <TitlesOfParts>
    <vt:vector size="15" baseType="lpstr">
      <vt:lpstr>chemistry</vt:lpstr>
      <vt:lpstr>1_chemistry</vt:lpstr>
      <vt:lpstr>Equation</vt:lpstr>
      <vt:lpstr>THERMODYNAMICS</vt:lpstr>
      <vt:lpstr>Definitions #1</vt:lpstr>
      <vt:lpstr>Definitions #2</vt:lpstr>
      <vt:lpstr>State Functions depend  ONLY on the present state of the system</vt:lpstr>
      <vt:lpstr>E = q + w</vt:lpstr>
      <vt:lpstr>Work, Pressure, and Volume</vt:lpstr>
      <vt:lpstr>Energy Change in Chemical Processes</vt:lpstr>
      <vt:lpstr>Energy Change in Chemical Processes</vt:lpstr>
      <vt:lpstr>Calorimetry</vt:lpstr>
      <vt:lpstr>Units for Measuring Heat</vt:lpstr>
      <vt:lpstr>Specific Heat</vt:lpstr>
      <vt:lpstr>Calculations Involving Specific Heat</vt:lpstr>
    </vt:vector>
  </TitlesOfParts>
  <Company>Visalia Unified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Andy Allan</dc:creator>
  <cp:lastModifiedBy>RomaK</cp:lastModifiedBy>
  <cp:revision>114</cp:revision>
  <dcterms:created xsi:type="dcterms:W3CDTF">2006-06-01T18:12:29Z</dcterms:created>
  <dcterms:modified xsi:type="dcterms:W3CDTF">2015-09-02T10:08:23Z</dcterms:modified>
</cp:coreProperties>
</file>