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60" r:id="rId4"/>
    <p:sldId id="257" r:id="rId5"/>
    <p:sldId id="262" r:id="rId6"/>
    <p:sldId id="264" r:id="rId7"/>
    <p:sldId id="266" r:id="rId8"/>
    <p:sldId id="267" r:id="rId9"/>
    <p:sldId id="268" r:id="rId10"/>
    <p:sldId id="269" r:id="rId11"/>
    <p:sldId id="270" r:id="rId12"/>
    <p:sldId id="263" r:id="rId13"/>
    <p:sldId id="265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261FF-C7A8-4D41-A14B-1FDD31822CAA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FC064-A8AB-4F6F-A4BB-AF5AD97D7B0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8428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Valence </a:t>
            </a:r>
            <a:br>
              <a:rPr lang="en-US" smtClean="0"/>
            </a:br>
            <a:r>
              <a:rPr lang="en-US" smtClean="0"/>
              <a:t>Electrons:</a:t>
            </a:r>
          </a:p>
          <a:p>
            <a:r>
              <a:rPr lang="en-US" smtClean="0"/>
              <a:t>ELECTRONS AVAILABLE FOR BONDING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Valence </a:t>
            </a:r>
            <a:br>
              <a:rPr lang="en-US" smtClean="0"/>
            </a:br>
            <a:r>
              <a:rPr lang="en-US" smtClean="0"/>
              <a:t>Electrons:</a:t>
            </a:r>
          </a:p>
          <a:p>
            <a:r>
              <a:rPr lang="en-US" smtClean="0"/>
              <a:t>ELECTRONS AVAILABLE FOR BONDING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945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Group 17 (halogens) have 7 valence electrons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Group 17 (halogens) have 7 valence electrons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0357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Group 18 (Noble gases) have 8 valence electrons, except helium, which has only 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Group 18 (Noble gases) have 8 valence electrons, except helium, which has only 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6471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Transition metals (“d” block) have 1 or 2 valence electrons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Transition metals (“d” block) have 1 or 2 valence electrons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378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Lanthanides and actinides </a:t>
            </a:r>
          </a:p>
          <a:p>
            <a:r>
              <a:rPr lang="en-US" smtClean="0"/>
              <a:t>(“f” block) have 1 or 2 valence electrons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Lanthanides and actinides </a:t>
            </a:r>
          </a:p>
          <a:p>
            <a:r>
              <a:rPr lang="en-US" smtClean="0"/>
              <a:t>(“f” block) have 1 or 2 valence electrons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651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Dot Notations</a:t>
            </a:r>
          </a:p>
          <a:p>
            <a:r>
              <a:rPr lang="en-US" smtClean="0"/>
              <a:t>An atom’s valence electrons can be represented by Lewis dot notations.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Dot Notations</a:t>
            </a:r>
          </a:p>
          <a:p>
            <a:r>
              <a:rPr lang="en-US" smtClean="0"/>
              <a:t>An atom’s valence electrons can be represented by Lewis dot notations.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71203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Dot Notations – Period 2</a:t>
            </a:r>
          </a:p>
          <a:p>
            <a:r>
              <a:rPr lang="en-US" smtClean="0"/>
              <a:t>Lewis dot notations for the valence electrons of the elements of Period 2.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Dot Notations – Period 2</a:t>
            </a:r>
          </a:p>
          <a:p>
            <a:r>
              <a:rPr lang="en-US" smtClean="0"/>
              <a:t>Lewis dot notations for the valence electrons of the elements of Period 2.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5248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 Students know how to use the periodic table to determine the number of electrons available for bonding.</a:t>
            </a:r>
          </a:p>
          <a:p>
            <a:r>
              <a:rPr lang="en-US" smtClean="0"/>
              <a:t> Students know how to draw Lewis dot structures.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 Students know how to use the periodic table to determine the number of electrons available for bonding.</a:t>
            </a:r>
          </a:p>
          <a:p>
            <a:r>
              <a:rPr lang="en-US" smtClean="0"/>
              <a:t> Students know how to draw Lewis dot structures.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4300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Definition</a:t>
            </a:r>
          </a:p>
          <a:p>
            <a:r>
              <a:rPr lang="en-US" smtClean="0"/>
              <a:t>Valence electrons are electrons in the outmost shell (energy level). They are the electrons available for bonding.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Definition</a:t>
            </a:r>
          </a:p>
          <a:p>
            <a:r>
              <a:rPr lang="en-US" smtClean="0"/>
              <a:t>Valence electrons are electrons in the outmost shell (energy level). They are the electrons available for bonding.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3597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Group 1 (alkali metals) have 1 valence electron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Group 1 (alkali metals) have 1 valence electron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1536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Group 2 (alkaline earth metals) have 2 valence electrons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Group 2 (alkaline earth metals) have 2 valence electrons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3771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Group 13 elements have 3 valence electrons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Group 13 elements have 3 valence electrons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2776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Group 14 elements have 4 valence electrons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Group 14 elements have 4 valence electrons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2107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Group 15 elements have 5 valence electrons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Group 15 elements have 5 valence electrons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0099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Group 16 elements have 6 valence electrons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Group 16 elements have 6 valence electrons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6089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882C2-B82D-4489-B963-788CF52145D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95702-EF81-45C0-B3F0-5D4319218AD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4038600" cy="18288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Valence </a:t>
            </a:r>
            <a:b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Electrons:</a:t>
            </a:r>
            <a:endParaRPr lang="en-US" sz="6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3" descr="Einsteiniu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457200"/>
            <a:ext cx="5236535" cy="5629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2743200"/>
            <a:ext cx="3124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ELECTRONS AVAILABLE FOR BONDING </a:t>
            </a: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iodic_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8229600" cy="675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81200" y="762000"/>
            <a:ext cx="3581400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Group 17 (halogens) have </a:t>
            </a:r>
            <a:r>
              <a:rPr lang="en-US" sz="2000" b="1" dirty="0" smtClean="0">
                <a:solidFill>
                  <a:srgbClr val="C00000"/>
                </a:solidFill>
              </a:rPr>
              <a:t>7</a:t>
            </a:r>
            <a:r>
              <a:rPr lang="en-US" sz="2000" b="1" dirty="0" smtClean="0"/>
              <a:t> valence electrons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7391400" y="914400"/>
            <a:ext cx="381000" cy="2895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11" idx="3"/>
          </p:cNvCxnSpPr>
          <p:nvPr/>
        </p:nvCxnSpPr>
        <p:spPr>
          <a:xfrm>
            <a:off x="5562600" y="1115943"/>
            <a:ext cx="1828800" cy="40805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iodic_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8229600" cy="675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81200" y="762000"/>
            <a:ext cx="3581400" cy="1015663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Group 18 (Noble gases) have </a:t>
            </a:r>
            <a:r>
              <a:rPr lang="en-US" sz="2000" b="1" dirty="0" smtClean="0">
                <a:solidFill>
                  <a:srgbClr val="C00000"/>
                </a:solidFill>
              </a:rPr>
              <a:t>8</a:t>
            </a:r>
            <a:r>
              <a:rPr lang="en-US" sz="2000" b="1" dirty="0" smtClean="0"/>
              <a:t> valence electrons, </a:t>
            </a:r>
            <a:r>
              <a:rPr lang="en-US" sz="2000" b="1" i="1" u="sng" dirty="0" smtClean="0"/>
              <a:t>except helium</a:t>
            </a:r>
            <a:r>
              <a:rPr lang="en-US" sz="2000" b="1" dirty="0" smtClean="0"/>
              <a:t>, which has only </a:t>
            </a:r>
            <a:r>
              <a:rPr lang="en-US" sz="2000" b="1" dirty="0" smtClean="0">
                <a:solidFill>
                  <a:srgbClr val="C00000"/>
                </a:solidFill>
              </a:rPr>
              <a:t>2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72400" y="457200"/>
            <a:ext cx="381000" cy="33528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11" idx="3"/>
          </p:cNvCxnSpPr>
          <p:nvPr/>
        </p:nvCxnSpPr>
        <p:spPr>
          <a:xfrm>
            <a:off x="5562600" y="1269832"/>
            <a:ext cx="2209800" cy="25416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iodic_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8229600" cy="675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81200" y="533400"/>
            <a:ext cx="3581400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Transition metals (“d” block) have </a:t>
            </a:r>
            <a:r>
              <a:rPr lang="en-US" sz="2000" b="1" dirty="0" smtClean="0">
                <a:solidFill>
                  <a:srgbClr val="C00000"/>
                </a:solidFill>
              </a:rPr>
              <a:t>1</a:t>
            </a:r>
            <a:r>
              <a:rPr lang="en-US" sz="2000" b="1" dirty="0" smtClean="0"/>
              <a:t> or </a:t>
            </a:r>
            <a:r>
              <a:rPr lang="en-US" sz="2000" b="1" dirty="0" smtClean="0">
                <a:solidFill>
                  <a:srgbClr val="C00000"/>
                </a:solidFill>
              </a:rPr>
              <a:t>2</a:t>
            </a:r>
            <a:r>
              <a:rPr lang="en-US" sz="2000" b="1" dirty="0" smtClean="0"/>
              <a:t> valence electrons</a:t>
            </a:r>
            <a:endParaRPr lang="en-US" sz="2000" b="1" dirty="0"/>
          </a:p>
        </p:txBody>
      </p:sp>
      <p:sp>
        <p:nvSpPr>
          <p:cNvPr id="7" name="Right Brace 6"/>
          <p:cNvSpPr/>
          <p:nvPr/>
        </p:nvSpPr>
        <p:spPr>
          <a:xfrm rot="16200000">
            <a:off x="3505200" y="-228600"/>
            <a:ext cx="533400" cy="3581400"/>
          </a:xfrm>
          <a:prstGeom prst="righ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iodic_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8229600" cy="675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81200" y="533400"/>
            <a:ext cx="3581400" cy="1015663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Lanthanides and actinides </a:t>
            </a:r>
          </a:p>
          <a:p>
            <a:r>
              <a:rPr lang="en-US" sz="2000" b="1" dirty="0" smtClean="0"/>
              <a:t>(“f” block) have </a:t>
            </a:r>
            <a:r>
              <a:rPr lang="en-US" sz="2000" b="1" dirty="0" smtClean="0">
                <a:solidFill>
                  <a:srgbClr val="C00000"/>
                </a:solidFill>
              </a:rPr>
              <a:t>1</a:t>
            </a:r>
            <a:r>
              <a:rPr lang="en-US" sz="2000" b="1" dirty="0" smtClean="0"/>
              <a:t> or </a:t>
            </a:r>
            <a:r>
              <a:rPr lang="en-US" sz="2000" b="1" dirty="0" smtClean="0">
                <a:solidFill>
                  <a:srgbClr val="C00000"/>
                </a:solidFill>
              </a:rPr>
              <a:t>2</a:t>
            </a:r>
            <a:r>
              <a:rPr lang="en-US" sz="2000" b="1" dirty="0" smtClean="0"/>
              <a:t> valence electrons</a:t>
            </a:r>
            <a:endParaRPr lang="en-US" sz="2000" b="1" dirty="0"/>
          </a:p>
        </p:txBody>
      </p:sp>
      <p:cxnSp>
        <p:nvCxnSpPr>
          <p:cNvPr id="6" name="Straight Connector 5"/>
          <p:cNvCxnSpPr>
            <a:stCxn id="11" idx="2"/>
          </p:cNvCxnSpPr>
          <p:nvPr/>
        </p:nvCxnSpPr>
        <p:spPr>
          <a:xfrm rot="16200000" flipH="1">
            <a:off x="3384381" y="1936582"/>
            <a:ext cx="2489539" cy="17145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438400" y="4038600"/>
            <a:ext cx="6172200" cy="114300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5334000" cy="1020762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Dot Notations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990600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An atom’s valence electrons can be represented by Lewis dot notations.</a:t>
            </a:r>
            <a:endParaRPr lang="en-US" sz="2800" dirty="0">
              <a:latin typeface="Comic Sans MS" pitchFamily="66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2057400"/>
          <a:ext cx="8077200" cy="4457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21717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valence e</a:t>
                      </a:r>
                      <a:r>
                        <a:rPr lang="en-US" sz="2000" b="1" baseline="300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en-US" sz="8800" b="1" baseline="0" dirty="0" smtClean="0"/>
                        <a:t>X</a:t>
                      </a:r>
                      <a:endParaRPr lang="en-US" sz="8800" b="1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valence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</a:t>
                      </a:r>
                      <a:r>
                        <a:rPr lang="en-US" sz="2000" b="1" baseline="300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800" b="1" baseline="0" dirty="0" smtClean="0"/>
                        <a:t>X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valence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</a:t>
                      </a:r>
                      <a:r>
                        <a:rPr lang="en-US" sz="2000" b="1" baseline="300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b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800" b="1" baseline="0" dirty="0" smtClean="0"/>
                        <a:t>X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valence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</a:t>
                      </a:r>
                      <a:r>
                        <a:rPr lang="en-US" sz="2000" b="1" baseline="300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b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800" b="1" baseline="0" dirty="0" smtClean="0"/>
                        <a:t>X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 valence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</a:t>
                      </a:r>
                      <a:r>
                        <a:rPr lang="en-US" sz="2000" b="1" baseline="300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800" b="1" baseline="0" dirty="0" smtClean="0"/>
                        <a:t>X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 valence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</a:t>
                      </a:r>
                      <a:r>
                        <a:rPr lang="en-US" sz="2000" b="1" baseline="300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800" b="1" baseline="0" dirty="0" smtClean="0"/>
                        <a:t>X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 valence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</a:t>
                      </a:r>
                      <a:r>
                        <a:rPr lang="en-US" sz="2000" b="1" baseline="300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800" b="1" baseline="0" dirty="0" smtClean="0"/>
                        <a:t>X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 valence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</a:t>
                      </a:r>
                      <a:r>
                        <a:rPr lang="en-US" sz="2000" b="1" baseline="300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800" b="1" baseline="0" dirty="0" smtClean="0"/>
                        <a:t>X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981200" y="2971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38600" y="2971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48000" y="2971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19800" y="2971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105400" y="2971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562600" y="2514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077200" y="2971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086600" y="2971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620000" y="2514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620000" y="35814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524000" y="4648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066800" y="51054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524000" y="5791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4953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981200" y="5334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038600" y="4953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038600" y="5334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048000" y="4953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048000" y="5334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581400" y="4648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581400" y="5715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019800" y="4953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019800" y="5334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105400" y="4953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10200" y="4648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715000" y="4648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410200" y="5715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8001000" y="4953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01000" y="5334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391400" y="4648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696200" y="4648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086600" y="4953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086600" y="5334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391400" y="5791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696200" y="5791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629400" cy="1020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Dot Notations – Period 2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990600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Lewis dot notations for the valence electrons of the elements of Period 2.</a:t>
            </a:r>
            <a:endParaRPr lang="en-US" sz="2800" dirty="0">
              <a:latin typeface="Comic Sans MS" pitchFamily="66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2057400"/>
          <a:ext cx="8077200" cy="4343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21717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lithium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en-US" sz="7200" b="1" baseline="0" dirty="0" smtClean="0"/>
                        <a:t>Li</a:t>
                      </a:r>
                      <a:endParaRPr lang="en-US" sz="7200" b="1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beryllium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1" baseline="0" dirty="0" smtClean="0"/>
                        <a:t>Be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boron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1" baseline="0" dirty="0" smtClean="0"/>
                        <a:t>B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carbon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1" baseline="0" dirty="0" smtClean="0"/>
                        <a:t>C</a:t>
                      </a:r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1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nitrogen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1" baseline="0" dirty="0" smtClean="0"/>
                        <a:t>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oxygen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1" baseline="0" dirty="0" smtClean="0"/>
                        <a:t>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fluorine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1" baseline="0" dirty="0" smtClean="0"/>
                        <a:t>F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neon</a:t>
                      </a:r>
                      <a:endParaRPr lang="en-US" sz="2000" b="1" baseline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b="1" baseline="0" dirty="0" smtClean="0"/>
                        <a:t>Ne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/>
                    </a:p>
                    <a:p>
                      <a:pPr algn="ctr"/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1981200" y="2895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191000" y="2895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895600" y="2895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19800" y="2895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105400" y="2895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562600" y="24384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001000" y="2895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162800" y="2895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620000" y="24384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620000" y="3429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600200" y="4572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066800" y="5029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600200" y="5562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4876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981200" y="5257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962400" y="4876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962400" y="5257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124200" y="4876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124200" y="5257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581400" y="4572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581400" y="5562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943600" y="4876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943600" y="5257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181600" y="4876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181600" y="5257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10200" y="4572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715000" y="4572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410200" y="5562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8229600" y="4876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229600" y="5257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467600" y="4572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772400" y="45720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6934200" y="4876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934200" y="5257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467600" y="5562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772400" y="5562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 Standards</a:t>
            </a:r>
            <a:endParaRPr lang="en-US" sz="4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52799"/>
          </a:xfr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36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Students </a:t>
            </a:r>
            <a:r>
              <a:rPr lang="en-US" sz="3600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know </a:t>
            </a:r>
            <a:r>
              <a:rPr lang="en-US" sz="36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how to use the periodic table to determine the number of electrons available for bonding</a:t>
            </a:r>
            <a:r>
              <a:rPr lang="en-US" sz="3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3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6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Students know </a:t>
            </a:r>
            <a:r>
              <a:rPr lang="en-US" sz="36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how to draw Lewis dot structures.</a:t>
            </a:r>
            <a:endParaRPr lang="en-US" sz="36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Valence electrons</a:t>
            </a:r>
            <a:r>
              <a:rPr lang="en-US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are electrons in the outmost shell (energy level). They are the electrons available for bonding.</a:t>
            </a:r>
            <a:endParaRPr lang="en-US" sz="36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iodic_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8229600" cy="675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81200" y="609600"/>
            <a:ext cx="3581400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Group 1 (alkali metals) have </a:t>
            </a:r>
            <a:r>
              <a:rPr lang="en-US" sz="2000" b="1" dirty="0" smtClean="0">
                <a:solidFill>
                  <a:srgbClr val="C00000"/>
                </a:solidFill>
              </a:rPr>
              <a:t>1</a:t>
            </a:r>
            <a:r>
              <a:rPr lang="en-US" sz="2000" b="1" dirty="0" smtClean="0"/>
              <a:t> valence electron</a:t>
            </a:r>
            <a:endParaRPr lang="en-US" sz="2000" b="1" dirty="0"/>
          </a:p>
        </p:txBody>
      </p:sp>
      <p:sp>
        <p:nvSpPr>
          <p:cNvPr id="14" name="Rectangle 13"/>
          <p:cNvSpPr/>
          <p:nvPr/>
        </p:nvSpPr>
        <p:spPr>
          <a:xfrm>
            <a:off x="990600" y="457200"/>
            <a:ext cx="381000" cy="3810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10800000">
            <a:off x="1371600" y="762000"/>
            <a:ext cx="60960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iodic_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8229600" cy="675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81200" y="838200"/>
            <a:ext cx="3581400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Group 2 (alkaline earth metals) have </a:t>
            </a:r>
            <a:r>
              <a:rPr lang="en-US" sz="2000" b="1" dirty="0" smtClean="0">
                <a:solidFill>
                  <a:srgbClr val="C00000"/>
                </a:solidFill>
              </a:rPr>
              <a:t>2</a:t>
            </a:r>
            <a:r>
              <a:rPr lang="en-US" sz="2000" b="1" dirty="0" smtClean="0"/>
              <a:t> valence electrons</a:t>
            </a:r>
            <a:endParaRPr lang="en-US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1371600" y="990600"/>
            <a:ext cx="381000" cy="28194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1" idx="1"/>
          </p:cNvCxnSpPr>
          <p:nvPr/>
        </p:nvCxnSpPr>
        <p:spPr>
          <a:xfrm rot="10800000" flipV="1">
            <a:off x="1752600" y="1192142"/>
            <a:ext cx="228600" cy="2705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iodic_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8229600" cy="675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81200" y="762000"/>
            <a:ext cx="3581400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Group 13 elements have </a:t>
            </a:r>
            <a:r>
              <a:rPr lang="en-US" sz="2000" b="1" dirty="0" smtClean="0">
                <a:solidFill>
                  <a:srgbClr val="C00000"/>
                </a:solidFill>
              </a:rPr>
              <a:t>3</a:t>
            </a:r>
            <a:r>
              <a:rPr lang="en-US" sz="2000" b="1" dirty="0" smtClean="0"/>
              <a:t> valence electrons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5791200" y="990600"/>
            <a:ext cx="381000" cy="27432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11" idx="3"/>
          </p:cNvCxnSpPr>
          <p:nvPr/>
        </p:nvCxnSpPr>
        <p:spPr>
          <a:xfrm>
            <a:off x="5562600" y="1115943"/>
            <a:ext cx="228600" cy="2705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iodic_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8229600" cy="675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81200" y="762000"/>
            <a:ext cx="3581400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Group 14 elements have </a:t>
            </a:r>
            <a:r>
              <a:rPr lang="en-US" sz="2000" b="1" dirty="0" smtClean="0">
                <a:solidFill>
                  <a:srgbClr val="C00000"/>
                </a:solidFill>
              </a:rPr>
              <a:t>4</a:t>
            </a:r>
            <a:r>
              <a:rPr lang="en-US" sz="2000" b="1" dirty="0" smtClean="0"/>
              <a:t> valence electrons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6172200" y="914400"/>
            <a:ext cx="381000" cy="2895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11" idx="3"/>
          </p:cNvCxnSpPr>
          <p:nvPr/>
        </p:nvCxnSpPr>
        <p:spPr>
          <a:xfrm>
            <a:off x="5562600" y="1115943"/>
            <a:ext cx="609600" cy="2705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iodic_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8229600" cy="675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81200" y="762000"/>
            <a:ext cx="3581400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Group 15 elements have </a:t>
            </a:r>
            <a:r>
              <a:rPr lang="en-US" sz="2000" b="1" dirty="0" smtClean="0">
                <a:solidFill>
                  <a:srgbClr val="C00000"/>
                </a:solidFill>
              </a:rPr>
              <a:t>5</a:t>
            </a:r>
            <a:r>
              <a:rPr lang="en-US" sz="2000" b="1" dirty="0" smtClean="0"/>
              <a:t> valence electrons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6553200" y="914400"/>
            <a:ext cx="457200" cy="2895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11" idx="3"/>
          </p:cNvCxnSpPr>
          <p:nvPr/>
        </p:nvCxnSpPr>
        <p:spPr>
          <a:xfrm>
            <a:off x="5562600" y="1115943"/>
            <a:ext cx="990600" cy="17945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eriodic_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0"/>
            <a:ext cx="8229600" cy="675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81200" y="762000"/>
            <a:ext cx="3581400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Group 16 elements have </a:t>
            </a:r>
            <a:r>
              <a:rPr lang="en-US" sz="2000" b="1" dirty="0" smtClean="0">
                <a:solidFill>
                  <a:srgbClr val="C00000"/>
                </a:solidFill>
              </a:rPr>
              <a:t>6</a:t>
            </a:r>
            <a:r>
              <a:rPr lang="en-US" sz="2000" b="1" dirty="0" smtClean="0"/>
              <a:t> valence electrons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6934200" y="914400"/>
            <a:ext cx="457200" cy="2895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11" idx="3"/>
          </p:cNvCxnSpPr>
          <p:nvPr/>
        </p:nvCxnSpPr>
        <p:spPr>
          <a:xfrm>
            <a:off x="5562600" y="1115943"/>
            <a:ext cx="1371600" cy="25565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619</Words>
  <Application>Microsoft Office PowerPoint</Application>
  <PresentationFormat>Екран (4:3)</PresentationFormat>
  <Paragraphs>98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Office Theme</vt:lpstr>
      <vt:lpstr>Valence  Electrons:</vt:lpstr>
      <vt:lpstr>CA Standards</vt:lpstr>
      <vt:lpstr>Definition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Dot Notations</vt:lpstr>
      <vt:lpstr>Dot Notations – Period 2</vt:lpstr>
    </vt:vector>
  </TitlesOfParts>
  <Company>El Diamante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RomaK</cp:lastModifiedBy>
  <cp:revision>58</cp:revision>
  <dcterms:created xsi:type="dcterms:W3CDTF">2009-04-28T21:32:50Z</dcterms:created>
  <dcterms:modified xsi:type="dcterms:W3CDTF">2015-09-02T10:08:30Z</dcterms:modified>
</cp:coreProperties>
</file>