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  <p:sldMasterId id="2147483852" r:id="rId2"/>
    <p:sldMasterId id="2147483864" r:id="rId3"/>
    <p:sldMasterId id="2147483888" r:id="rId4"/>
    <p:sldMasterId id="2147483912" r:id="rId5"/>
    <p:sldMasterId id="2147483924" r:id="rId6"/>
  </p:sldMasterIdLst>
  <p:notesMasterIdLst>
    <p:notesMasterId r:id="rId31"/>
  </p:notesMasterIdLst>
  <p:sldIdLst>
    <p:sldId id="256" r:id="rId7"/>
    <p:sldId id="259" r:id="rId8"/>
    <p:sldId id="260" r:id="rId9"/>
    <p:sldId id="268" r:id="rId10"/>
    <p:sldId id="266" r:id="rId11"/>
    <p:sldId id="261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6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393D9-BFC5-4721-BC38-F04C1790D12E}" type="datetimeFigureOut">
              <a:rPr lang="uk-UA" smtClean="0"/>
              <a:t>04.09.2015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DDEC9-C2C9-4B4A-9B10-2248F1D5586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2144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Surface area and volume</a:t>
            </a:r>
          </a:p>
          <a:p>
            <a:r>
              <a:rPr lang="en-US" smtClean="0"/>
              <a:t>Project work on Mathematics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Surface area and volume</a:t>
            </a:r>
          </a:p>
          <a:p>
            <a:r>
              <a:rPr lang="en-US" smtClean="0"/>
              <a:t>Project work on Mathematics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971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CYLINDER:- Cylinder consists of two circular bases of equal area in parallel planes, that are connected by a lateral surface that intersects the boundaries of the bases.</a:t>
            </a:r>
          </a:p>
          <a:p>
            <a:endParaRPr lang="en-US" smtClean="0"/>
          </a:p>
          <a:p>
            <a:r>
              <a:rPr lang="en-US" smtClean="0"/>
              <a:t>h</a:t>
            </a:r>
          </a:p>
          <a:p>
            <a:r>
              <a:rPr lang="en-US" smtClean="0"/>
              <a:t>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CYLINDER:- Cylinder consists of two circular bases of equal area in parallel planes, that are connected by a lateral surface that intersects the boundaries of the bases.</a:t>
            </a:r>
          </a:p>
          <a:p>
            <a:endParaRPr lang="en-US" smtClean="0"/>
          </a:p>
          <a:p>
            <a:r>
              <a:rPr lang="en-US" smtClean="0"/>
              <a:t>h</a:t>
            </a:r>
          </a:p>
          <a:p>
            <a:r>
              <a:rPr lang="en-US" smtClean="0"/>
              <a:t>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95488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FINDING CURVED </a:t>
            </a:r>
          </a:p>
          <a:p>
            <a:r>
              <a:rPr lang="en-US" smtClean="0"/>
              <a:t>SURFACE AREA OF CYLINDER:-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FINDING CURVED </a:t>
            </a:r>
          </a:p>
          <a:p>
            <a:r>
              <a:rPr lang="en-US" smtClean="0"/>
              <a:t>SURFACE AREA OF CYLINDER:-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25159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TOTAL SURFACE AREA OF CUBOID :-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TOTAL SURFACE AREA OF CUBOID :-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64315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Finding Volume of cuboid :-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Finding Volume of cuboid :-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7385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CONE :- A surface generated by a straight line that moves along a closed curve while always passing through a fixed point.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CONE :- A surface generated by a straight line that moves along a closed curve while always passing through a fixed point.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0443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FINDING CURVED SURFACE AREA OF </a:t>
            </a:r>
          </a:p>
          <a:p>
            <a:r>
              <a:rPr lang="en-US" smtClean="0"/>
              <a:t>CONE :-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FINDING CURVED SURFACE AREA OF </a:t>
            </a:r>
          </a:p>
          <a:p>
            <a:r>
              <a:rPr lang="en-US" smtClean="0"/>
              <a:t>CONE :-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96445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Finding total surface area of cone :-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Finding total surface area of cone :-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54168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Finding volume of cone :-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Finding volume of cone :-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63038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SPHERE :- Surface of which every point is the same distance from a fixed point known as the centre. From every aspect it has the same appearance. A sphere may be described by the rotation of a semicircle or circle, about its diameter.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SPHERE :- Surface of which every point is the same distance from a fixed point known as the centre. From every aspect it has the same appearance. A sphere may be described by the rotation of a semicircle or circle, about its diameter.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97550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FINDING SURFACE AREA OF SPHERE :-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FINDING SURFACE AREA OF SPHERE :-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44718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CUBE :- A solid three-dimensional geometric figure bounded by six planes; each of the six sides or faces of a cube is a</a:t>
            </a:r>
          </a:p>
          <a:p>
            <a:r>
              <a:rPr lang="en-US" smtClean="0"/>
              <a:t>a1</a:t>
            </a:r>
          </a:p>
          <a:p>
            <a:r>
              <a:rPr lang="en-US" smtClean="0"/>
              <a:t>a2</a:t>
            </a:r>
          </a:p>
          <a:p>
            <a:r>
              <a:rPr lang="en-US" smtClean="0"/>
              <a:t>a3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CUBE :- A solid three-dimensional geometric figure bounded by six planes; each of the six sides or faces of a cube is a</a:t>
            </a:r>
          </a:p>
          <a:p>
            <a:r>
              <a:rPr lang="en-US" smtClean="0"/>
              <a:t>a1</a:t>
            </a:r>
          </a:p>
          <a:p>
            <a:r>
              <a:rPr lang="en-US" smtClean="0"/>
              <a:t>a2</a:t>
            </a:r>
          </a:p>
          <a:p>
            <a:r>
              <a:rPr lang="en-US" smtClean="0"/>
              <a:t>a3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90754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FINDING VOLUME OF SPHERE :-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FINDING VOLUME OF SPHERE :-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77487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</a:t>
            </a:r>
          </a:p>
          <a:p>
            <a:r>
              <a:rPr lang="en-US" smtClean="0"/>
              <a:t>Hemisphere :-</a:t>
            </a:r>
          </a:p>
          <a:p>
            <a:r>
              <a:rPr lang="en-US" smtClean="0"/>
              <a:t>                                            ‘Hemi’ also means ‘half’. So When Sphere is Divided into two equal parts Each equal part is called Hemisphere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</a:t>
            </a:r>
          </a:p>
          <a:p>
            <a:r>
              <a:rPr lang="en-US" smtClean="0"/>
              <a:t>Hemisphere :-</a:t>
            </a:r>
          </a:p>
          <a:p>
            <a:r>
              <a:rPr lang="en-US" smtClean="0"/>
              <a:t>                                            ‘Hemi’ also means ‘half’. So When Sphere is Divided into two equal parts Each equal part is called Hemisphere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17359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</a:t>
            </a:r>
          </a:p>
          <a:p>
            <a:r>
              <a:rPr lang="en-US" smtClean="0"/>
              <a:t>Finding curved surface area of hemisphere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</a:t>
            </a:r>
          </a:p>
          <a:p>
            <a:r>
              <a:rPr lang="en-US" smtClean="0"/>
              <a:t>Finding curved surface area of hemisphere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68511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</a:t>
            </a:r>
          </a:p>
          <a:p>
            <a:r>
              <a:rPr lang="en-US" smtClean="0"/>
              <a:t>TOTAL SURFACE AREA OF HEMISPHERE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</a:t>
            </a:r>
          </a:p>
          <a:p>
            <a:r>
              <a:rPr lang="en-US" smtClean="0"/>
              <a:t>TOTAL SURFACE AREA OF HEMISPHERE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81112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</a:t>
            </a:r>
          </a:p>
          <a:p>
            <a:r>
              <a:rPr lang="en-US" smtClean="0"/>
              <a:t>Volume of hemisphere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</a:t>
            </a:r>
          </a:p>
          <a:p>
            <a:r>
              <a:rPr lang="en-US" smtClean="0"/>
              <a:t>Volume of hemisphere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9207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FINDING THE SURFACE AREA OF CUBE.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FINDING THE SURFACE AREA OF CUBE.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6546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FINDING LATERAL SURFACE AREA OF CUBE:-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FINDING LATERAL SURFACE AREA OF CUBE:-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6866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FINDING THE VOLUME OF CUBE :-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FINDING THE VOLUME OF CUBE :-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6206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CUBOID :- A three-dimensional geometric figure formed of six rectangular plane faces, each set at right angles to the four sides adjacent to it.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CUBOID :- A three-dimensional geometric figure formed of six rectangular plane faces, each set at right angles to the four sides adjacent to it.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38885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FINDING TOTAL SURFACE AREA OF CUBOID:-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b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FINDING TOTAL SURFACE AREA OF CUBOID:-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b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4340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FINDING LATERAL SURFACE AREA OF CUBOID :-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FINDING LATERAL SURFACE AREA OF CUBOID :-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60490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FINDING VOLUME OF CUBOID:-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FINDING VOLUME OF CUBOID:-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8674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med">
    <p:randomBar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 spd="med">
    <p:randomBar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med">
    <p:randomBar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 spd="med">
    <p:randomBar/>
    <p:sndAc>
      <p:stSnd>
        <p:snd r:embed="rId13" name="chimes.wav"/>
      </p:stSnd>
    </p:sndAc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 spd="med">
    <p:randomBar/>
    <p:sndAc>
      <p:stSnd>
        <p:snd r:embed="rId13" name="chimes.wav"/>
      </p:stSnd>
    </p:sndAc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DD0824F-E995-4C7A-9325-2229763C0FE2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B770972-E9C9-4276-9EB2-2E283C7AD22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 spd="med">
    <p:randomBar/>
    <p:sndAc>
      <p:stSnd>
        <p:snd r:embed="rId13" name="chimes.wav"/>
      </p:stSnd>
    </p:sndAc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6.wmf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7.xml"/><Relationship Id="rId6" Type="http://schemas.openxmlformats.org/officeDocument/2006/relationships/oleObject" Target="../embeddings/oleObject8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7.wmf"/><Relationship Id="rId2" Type="http://schemas.openxmlformats.org/officeDocument/2006/relationships/vmlDrawing" Target="../drawings/vmlDrawing9.vml"/><Relationship Id="rId1" Type="http://schemas.openxmlformats.org/officeDocument/2006/relationships/themeOverride" Target="../theme/themeOverride8.xml"/><Relationship Id="rId6" Type="http://schemas.openxmlformats.org/officeDocument/2006/relationships/oleObject" Target="../embeddings/oleObject9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8.wmf"/><Relationship Id="rId2" Type="http://schemas.openxmlformats.org/officeDocument/2006/relationships/vmlDrawing" Target="../drawings/vmlDrawing10.vml"/><Relationship Id="rId1" Type="http://schemas.openxmlformats.org/officeDocument/2006/relationships/themeOverride" Target="../theme/themeOverride9.xml"/><Relationship Id="rId6" Type="http://schemas.openxmlformats.org/officeDocument/2006/relationships/oleObject" Target="../embeddings/oleObject10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7" Type="http://schemas.openxmlformats.org/officeDocument/2006/relationships/image" Target="../media/image19.wmf"/><Relationship Id="rId2" Type="http://schemas.openxmlformats.org/officeDocument/2006/relationships/vmlDrawing" Target="../drawings/vmlDrawing11.vml"/><Relationship Id="rId1" Type="http://schemas.openxmlformats.org/officeDocument/2006/relationships/themeOverride" Target="../theme/themeOverride10.xml"/><Relationship Id="rId6" Type="http://schemas.openxmlformats.org/officeDocument/2006/relationships/oleObject" Target="../embeddings/oleObject11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7" Type="http://schemas.openxmlformats.org/officeDocument/2006/relationships/image" Target="../media/image20.wmf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11.xml"/><Relationship Id="rId6" Type="http://schemas.openxmlformats.org/officeDocument/2006/relationships/oleObject" Target="../embeddings/oleObject12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7" Type="http://schemas.openxmlformats.org/officeDocument/2006/relationships/image" Target="../media/image21.wmf"/><Relationship Id="rId2" Type="http://schemas.openxmlformats.org/officeDocument/2006/relationships/vmlDrawing" Target="../drawings/vmlDrawing13.vml"/><Relationship Id="rId1" Type="http://schemas.openxmlformats.org/officeDocument/2006/relationships/themeOverride" Target="../theme/themeOverride12.xml"/><Relationship Id="rId6" Type="http://schemas.openxmlformats.org/officeDocument/2006/relationships/oleObject" Target="../embeddings/oleObject13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1.xml"/><Relationship Id="rId1" Type="http://schemas.openxmlformats.org/officeDocument/2006/relationships/themeOverride" Target="../theme/themeOverride13.xml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4.bin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wmf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1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7" Type="http://schemas.openxmlformats.org/officeDocument/2006/relationships/image" Target="../media/image23.wmf"/><Relationship Id="rId2" Type="http://schemas.openxmlformats.org/officeDocument/2006/relationships/vmlDrawing" Target="../drawings/vmlDrawing15.vml"/><Relationship Id="rId1" Type="http://schemas.openxmlformats.org/officeDocument/2006/relationships/themeOverride" Target="../theme/themeOverride14.xml"/><Relationship Id="rId6" Type="http://schemas.openxmlformats.org/officeDocument/2006/relationships/oleObject" Target="../embeddings/oleObject15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2.xml"/><Relationship Id="rId1" Type="http://schemas.openxmlformats.org/officeDocument/2006/relationships/themeOverride" Target="../theme/themeOverride15.xml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7" Type="http://schemas.openxmlformats.org/officeDocument/2006/relationships/image" Target="../media/image24.wmf"/><Relationship Id="rId2" Type="http://schemas.openxmlformats.org/officeDocument/2006/relationships/vmlDrawing" Target="../drawings/vmlDrawing16.vml"/><Relationship Id="rId1" Type="http://schemas.openxmlformats.org/officeDocument/2006/relationships/themeOverride" Target="../theme/themeOverride16.xml"/><Relationship Id="rId6" Type="http://schemas.openxmlformats.org/officeDocument/2006/relationships/oleObject" Target="../embeddings/oleObject16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7" Type="http://schemas.openxmlformats.org/officeDocument/2006/relationships/image" Target="../media/image25.wmf"/><Relationship Id="rId2" Type="http://schemas.openxmlformats.org/officeDocument/2006/relationships/vmlDrawing" Target="../drawings/vmlDrawing17.vml"/><Relationship Id="rId1" Type="http://schemas.openxmlformats.org/officeDocument/2006/relationships/themeOverride" Target="../theme/themeOverride17.xml"/><Relationship Id="rId6" Type="http://schemas.openxmlformats.org/officeDocument/2006/relationships/oleObject" Target="../embeddings/oleObject17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7" Type="http://schemas.openxmlformats.org/officeDocument/2006/relationships/image" Target="../media/image26.wmf"/><Relationship Id="rId2" Type="http://schemas.openxmlformats.org/officeDocument/2006/relationships/vmlDrawing" Target="../drawings/vmlDrawing18.vml"/><Relationship Id="rId1" Type="http://schemas.openxmlformats.org/officeDocument/2006/relationships/themeOverride" Target="../theme/themeOverride18.xml"/><Relationship Id="rId6" Type="http://schemas.openxmlformats.org/officeDocument/2006/relationships/oleObject" Target="../embeddings/oleObject18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wmf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2.xml"/><Relationship Id="rId6" Type="http://schemas.openxmlformats.org/officeDocument/2006/relationships/oleObject" Target="../embeddings/oleObject2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1.wmf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3.xml"/><Relationship Id="rId6" Type="http://schemas.openxmlformats.org/officeDocument/2006/relationships/oleObject" Target="../embeddings/oleObject3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2.wmf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4.xml"/><Relationship Id="rId6" Type="http://schemas.openxmlformats.org/officeDocument/2006/relationships/oleObject" Target="../embeddings/oleObject4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3.wmf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5.xml"/><Relationship Id="rId6" Type="http://schemas.openxmlformats.org/officeDocument/2006/relationships/oleObject" Target="../embeddings/oleObject5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6.bin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5.wmf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6.xml"/><Relationship Id="rId6" Type="http://schemas.openxmlformats.org/officeDocument/2006/relationships/oleObject" Target="../embeddings/oleObject7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57200" y="914400"/>
            <a:ext cx="7632806" cy="4154984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l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Segoe Script" pitchFamily="34" charset="0"/>
              </a:rPr>
              <a:t>Surface area and volume</a:t>
            </a:r>
            <a:endParaRPr lang="en-US" sz="8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Segoe Script" pitchFamily="34" charset="0"/>
            </a:endParaRPr>
          </a:p>
        </p:txBody>
      </p:sp>
      <p:sp>
        <p:nvSpPr>
          <p:cNvPr id="12" name="Cube 11"/>
          <p:cNvSpPr/>
          <p:nvPr/>
        </p:nvSpPr>
        <p:spPr>
          <a:xfrm>
            <a:off x="7086600" y="990600"/>
            <a:ext cx="1524000" cy="1447800"/>
          </a:xfrm>
          <a:prstGeom prst="cube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an 12"/>
          <p:cNvSpPr/>
          <p:nvPr/>
        </p:nvSpPr>
        <p:spPr>
          <a:xfrm>
            <a:off x="7467600" y="2971800"/>
            <a:ext cx="1066800" cy="1828800"/>
          </a:xfrm>
          <a:prstGeom prst="can">
            <a:avLst/>
          </a:prstGeom>
          <a:blipFill>
            <a:blip r:embed="rId5" cstate="print"/>
            <a:tile tx="0" ty="0" sx="100000" sy="100000" flip="none" algn="tl"/>
          </a:blip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ube 14"/>
          <p:cNvSpPr/>
          <p:nvPr/>
        </p:nvSpPr>
        <p:spPr>
          <a:xfrm>
            <a:off x="1752600" y="5715000"/>
            <a:ext cx="1371600" cy="838200"/>
          </a:xfrm>
          <a:prstGeom prst="cube">
            <a:avLst/>
          </a:prstGeom>
          <a:blipFill>
            <a:blip r:embed="rId6" cstate="print"/>
            <a:tile tx="0" ty="0" sx="100000" sy="100000" flip="none" algn="tl"/>
          </a:blip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886200" y="5105400"/>
            <a:ext cx="5029200" cy="1323439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l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Old English Text MT" pitchFamily="66" charset="0"/>
              </a:rPr>
              <a:t>Project work on Mathematics</a:t>
            </a:r>
            <a:endParaRPr lang="en-US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Old English Text MT" pitchFamily="66" charset="0"/>
            </a:endParaRPr>
          </a:p>
        </p:txBody>
      </p:sp>
    </p:spTree>
  </p:cSld>
  <p:clrMapOvr>
    <a:masterClrMapping/>
  </p:clrMapOvr>
  <p:transition spd="med">
    <p:randomBar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00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 animBg="1"/>
      <p:bldP spid="15" grpId="1" animBg="1"/>
      <p:bldP spid="10" grpId="0" animBg="1"/>
      <p:bldP spid="10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401"/>
            <a:ext cx="9144000" cy="421653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5400" b="1" u="sng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CYLINDER</a:t>
            </a:r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:- </a:t>
            </a:r>
            <a:r>
              <a:rPr lang="en-US" sz="4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Cylinder consists of two circular bases of equal area in parallel planes, that are connected by a lateral surface that intersects the boundaries of the bases.</a:t>
            </a:r>
          </a:p>
          <a:p>
            <a:pPr algn="ctr"/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Can 4"/>
          <p:cNvSpPr/>
          <p:nvPr/>
        </p:nvSpPr>
        <p:spPr>
          <a:xfrm>
            <a:off x="3352800" y="914400"/>
            <a:ext cx="1524000" cy="2590800"/>
          </a:xfrm>
          <a:prstGeom prst="can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38600" y="22098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h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3734594" y="3047206"/>
            <a:ext cx="914400" cy="1588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3809206" y="1752600"/>
            <a:ext cx="762794" cy="794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3886200" y="9144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r</a:t>
            </a:r>
            <a:endParaRPr kumimoji="0" lang="en-US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rot="10800000">
            <a:off x="4114800" y="1066800"/>
            <a:ext cx="7620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>
            <a:off x="3352800" y="3124200"/>
            <a:ext cx="1524000" cy="381000"/>
          </a:xfrm>
          <a:prstGeom prst="arc">
            <a:avLst>
              <a:gd name="adj1" fmla="val 11017039"/>
              <a:gd name="adj2" fmla="val 0"/>
            </a:avLst>
          </a:prstGeom>
          <a:ln w="28575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7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770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animBg="1"/>
      <p:bldP spid="5" grpId="1" animBg="1"/>
      <p:bldP spid="6" grpId="0"/>
      <p:bldP spid="6" grpId="1"/>
      <p:bldP spid="16" grpId="0"/>
      <p:bldP spid="16" grpId="1"/>
      <p:bldP spid="20" grpId="0" animBg="1"/>
      <p:bldP spid="2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FINDING CURVED </a:t>
            </a:r>
          </a:p>
          <a:p>
            <a:r>
              <a:rPr lang="en-US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SURFACE AREA OF CYLINDER:-</a:t>
            </a:r>
            <a:endParaRPr lang="en-US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5" name="Can 14"/>
          <p:cNvSpPr/>
          <p:nvPr/>
        </p:nvSpPr>
        <p:spPr>
          <a:xfrm>
            <a:off x="3200400" y="1981200"/>
            <a:ext cx="1447800" cy="2286000"/>
          </a:xfrm>
          <a:prstGeom prst="can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200400" y="3810000"/>
            <a:ext cx="1447800" cy="4572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886200" y="31242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h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3657600" y="3886200"/>
            <a:ext cx="762000" cy="1588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3657600" y="2743200"/>
            <a:ext cx="762794" cy="794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 txBox="1">
            <a:spLocks/>
          </p:cNvSpPr>
          <p:nvPr/>
        </p:nvSpPr>
        <p:spPr>
          <a:xfrm>
            <a:off x="3810000" y="19812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r</a:t>
            </a:r>
            <a:endParaRPr kumimoji="0" lang="en-US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rot="10800000">
            <a:off x="4038600" y="2133600"/>
            <a:ext cx="6096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Object 28"/>
          <p:cNvGraphicFramePr>
            <a:graphicFrameLocks noChangeAspect="1"/>
          </p:cNvGraphicFramePr>
          <p:nvPr/>
        </p:nvGraphicFramePr>
        <p:xfrm>
          <a:off x="685800" y="4495800"/>
          <a:ext cx="7262813" cy="153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4" name="Equation" r:id="rId6" imgW="2997000" imgH="634680" progId="Equation.3">
                  <p:embed/>
                </p:oleObj>
              </mc:Choice>
              <mc:Fallback>
                <p:oleObj name="Equation" r:id="rId6" imgW="2997000" imgH="6346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495800"/>
                        <a:ext cx="7262813" cy="1538287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96AB94"/>
                          </a:gs>
                          <a:gs pos="17000">
                            <a:srgbClr val="D4DEFF"/>
                          </a:gs>
                          <a:gs pos="47000">
                            <a:srgbClr val="D4DEFF"/>
                          </a:gs>
                          <a:gs pos="100000">
                            <a:srgbClr val="8488C4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Bar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5" grpId="0" animBg="1"/>
      <p:bldP spid="15" grpId="1" animBg="1"/>
      <p:bldP spid="16" grpId="0" animBg="1"/>
      <p:bldP spid="16" grpId="1" animBg="1"/>
      <p:bldP spid="17" grpId="0"/>
      <p:bldP spid="17" grpId="1"/>
      <p:bldP spid="20" grpId="0"/>
      <p:bldP spid="2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400" b="1" dirty="0" smtClean="0">
                <a:ln/>
                <a:solidFill>
                  <a:schemeClr val="accent3"/>
                </a:solidFill>
              </a:rPr>
              <a:t>TOTAL SURFACE AREA OF CUBOID :-</a:t>
            </a:r>
            <a:endParaRPr lang="en-US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Can 4"/>
          <p:cNvSpPr/>
          <p:nvPr/>
        </p:nvSpPr>
        <p:spPr>
          <a:xfrm>
            <a:off x="3200400" y="1981200"/>
            <a:ext cx="1447800" cy="2286000"/>
          </a:xfrm>
          <a:prstGeom prst="can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200400" y="3810000"/>
            <a:ext cx="1447800" cy="4572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86200" y="31242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h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3657600" y="3886200"/>
            <a:ext cx="762000" cy="1588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3657600" y="2743200"/>
            <a:ext cx="762794" cy="794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3810000" y="19812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r</a:t>
            </a:r>
            <a:endParaRPr kumimoji="0" lang="en-US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4038600" y="2133600"/>
            <a:ext cx="6096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295400" y="4419600"/>
          <a:ext cx="506627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8" name="Equation" r:id="rId6" imgW="2603160" imgH="939600" progId="Equation.3">
                  <p:embed/>
                </p:oleObj>
              </mc:Choice>
              <mc:Fallback>
                <p:oleObj name="Equation" r:id="rId6" imgW="2603160" imgH="939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419600"/>
                        <a:ext cx="5066270" cy="18288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DDEBCF"/>
                          </a:gs>
                          <a:gs pos="50000">
                            <a:srgbClr val="9CB86E"/>
                          </a:gs>
                          <a:gs pos="100000">
                            <a:srgbClr val="156B13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uk-UA" dirty="0"/>
          </a:p>
        </p:txBody>
      </p:sp>
    </p:spTree>
  </p:cSld>
  <p:clrMapOvr>
    <a:masterClrMapping/>
  </p:clrMapOvr>
  <p:transition spd="med">
    <p:randomBar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animBg="1"/>
      <p:bldP spid="5" grpId="1" animBg="1"/>
      <p:bldP spid="6" grpId="0" animBg="1"/>
      <p:bldP spid="6" grpId="1" animBg="1"/>
      <p:bldP spid="7" grpId="0"/>
      <p:bldP spid="7" grpId="1"/>
      <p:bldP spid="10" grpId="0"/>
      <p:bldP spid="1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Finding Volume of </a:t>
            </a:r>
            <a:r>
              <a:rPr lang="en-US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cuboid</a:t>
            </a:r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:-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Can 4"/>
          <p:cNvSpPr/>
          <p:nvPr/>
        </p:nvSpPr>
        <p:spPr>
          <a:xfrm>
            <a:off x="3200400" y="1981200"/>
            <a:ext cx="1447800" cy="2286000"/>
          </a:xfrm>
          <a:prstGeom prst="can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200400" y="3810000"/>
            <a:ext cx="1447800" cy="4572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86200" y="31242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h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3657600" y="3886200"/>
            <a:ext cx="762000" cy="1588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3657600" y="2743200"/>
            <a:ext cx="762794" cy="794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3810000" y="19812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r</a:t>
            </a:r>
            <a:endParaRPr kumimoji="0" lang="en-US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4038600" y="2133600"/>
            <a:ext cx="6096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2667000" y="4403870"/>
          <a:ext cx="2057400" cy="1646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2" name="Equation" r:id="rId6" imgW="571320" imgH="457200" progId="Equation.3">
                  <p:embed/>
                </p:oleObj>
              </mc:Choice>
              <mc:Fallback>
                <p:oleObj name="Equation" r:id="rId6" imgW="57132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403870"/>
                        <a:ext cx="2057400" cy="1646507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3399FF"/>
                          </a:gs>
                          <a:gs pos="16000">
                            <a:srgbClr val="00CCCC"/>
                          </a:gs>
                          <a:gs pos="47000">
                            <a:srgbClr val="9999FF"/>
                          </a:gs>
                          <a:gs pos="60001">
                            <a:srgbClr val="2E6792"/>
                          </a:gs>
                          <a:gs pos="71001">
                            <a:srgbClr val="3333CC"/>
                          </a:gs>
                          <a:gs pos="81000">
                            <a:srgbClr val="1170FF"/>
                          </a:gs>
                          <a:gs pos="100000">
                            <a:srgbClr val="006699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2DA2B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Bar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2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animBg="1"/>
      <p:bldP spid="5" grpId="1" animBg="1"/>
      <p:bldP spid="6" grpId="0" animBg="1"/>
      <p:bldP spid="6" grpId="1" animBg="1"/>
      <p:bldP spid="7" grpId="0"/>
      <p:bldP spid="7" grpId="1"/>
      <p:bldP spid="10" grpId="0"/>
      <p:bldP spid="1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sosceles Triangle 13"/>
          <p:cNvSpPr/>
          <p:nvPr/>
        </p:nvSpPr>
        <p:spPr>
          <a:xfrm>
            <a:off x="2819400" y="609600"/>
            <a:ext cx="1981200" cy="2667000"/>
          </a:xfrm>
          <a:prstGeom prst="triangle">
            <a:avLst/>
          </a:prstGeom>
          <a:solidFill>
            <a:srgbClr val="00B0F0"/>
          </a:solidFill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3581400"/>
            <a:ext cx="9143999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CONE 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:- A surface generated by a straight line that moves along a closed curve while always passing through a fixed point.</a:t>
            </a:r>
            <a:endParaRPr 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Arc 5"/>
          <p:cNvSpPr/>
          <p:nvPr/>
        </p:nvSpPr>
        <p:spPr>
          <a:xfrm>
            <a:off x="2819400" y="2971800"/>
            <a:ext cx="1981200" cy="685800"/>
          </a:xfrm>
          <a:prstGeom prst="arc">
            <a:avLst>
              <a:gd name="adj1" fmla="val 10829071"/>
              <a:gd name="adj2" fmla="val 0"/>
            </a:avLst>
          </a:prstGeom>
          <a:solidFill>
            <a:srgbClr val="0070C0"/>
          </a:solidFill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c 6"/>
          <p:cNvSpPr/>
          <p:nvPr/>
        </p:nvSpPr>
        <p:spPr>
          <a:xfrm>
            <a:off x="2819400" y="3048000"/>
            <a:ext cx="1981200" cy="457200"/>
          </a:xfrm>
          <a:prstGeom prst="arc">
            <a:avLst>
              <a:gd name="adj1" fmla="val 21491375"/>
              <a:gd name="adj2" fmla="val 10803897"/>
            </a:avLst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581400" y="15240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h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3276600" y="2438400"/>
            <a:ext cx="1066800" cy="1588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3429000" y="1143000"/>
            <a:ext cx="762794" cy="794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>
            <a:off x="3810000" y="31242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r</a:t>
            </a:r>
            <a:endParaRPr kumimoji="0" lang="en-US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19" name="Straight Connector 18"/>
          <p:cNvCxnSpPr>
            <a:stCxn id="7" idx="1"/>
          </p:cNvCxnSpPr>
          <p:nvPr/>
        </p:nvCxnSpPr>
        <p:spPr>
          <a:xfrm rot="16200000" flipV="1">
            <a:off x="3314700" y="2781300"/>
            <a:ext cx="1588" cy="990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/>
          <p:cNvSpPr txBox="1">
            <a:spLocks/>
          </p:cNvSpPr>
          <p:nvPr/>
        </p:nvSpPr>
        <p:spPr>
          <a:xfrm>
            <a:off x="4267200" y="14478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l</a:t>
            </a:r>
            <a:endParaRPr kumimoji="0" lang="en-US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16200000" flipV="1">
            <a:off x="3657203" y="838597"/>
            <a:ext cx="915194" cy="304800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H="1">
            <a:off x="3924300" y="2171700"/>
            <a:ext cx="1524000" cy="533400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randomBar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7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770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7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770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1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7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decel="100000"/>
                                        <p:tgtEl>
                                          <p:spTgt spid="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8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0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77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770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7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9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7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770" decel="100000"/>
                                        <p:tgtEl>
                                          <p:spTgt spid="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6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8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3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5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1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7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3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4" grpId="0"/>
      <p:bldP spid="4" grpId="1"/>
      <p:bldP spid="6" grpId="0" animBg="1"/>
      <p:bldP spid="6" grpId="1" animBg="1"/>
      <p:bldP spid="7" grpId="0" animBg="1"/>
      <p:bldP spid="7" grpId="1" animBg="1"/>
      <p:bldP spid="15" grpId="0"/>
      <p:bldP spid="15" grpId="1"/>
      <p:bldP spid="18" grpId="0"/>
      <p:bldP spid="18" grpId="1"/>
      <p:bldP spid="21" grpId="0"/>
      <p:bldP spid="21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/>
        </p:nvSpPr>
        <p:spPr>
          <a:xfrm>
            <a:off x="3276600" y="990600"/>
            <a:ext cx="1981200" cy="2667000"/>
          </a:xfrm>
          <a:prstGeom prst="triangle">
            <a:avLst/>
          </a:prstGeom>
          <a:solidFill>
            <a:schemeClr val="bg1"/>
          </a:solidFill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c 2"/>
          <p:cNvSpPr/>
          <p:nvPr/>
        </p:nvSpPr>
        <p:spPr>
          <a:xfrm>
            <a:off x="3276600" y="3352800"/>
            <a:ext cx="1981200" cy="685800"/>
          </a:xfrm>
          <a:prstGeom prst="arc">
            <a:avLst>
              <a:gd name="adj1" fmla="val 10829071"/>
              <a:gd name="adj2" fmla="val 0"/>
            </a:avLst>
          </a:prstGeom>
          <a:solidFill>
            <a:srgbClr val="0070C0"/>
          </a:solidFill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/>
          <p:cNvSpPr/>
          <p:nvPr/>
        </p:nvSpPr>
        <p:spPr>
          <a:xfrm>
            <a:off x="3276600" y="3429000"/>
            <a:ext cx="1981200" cy="457200"/>
          </a:xfrm>
          <a:prstGeom prst="arc">
            <a:avLst>
              <a:gd name="adj1" fmla="val 21491375"/>
              <a:gd name="adj2" fmla="val 10803897"/>
            </a:avLst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038600" y="19050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h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3733800" y="2819400"/>
            <a:ext cx="10668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3886200" y="1524000"/>
            <a:ext cx="762794" cy="79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4267200" y="35052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r</a:t>
            </a:r>
            <a:endParaRPr kumimoji="0" lang="en-US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9" name="Straight Connector 8"/>
          <p:cNvCxnSpPr>
            <a:stCxn id="4" idx="1"/>
          </p:cNvCxnSpPr>
          <p:nvPr/>
        </p:nvCxnSpPr>
        <p:spPr>
          <a:xfrm rot="16200000" flipV="1">
            <a:off x="3771900" y="3162300"/>
            <a:ext cx="1588" cy="99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4724400" y="18288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l</a:t>
            </a:r>
            <a:endParaRPr kumimoji="0" lang="en-US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4114403" y="1219597"/>
            <a:ext cx="915194" cy="3048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H="1">
            <a:off x="4381500" y="2552700"/>
            <a:ext cx="1524000" cy="5334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0"/>
            <a:ext cx="9144000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FINDING CURVED SURFACE AREA OF </a:t>
            </a:r>
          </a:p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CONE :-</a:t>
            </a:r>
            <a:endParaRPr lang="en-US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2743200" y="4267199"/>
          <a:ext cx="3124200" cy="1859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8" name="Equation" r:id="rId6" imgW="774360" imgH="583920" progId="Equation.3">
                  <p:embed/>
                </p:oleObj>
              </mc:Choice>
              <mc:Fallback>
                <p:oleObj name="Equation" r:id="rId6" imgW="774360" imgH="5839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4267199"/>
                        <a:ext cx="3124200" cy="1859643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C9FCB"/>
                          </a:gs>
                          <a:gs pos="13000">
                            <a:srgbClr val="F8B049"/>
                          </a:gs>
                          <a:gs pos="21001">
                            <a:srgbClr val="F8B049"/>
                          </a:gs>
                          <a:gs pos="63000">
                            <a:srgbClr val="FEE7F2"/>
                          </a:gs>
                          <a:gs pos="67000">
                            <a:srgbClr val="F952A0"/>
                          </a:gs>
                          <a:gs pos="69000">
                            <a:srgbClr val="C50849"/>
                          </a:gs>
                          <a:gs pos="82001">
                            <a:srgbClr val="B43E85"/>
                          </a:gs>
                          <a:gs pos="100000">
                            <a:srgbClr val="F8B049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Bar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1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7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6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8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89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5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/>
      <p:bldP spid="5" grpId="1"/>
      <p:bldP spid="8" grpId="0"/>
      <p:bldP spid="8" grpId="1"/>
      <p:bldP spid="10" grpId="0"/>
      <p:bldP spid="10" grpId="1"/>
      <p:bldP spid="13" grpId="0"/>
      <p:bldP spid="1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/>
        </p:nvSpPr>
        <p:spPr>
          <a:xfrm>
            <a:off x="3124200" y="838200"/>
            <a:ext cx="1981200" cy="2667000"/>
          </a:xfrm>
          <a:prstGeom prst="triangle">
            <a:avLst/>
          </a:prstGeom>
          <a:solidFill>
            <a:srgbClr val="00B0F0"/>
          </a:solidFill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c 2"/>
          <p:cNvSpPr/>
          <p:nvPr/>
        </p:nvSpPr>
        <p:spPr>
          <a:xfrm>
            <a:off x="3124200" y="3200400"/>
            <a:ext cx="1981200" cy="685800"/>
          </a:xfrm>
          <a:prstGeom prst="arc">
            <a:avLst>
              <a:gd name="adj1" fmla="val 10829071"/>
              <a:gd name="adj2" fmla="val 0"/>
            </a:avLst>
          </a:prstGeom>
          <a:solidFill>
            <a:srgbClr val="0070C0"/>
          </a:solidFill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/>
          <p:cNvSpPr/>
          <p:nvPr/>
        </p:nvSpPr>
        <p:spPr>
          <a:xfrm>
            <a:off x="3124200" y="3276600"/>
            <a:ext cx="1981200" cy="457200"/>
          </a:xfrm>
          <a:prstGeom prst="arc">
            <a:avLst>
              <a:gd name="adj1" fmla="val 21491375"/>
              <a:gd name="adj2" fmla="val 10803897"/>
            </a:avLst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86200" y="17526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h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3581400" y="2667000"/>
            <a:ext cx="1066800" cy="1588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3733800" y="1371600"/>
            <a:ext cx="762794" cy="794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4114800" y="33528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r</a:t>
            </a:r>
            <a:endParaRPr kumimoji="0" lang="en-US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9" name="Straight Connector 8"/>
          <p:cNvCxnSpPr>
            <a:stCxn id="4" idx="1"/>
          </p:cNvCxnSpPr>
          <p:nvPr/>
        </p:nvCxnSpPr>
        <p:spPr>
          <a:xfrm rot="16200000" flipV="1">
            <a:off x="3619500" y="3009900"/>
            <a:ext cx="1588" cy="990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4572000" y="16764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l</a:t>
            </a:r>
            <a:endParaRPr kumimoji="0" lang="en-US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3962003" y="1067197"/>
            <a:ext cx="915194" cy="304800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H="1">
            <a:off x="4229100" y="2400300"/>
            <a:ext cx="1524000" cy="533400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Finding total surface area of cone :-</a:t>
            </a:r>
            <a:endParaRPr lang="en-US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485775" y="4114800"/>
          <a:ext cx="7031038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2" name="Equation" r:id="rId6" imgW="1841400" imgH="685800" progId="Equation.3">
                  <p:embed/>
                </p:oleObj>
              </mc:Choice>
              <mc:Fallback>
                <p:oleObj name="Equation" r:id="rId6" imgW="1841400" imgH="685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" y="4114800"/>
                        <a:ext cx="7031038" cy="18288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BEAC7"/>
                          </a:gs>
                          <a:gs pos="17999">
                            <a:srgbClr val="FEE7F2"/>
                          </a:gs>
                          <a:gs pos="36000">
                            <a:srgbClr val="FAC77D"/>
                          </a:gs>
                          <a:gs pos="61000">
                            <a:srgbClr val="FBA97D"/>
                          </a:gs>
                          <a:gs pos="82001">
                            <a:srgbClr val="FBD49C"/>
                          </a:gs>
                          <a:gs pos="100000">
                            <a:srgbClr val="FEE7F2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Bar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7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6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8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89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5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/>
      <p:bldP spid="5" grpId="1"/>
      <p:bldP spid="8" grpId="0"/>
      <p:bldP spid="8" grpId="1"/>
      <p:bldP spid="10" grpId="0"/>
      <p:bldP spid="10" grpId="1"/>
      <p:bldP spid="13" grpId="0"/>
      <p:bldP spid="1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/>
        </p:nvSpPr>
        <p:spPr>
          <a:xfrm>
            <a:off x="3429000" y="838200"/>
            <a:ext cx="1981200" cy="2667000"/>
          </a:xfrm>
          <a:prstGeom prst="triangle">
            <a:avLst/>
          </a:prstGeom>
          <a:solidFill>
            <a:srgbClr val="00B0F0"/>
          </a:solidFill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c 2"/>
          <p:cNvSpPr/>
          <p:nvPr/>
        </p:nvSpPr>
        <p:spPr>
          <a:xfrm>
            <a:off x="3429000" y="3200400"/>
            <a:ext cx="1981200" cy="685800"/>
          </a:xfrm>
          <a:prstGeom prst="arc">
            <a:avLst>
              <a:gd name="adj1" fmla="val 10829071"/>
              <a:gd name="adj2" fmla="val 0"/>
            </a:avLst>
          </a:prstGeom>
          <a:solidFill>
            <a:srgbClr val="0070C0"/>
          </a:solidFill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/>
          <p:cNvSpPr/>
          <p:nvPr/>
        </p:nvSpPr>
        <p:spPr>
          <a:xfrm>
            <a:off x="3429000" y="3276600"/>
            <a:ext cx="1981200" cy="457200"/>
          </a:xfrm>
          <a:prstGeom prst="arc">
            <a:avLst>
              <a:gd name="adj1" fmla="val 21491375"/>
              <a:gd name="adj2" fmla="val 10803897"/>
            </a:avLst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191000" y="17526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h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3886200" y="2667000"/>
            <a:ext cx="1066800" cy="1588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4038600" y="1371600"/>
            <a:ext cx="762794" cy="794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4419600" y="33528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r</a:t>
            </a:r>
            <a:endParaRPr kumimoji="0" lang="en-US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9" name="Straight Connector 8"/>
          <p:cNvCxnSpPr>
            <a:stCxn id="4" idx="1"/>
          </p:cNvCxnSpPr>
          <p:nvPr/>
        </p:nvCxnSpPr>
        <p:spPr>
          <a:xfrm rot="16200000" flipV="1">
            <a:off x="3924300" y="3009900"/>
            <a:ext cx="1588" cy="990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4876800" y="16764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l</a:t>
            </a:r>
            <a:endParaRPr kumimoji="0" lang="en-US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4266803" y="1067197"/>
            <a:ext cx="915194" cy="304800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H="1">
            <a:off x="4533900" y="2400300"/>
            <a:ext cx="1524000" cy="533400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Finding volume of cone :-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2895600" y="4191000"/>
          <a:ext cx="2898775" cy="185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6" name="Equation" r:id="rId6" imgW="787320" imgH="812520" progId="Equation.3">
                  <p:embed/>
                </p:oleObj>
              </mc:Choice>
              <mc:Fallback>
                <p:oleObj name="Equation" r:id="rId6" imgW="787320" imgH="8125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191000"/>
                        <a:ext cx="2898775" cy="1852613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EFD1"/>
                          </a:gs>
                          <a:gs pos="64999">
                            <a:srgbClr val="F0EBD5"/>
                          </a:gs>
                          <a:gs pos="100000">
                            <a:srgbClr val="D1C39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Bar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7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6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8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89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5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/>
      <p:bldP spid="5" grpId="1"/>
      <p:bldP spid="8" grpId="0"/>
      <p:bldP spid="8" grpId="1"/>
      <p:bldP spid="10" grpId="0"/>
      <p:bldP spid="10" grpId="1"/>
      <p:bldP spid="13" grpId="0"/>
      <p:bldP spid="1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2667000" y="457200"/>
            <a:ext cx="3048000" cy="2743200"/>
          </a:xfrm>
          <a:prstGeom prst="ellipse">
            <a:avLst/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3886200"/>
            <a:ext cx="9144000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SPHERE :- Surface of which every point is the same distance from a fixed point known as the centre. From every aspect it has the same appearance. A sphere may be described by the rotation of a semicircle or circle, about its diameter.</a:t>
            </a:r>
          </a:p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en-US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2667000" y="1480930"/>
            <a:ext cx="3048000" cy="715618"/>
          </a:xfrm>
          <a:prstGeom prst="ellipse">
            <a:avLst/>
          </a:prstGeom>
          <a:solidFill>
            <a:srgbClr val="92D050"/>
          </a:solidFill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0" idx="2"/>
          </p:cNvCxnSpPr>
          <p:nvPr/>
        </p:nvCxnSpPr>
        <p:spPr>
          <a:xfrm rot="10800000" flipH="1">
            <a:off x="2667000" y="1828801"/>
            <a:ext cx="1524000" cy="9939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4191000" y="16002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r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 spd="med">
    <p:randomBar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1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4" grpId="0"/>
      <p:bldP spid="4" grpId="1"/>
      <p:bldP spid="10" grpId="0" animBg="1"/>
      <p:bldP spid="10" grpId="1" animBg="1"/>
      <p:bldP spid="14" grpId="0"/>
      <p:bldP spid="1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667000" y="914400"/>
            <a:ext cx="3048000" cy="2743200"/>
            <a:chOff x="2667000" y="457200"/>
            <a:chExt cx="3048000" cy="2743200"/>
          </a:xfrm>
        </p:grpSpPr>
        <p:sp>
          <p:nvSpPr>
            <p:cNvPr id="5" name="Oval 4"/>
            <p:cNvSpPr/>
            <p:nvPr/>
          </p:nvSpPr>
          <p:spPr>
            <a:xfrm>
              <a:off x="2667000" y="457200"/>
              <a:ext cx="3048000" cy="27432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2667000" y="1480930"/>
              <a:ext cx="3048000" cy="715618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7030A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>
              <a:stCxn id="6" idx="2"/>
            </p:cNvCxnSpPr>
            <p:nvPr/>
          </p:nvCxnSpPr>
          <p:spPr>
            <a:xfrm rot="10800000" flipH="1">
              <a:off x="2667000" y="1828801"/>
              <a:ext cx="1524000" cy="9939"/>
            </a:xfrm>
            <a:prstGeom prst="line">
              <a:avLst/>
            </a:prstGeom>
            <a:ln w="254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itle 1"/>
            <p:cNvSpPr txBox="1">
              <a:spLocks/>
            </p:cNvSpPr>
            <p:nvPr/>
          </p:nvSpPr>
          <p:spPr>
            <a:xfrm>
              <a:off x="4191000" y="1600200"/>
              <a:ext cx="457200" cy="457200"/>
            </a:xfrm>
            <a:prstGeom prst="rect">
              <a:avLst/>
            </a:prstGeom>
            <a:ln>
              <a:noFill/>
            </a:ln>
          </p:spPr>
          <p:txBody>
            <a:bodyPr vert="horz" lIns="0" tIns="0" rIns="18288" bIns="0" anchor="t">
              <a:normAutofit fontScale="97500"/>
              <a:scene3d>
                <a:camera prst="orthographicFront"/>
                <a:lightRig rig="freezing" dir="t">
                  <a:rot lat="0" lon="0" rev="5640000"/>
                </a:lightRig>
              </a:scene3d>
              <a:sp3d prstMaterial="flat">
                <a:bevelT w="38100" h="38100"/>
                <a:contourClr>
                  <a:schemeClr val="tx2"/>
                </a:contourClr>
              </a:sp3d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1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tint val="90000"/>
                      <a:satMod val="120000"/>
                    </a:schemeClr>
                  </a:solidFill>
                  <a:effectLst>
                    <a:outerShdw blurRad="38100" dist="25400" dir="5400000" algn="tl" rotWithShape="0">
                      <a:srgbClr val="000000">
                        <a:alpha val="43000"/>
                      </a:srgbClr>
                    </a:outerShdw>
                  </a:effectLst>
                  <a:uLnTx/>
                  <a:uFillTx/>
                  <a:latin typeface="Bookman Old Style" pitchFamily="18" charset="0"/>
                  <a:ea typeface="+mj-ea"/>
                  <a:cs typeface="Arial" pitchFamily="34" charset="0"/>
                </a:rPr>
                <a:t>r</a:t>
              </a:r>
              <a:endPara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FINDING SURFACE AREA OF SPHERE :-</a:t>
            </a:r>
            <a:endParaRPr lang="en-US" sz="4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219200" y="4191000"/>
          <a:ext cx="67056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1" name="Equation" r:id="rId5" imgW="3124080" imgH="457200" progId="Equation.3">
                  <p:embed/>
                </p:oleObj>
              </mc:Choice>
              <mc:Fallback>
                <p:oleObj name="Equation" r:id="rId5" imgW="312408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191000"/>
                        <a:ext cx="6705600" cy="9144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D6B19C"/>
                          </a:gs>
                          <a:gs pos="30000">
                            <a:srgbClr val="D49E6C"/>
                          </a:gs>
                          <a:gs pos="70000">
                            <a:srgbClr val="A65528"/>
                          </a:gs>
                          <a:gs pos="100000">
                            <a:srgbClr val="663012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Bar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70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10000"/>
            <a:ext cx="9144000" cy="1828800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u="sng" dirty="0" smtClean="0"/>
              <a:t>CUBE</a:t>
            </a:r>
            <a:r>
              <a:rPr lang="en-US" dirty="0" smtClean="0"/>
              <a:t> :- A solid three-dimensional geometric figure bounded by six planes; each of the six sides or faces of a cube is a</a:t>
            </a:r>
            <a:endParaRPr lang="en-US" dirty="0"/>
          </a:p>
        </p:txBody>
      </p:sp>
      <p:sp>
        <p:nvSpPr>
          <p:cNvPr id="5" name="Cube 4"/>
          <p:cNvSpPr/>
          <p:nvPr/>
        </p:nvSpPr>
        <p:spPr>
          <a:xfrm>
            <a:off x="2743200" y="685800"/>
            <a:ext cx="3200400" cy="2971800"/>
          </a:xfrm>
          <a:prstGeom prst="cub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0" y="3276600"/>
            <a:ext cx="3810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r>
              <a:rPr lang="en-US" sz="14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1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257800" y="2057400"/>
            <a:ext cx="3810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2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638800" y="32004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3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2743200" y="3429000"/>
            <a:ext cx="9906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191000" y="3429000"/>
            <a:ext cx="9144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4838700" y="2933700"/>
            <a:ext cx="9906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5029200" y="1676400"/>
            <a:ext cx="6096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5753100" y="3009900"/>
            <a:ext cx="304800" cy="2286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1"/>
          </p:cNvCxnSpPr>
          <p:nvPr/>
        </p:nvCxnSpPr>
        <p:spPr>
          <a:xfrm rot="10800000" flipV="1">
            <a:off x="5334000" y="3429000"/>
            <a:ext cx="304800" cy="3048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2362994" y="1828006"/>
            <a:ext cx="2285206" cy="794"/>
          </a:xfrm>
          <a:prstGeom prst="line">
            <a:avLst/>
          </a:prstGeom>
          <a:ln w="25400">
            <a:solidFill>
              <a:schemeClr val="accent3">
                <a:lumMod val="60000"/>
                <a:lumOff val="40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0800000" flipV="1">
            <a:off x="2743200" y="2971006"/>
            <a:ext cx="762000" cy="685800"/>
          </a:xfrm>
          <a:prstGeom prst="line">
            <a:avLst/>
          </a:prstGeom>
          <a:ln w="25400">
            <a:solidFill>
              <a:schemeClr val="accent3">
                <a:lumMod val="60000"/>
                <a:lumOff val="40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3505200" y="2894806"/>
            <a:ext cx="2438400" cy="76200"/>
          </a:xfrm>
          <a:prstGeom prst="line">
            <a:avLst/>
          </a:prstGeom>
          <a:ln w="25400">
            <a:solidFill>
              <a:schemeClr val="accent3">
                <a:lumMod val="60000"/>
                <a:lumOff val="40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Object 29"/>
          <p:cNvGraphicFramePr>
            <a:graphicFrameLocks noChangeAspect="1"/>
          </p:cNvGraphicFramePr>
          <p:nvPr/>
        </p:nvGraphicFramePr>
        <p:xfrm>
          <a:off x="6476999" y="1981200"/>
          <a:ext cx="1964267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6" imgW="736560" imgH="228600" progId="Equation.3">
                  <p:embed/>
                </p:oleObj>
              </mc:Choice>
              <mc:Fallback>
                <p:oleObj name="Equation" r:id="rId6" imgW="73656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6999" y="1981200"/>
                        <a:ext cx="1964267" cy="6096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8200"/>
                          </a:gs>
                          <a:gs pos="10001">
                            <a:srgbClr val="FF0000"/>
                          </a:gs>
                          <a:gs pos="35001">
                            <a:srgbClr val="BA0066"/>
                          </a:gs>
                          <a:gs pos="70000">
                            <a:srgbClr val="66008F"/>
                          </a:gs>
                          <a:gs pos="100000">
                            <a:srgbClr val="000082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Bar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7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770" decel="100000"/>
                                        <p:tgtEl>
                                          <p:spTgt spid="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4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7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770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7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770" decel="100000"/>
                                        <p:tgtEl>
                                          <p:spTgt spid="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2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77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770" decel="100000"/>
                                        <p:tgtEl>
                                          <p:spTgt spid="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1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7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770" decel="100000"/>
                                        <p:tgtEl>
                                          <p:spTgt spid="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8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0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600"/>
                            </p:stCondLst>
                            <p:childTnLst>
                              <p:par>
                                <p:cTn id="12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77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770" decel="100000"/>
                                        <p:tgtEl>
                                          <p:spTgt spid="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4" dur="77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6" dur="77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1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9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1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9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5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1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7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3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9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5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 animBg="1"/>
      <p:bldP spid="5" grpId="1" animBg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67000" y="914400"/>
            <a:ext cx="3048000" cy="2743200"/>
            <a:chOff x="2667000" y="457200"/>
            <a:chExt cx="3048000" cy="2743200"/>
          </a:xfrm>
        </p:grpSpPr>
        <p:sp>
          <p:nvSpPr>
            <p:cNvPr id="3" name="Oval 2"/>
            <p:cNvSpPr/>
            <p:nvPr/>
          </p:nvSpPr>
          <p:spPr>
            <a:xfrm>
              <a:off x="2667000" y="457200"/>
              <a:ext cx="3048000" cy="27432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2667000" y="1480930"/>
              <a:ext cx="3048000" cy="715618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7030A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Connector 4"/>
            <p:cNvCxnSpPr>
              <a:stCxn id="4" idx="2"/>
            </p:cNvCxnSpPr>
            <p:nvPr/>
          </p:nvCxnSpPr>
          <p:spPr>
            <a:xfrm rot="10800000" flipH="1">
              <a:off x="2667000" y="1828801"/>
              <a:ext cx="1524000" cy="9939"/>
            </a:xfrm>
            <a:prstGeom prst="line">
              <a:avLst/>
            </a:prstGeom>
            <a:ln w="254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itle 1"/>
            <p:cNvSpPr txBox="1">
              <a:spLocks/>
            </p:cNvSpPr>
            <p:nvPr/>
          </p:nvSpPr>
          <p:spPr>
            <a:xfrm>
              <a:off x="4191000" y="1600200"/>
              <a:ext cx="457200" cy="457200"/>
            </a:xfrm>
            <a:prstGeom prst="rect">
              <a:avLst/>
            </a:prstGeom>
            <a:ln>
              <a:noFill/>
            </a:ln>
          </p:spPr>
          <p:txBody>
            <a:bodyPr vert="horz" lIns="0" tIns="0" rIns="18288" bIns="0" anchor="t">
              <a:normAutofit fontScale="97500"/>
              <a:scene3d>
                <a:camera prst="orthographicFront"/>
                <a:lightRig rig="freezing" dir="t">
                  <a:rot lat="0" lon="0" rev="5640000"/>
                </a:lightRig>
              </a:scene3d>
              <a:sp3d prstMaterial="flat">
                <a:bevelT w="38100" h="38100"/>
                <a:contourClr>
                  <a:schemeClr val="tx2"/>
                </a:contourClr>
              </a:sp3d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1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tint val="90000"/>
                      <a:satMod val="120000"/>
                    </a:schemeClr>
                  </a:solidFill>
                  <a:effectLst>
                    <a:outerShdw blurRad="38100" dist="25400" dir="5400000" algn="tl" rotWithShape="0">
                      <a:srgbClr val="000000">
                        <a:alpha val="43000"/>
                      </a:srgbClr>
                    </a:outerShdw>
                  </a:effectLst>
                  <a:uLnTx/>
                  <a:uFillTx/>
                  <a:latin typeface="Bookman Old Style" pitchFamily="18" charset="0"/>
                  <a:ea typeface="+mj-ea"/>
                  <a:cs typeface="Arial" pitchFamily="34" charset="0"/>
                </a:rPr>
                <a:t>r</a:t>
              </a:r>
              <a:endPara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94488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FINDING VOLUME OF SPHERE :-</a:t>
            </a:r>
            <a:endParaRPr lang="en-US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124200" y="3962400"/>
          <a:ext cx="2132012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24" name="Equation" r:id="rId6" imgW="571320" imgH="812520" progId="Equation.3">
                  <p:embed/>
                </p:oleObj>
              </mc:Choice>
              <mc:Fallback>
                <p:oleObj name="Equation" r:id="rId6" imgW="571320" imgH="8125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962400"/>
                        <a:ext cx="2132012" cy="24384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A603AB"/>
                          </a:gs>
                          <a:gs pos="12000">
                            <a:srgbClr val="E81766"/>
                          </a:gs>
                          <a:gs pos="27000">
                            <a:srgbClr val="EE3F17"/>
                          </a:gs>
                          <a:gs pos="48000">
                            <a:srgbClr val="FFFF00"/>
                          </a:gs>
                          <a:gs pos="64999">
                            <a:srgbClr val="1A8D48"/>
                          </a:gs>
                          <a:gs pos="78999">
                            <a:srgbClr val="0819FB"/>
                          </a:gs>
                          <a:gs pos="100000">
                            <a:srgbClr val="A603AB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Bar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20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1"/>
          <p:cNvSpPr/>
          <p:nvPr/>
        </p:nvSpPr>
        <p:spPr>
          <a:xfrm>
            <a:off x="2438400" y="1447800"/>
            <a:ext cx="3581400" cy="3352800"/>
          </a:xfrm>
          <a:prstGeom prst="arc">
            <a:avLst>
              <a:gd name="adj1" fmla="val 10945480"/>
              <a:gd name="adj2" fmla="val 0"/>
            </a:avLst>
          </a:prstGeom>
          <a:solidFill>
            <a:srgbClr val="FF0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2438400" y="2743200"/>
            <a:ext cx="3581400" cy="648929"/>
          </a:xfrm>
          <a:prstGeom prst="ellipse">
            <a:avLst/>
          </a:prstGeom>
          <a:solidFill>
            <a:srgbClr val="FFC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2438400" y="3048000"/>
            <a:ext cx="1828800" cy="994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/>
          <p:cNvSpPr txBox="1">
            <a:spLocks/>
          </p:cNvSpPr>
          <p:nvPr/>
        </p:nvSpPr>
        <p:spPr>
          <a:xfrm>
            <a:off x="4343400" y="28956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r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3581400"/>
            <a:ext cx="914400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Hemisphere :-</a:t>
            </a:r>
          </a:p>
          <a:p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</a:t>
            </a:r>
            <a:r>
              <a:rPr lang="en-US" sz="3600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‘Hemi’ also means ‘half’. So When Sphere is Divided into two equal parts Each equal part is called Hemisphere</a:t>
            </a:r>
            <a:endParaRPr lang="en-US" sz="3600" b="1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randomBar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5" grpId="0"/>
      <p:bldP spid="5" grpId="1"/>
      <p:bldP spid="6" grpId="0"/>
      <p:bldP spid="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c 2"/>
          <p:cNvSpPr/>
          <p:nvPr/>
        </p:nvSpPr>
        <p:spPr>
          <a:xfrm>
            <a:off x="2438400" y="1447800"/>
            <a:ext cx="3581400" cy="3352800"/>
          </a:xfrm>
          <a:prstGeom prst="arc">
            <a:avLst>
              <a:gd name="adj1" fmla="val 10945480"/>
              <a:gd name="adj2" fmla="val 0"/>
            </a:avLst>
          </a:prstGeom>
          <a:solidFill>
            <a:srgbClr val="FF0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2438400" y="2743200"/>
            <a:ext cx="3581400" cy="648929"/>
          </a:xfrm>
          <a:prstGeom prst="ellipse">
            <a:avLst/>
          </a:prstGeom>
          <a:solidFill>
            <a:srgbClr val="FFC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2438400" y="3048000"/>
            <a:ext cx="1828800" cy="994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/>
          <p:cNvSpPr txBox="1">
            <a:spLocks/>
          </p:cNvSpPr>
          <p:nvPr/>
        </p:nvSpPr>
        <p:spPr>
          <a:xfrm>
            <a:off x="4343400" y="28956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r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Finding curved surface area of hemisphere</a:t>
            </a:r>
            <a:endParaRPr lang="en-US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04800" y="3700463"/>
          <a:ext cx="8001000" cy="151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60" name="Equation" r:id="rId6" imgW="3504960" imgH="660240" progId="Equation.3">
                  <p:embed/>
                </p:oleObj>
              </mc:Choice>
              <mc:Fallback>
                <p:oleObj name="Equation" r:id="rId6" imgW="3504960" imgH="660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700463"/>
                        <a:ext cx="8001000" cy="1516062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3399"/>
                          </a:gs>
                          <a:gs pos="25000">
                            <a:srgbClr val="FF6633"/>
                          </a:gs>
                          <a:gs pos="50000">
                            <a:srgbClr val="FFFF00"/>
                          </a:gs>
                          <a:gs pos="75000">
                            <a:srgbClr val="01A78F"/>
                          </a:gs>
                          <a:gs pos="100000">
                            <a:srgbClr val="3366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Bar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/>
      <p:bldP spid="5" grpId="1"/>
      <p:bldP spid="6" grpId="0"/>
      <p:bldP spid="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1"/>
          <p:cNvSpPr/>
          <p:nvPr/>
        </p:nvSpPr>
        <p:spPr>
          <a:xfrm>
            <a:off x="2438400" y="1676400"/>
            <a:ext cx="3581400" cy="3352800"/>
          </a:xfrm>
          <a:prstGeom prst="arc">
            <a:avLst>
              <a:gd name="adj1" fmla="val 10945480"/>
              <a:gd name="adj2" fmla="val 0"/>
            </a:avLst>
          </a:prstGeom>
          <a:solidFill>
            <a:srgbClr val="FF0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2438400" y="2971800"/>
            <a:ext cx="3581400" cy="648929"/>
          </a:xfrm>
          <a:prstGeom prst="ellipse">
            <a:avLst/>
          </a:prstGeom>
          <a:solidFill>
            <a:srgbClr val="FFC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2438400" y="3276600"/>
            <a:ext cx="1828800" cy="994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/>
          <p:cNvSpPr txBox="1">
            <a:spLocks/>
          </p:cNvSpPr>
          <p:nvPr/>
        </p:nvSpPr>
        <p:spPr>
          <a:xfrm>
            <a:off x="4343400" y="31242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r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TOTAL SURFACE AREA OF HEMISPHERE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8600" y="3886200"/>
          <a:ext cx="821055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84" name="Equation" r:id="rId6" imgW="3466800" imgH="660240" progId="Equation.3">
                  <p:embed/>
                </p:oleObj>
              </mc:Choice>
              <mc:Fallback>
                <p:oleObj name="Equation" r:id="rId6" imgW="3466800" imgH="660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886200"/>
                        <a:ext cx="8210550" cy="14478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BE4AE"/>
                          </a:gs>
                          <a:gs pos="13000">
                            <a:srgbClr val="BD922A"/>
                          </a:gs>
                          <a:gs pos="21001">
                            <a:srgbClr val="BD922A"/>
                          </a:gs>
                          <a:gs pos="63000">
                            <a:srgbClr val="FBE4AE"/>
                          </a:gs>
                          <a:gs pos="67000">
                            <a:srgbClr val="BD922A"/>
                          </a:gs>
                          <a:gs pos="69000">
                            <a:srgbClr val="835E17"/>
                          </a:gs>
                          <a:gs pos="82001">
                            <a:srgbClr val="A28949"/>
                          </a:gs>
                          <a:gs pos="100000">
                            <a:srgbClr val="FAE3B7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Bar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7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5" grpId="0"/>
      <p:bldP spid="5" grpId="1"/>
      <p:bldP spid="6" grpId="0"/>
      <p:bldP spid="6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1"/>
          <p:cNvSpPr/>
          <p:nvPr/>
        </p:nvSpPr>
        <p:spPr>
          <a:xfrm>
            <a:off x="2438400" y="1447800"/>
            <a:ext cx="3581400" cy="3352800"/>
          </a:xfrm>
          <a:prstGeom prst="arc">
            <a:avLst>
              <a:gd name="adj1" fmla="val 10945480"/>
              <a:gd name="adj2" fmla="val 0"/>
            </a:avLst>
          </a:prstGeom>
          <a:solidFill>
            <a:srgbClr val="FF0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2438400" y="2743200"/>
            <a:ext cx="3581400" cy="648929"/>
          </a:xfrm>
          <a:prstGeom prst="ellipse">
            <a:avLst/>
          </a:prstGeom>
          <a:solidFill>
            <a:srgbClr val="FFC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2438400" y="3048000"/>
            <a:ext cx="1828800" cy="994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/>
          <p:cNvSpPr txBox="1">
            <a:spLocks/>
          </p:cNvSpPr>
          <p:nvPr/>
        </p:nvSpPr>
        <p:spPr>
          <a:xfrm>
            <a:off x="4343400" y="28956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r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200" b="1" cap="all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Volume of hemisphere</a:t>
            </a:r>
            <a:endParaRPr lang="en-US" sz="5200" b="1" cap="all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657600" y="3810000"/>
          <a:ext cx="1600200" cy="22263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08" name="Equation" r:id="rId6" imgW="583920" imgH="812520" progId="Equation.3">
                  <p:embed/>
                </p:oleObj>
              </mc:Choice>
              <mc:Fallback>
                <p:oleObj name="Equation" r:id="rId6" imgW="583920" imgH="8125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3810000"/>
                        <a:ext cx="1600200" cy="2226366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EAEAEA"/>
                          </a:gs>
                          <a:gs pos="17999">
                            <a:srgbClr val="777777"/>
                          </a:gs>
                          <a:gs pos="31000">
                            <a:srgbClr val="292929"/>
                          </a:gs>
                          <a:gs pos="33000">
                            <a:srgbClr val="B2B2B2"/>
                          </a:gs>
                          <a:gs pos="37000">
                            <a:srgbClr val="FFFFFF"/>
                          </a:gs>
                          <a:gs pos="78999">
                            <a:srgbClr val="5F5F5F"/>
                          </a:gs>
                          <a:gs pos="87000">
                            <a:srgbClr val="5F5F5F"/>
                          </a:gs>
                          <a:gs pos="100000">
                            <a:srgbClr val="CBCBCB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Bar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5" grpId="0"/>
      <p:bldP spid="5" grpId="1"/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828800"/>
          </a:xfrm>
        </p:spPr>
        <p:txBody>
          <a:bodyPr anchor="t"/>
          <a:lstStyle/>
          <a:p>
            <a:pPr algn="l"/>
            <a:r>
              <a:rPr lang="en-US" dirty="0" smtClean="0"/>
              <a:t>FINDING THE SURFACE AREA OF CUBE.</a:t>
            </a:r>
            <a:endParaRPr lang="en-US" sz="2200" i="1" dirty="0" smtClean="0">
              <a:solidFill>
                <a:srgbClr val="00B050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6" name="Cube 5"/>
          <p:cNvSpPr/>
          <p:nvPr/>
        </p:nvSpPr>
        <p:spPr>
          <a:xfrm>
            <a:off x="2743200" y="1371600"/>
            <a:ext cx="3200400" cy="2971800"/>
          </a:xfrm>
          <a:prstGeom prst="cub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0" y="3962400"/>
            <a:ext cx="3048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</a:pPr>
            <a:r>
              <a:rPr lang="en-US" sz="2000" b="1" i="1" dirty="0" smtClean="0">
                <a:solidFill>
                  <a:srgbClr val="00B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endParaRPr lang="en-US" sz="2000" b="1" i="1" dirty="0">
              <a:solidFill>
                <a:srgbClr val="00B05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257800" y="2743200"/>
            <a:ext cx="3048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i="1" dirty="0" smtClean="0">
                <a:solidFill>
                  <a:srgbClr val="00B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endParaRPr lang="en-US" sz="2000" b="1" i="1" dirty="0">
              <a:solidFill>
                <a:srgbClr val="00B05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257800" y="1524000"/>
            <a:ext cx="3048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b="1" i="1" dirty="0" smtClean="0">
                <a:solidFill>
                  <a:srgbClr val="00B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endParaRPr lang="en-US" sz="2200" b="1" i="1" dirty="0">
              <a:solidFill>
                <a:srgbClr val="00B05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3886200" y="1676400"/>
            <a:ext cx="3048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</a:pPr>
            <a:r>
              <a:rPr lang="en-US" sz="2300" b="1" i="1" dirty="0" smtClean="0">
                <a:solidFill>
                  <a:srgbClr val="00B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endParaRPr lang="en-US" sz="2300" b="1" i="1" dirty="0">
              <a:solidFill>
                <a:srgbClr val="00B05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743200" y="2819400"/>
            <a:ext cx="3048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</a:pPr>
            <a:r>
              <a:rPr lang="en-US" sz="2100" b="1" i="1" dirty="0" smtClean="0">
                <a:solidFill>
                  <a:srgbClr val="00B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endParaRPr lang="en-US" sz="2100" b="1" i="1" dirty="0">
              <a:solidFill>
                <a:srgbClr val="00B05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4343400" y="1066800"/>
            <a:ext cx="3048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b="1" i="1" dirty="0" smtClean="0">
                <a:solidFill>
                  <a:srgbClr val="00B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endParaRPr lang="en-US" sz="2200" b="1" i="1" dirty="0">
              <a:solidFill>
                <a:srgbClr val="00B05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2819400" y="1447800"/>
            <a:ext cx="3048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943600" y="2514600"/>
            <a:ext cx="3048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</a:pPr>
            <a:r>
              <a:rPr lang="en-US" sz="2000" b="1" i="1" dirty="0" smtClean="0">
                <a:solidFill>
                  <a:srgbClr val="00B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endParaRPr lang="en-US" sz="2000" b="1" i="1" dirty="0">
              <a:solidFill>
                <a:srgbClr val="00B05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486400" y="3886200"/>
            <a:ext cx="3048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i="1" dirty="0" smtClean="0">
                <a:solidFill>
                  <a:srgbClr val="00B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endParaRPr lang="en-US" sz="2000" b="1" i="1" dirty="0">
              <a:solidFill>
                <a:srgbClr val="00B05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/>
        </p:nvGraphicFramePr>
        <p:xfrm>
          <a:off x="914400" y="4648200"/>
          <a:ext cx="6934200" cy="145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6" imgW="3009600" imgH="647640" progId="Equation.3">
                  <p:embed/>
                </p:oleObj>
              </mc:Choice>
              <mc:Fallback>
                <p:oleObj name="Equation" r:id="rId6" imgW="3009600" imgH="647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648200"/>
                        <a:ext cx="6934200" cy="145732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000082"/>
                          </a:gs>
                          <a:gs pos="30000">
                            <a:srgbClr val="66008F"/>
                          </a:gs>
                          <a:gs pos="64999">
                            <a:srgbClr val="BA0066"/>
                          </a:gs>
                          <a:gs pos="89999">
                            <a:srgbClr val="FF0000"/>
                          </a:gs>
                          <a:gs pos="100000">
                            <a:srgbClr val="FF8200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Straight Connector 30"/>
          <p:cNvCxnSpPr/>
          <p:nvPr/>
        </p:nvCxnSpPr>
        <p:spPr>
          <a:xfrm rot="5400000">
            <a:off x="2362994" y="2513806"/>
            <a:ext cx="2285206" cy="794"/>
          </a:xfrm>
          <a:prstGeom prst="line">
            <a:avLst/>
          </a:prstGeom>
          <a:ln w="25400">
            <a:solidFill>
              <a:schemeClr val="bg2">
                <a:lumMod val="40000"/>
                <a:lumOff val="60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0800000" flipV="1">
            <a:off x="2743200" y="3656806"/>
            <a:ext cx="762000" cy="685800"/>
          </a:xfrm>
          <a:prstGeom prst="line">
            <a:avLst/>
          </a:prstGeom>
          <a:ln w="25400">
            <a:solidFill>
              <a:schemeClr val="bg2">
                <a:lumMod val="40000"/>
                <a:lumOff val="60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3505200" y="3580606"/>
            <a:ext cx="2438400" cy="76200"/>
          </a:xfrm>
          <a:prstGeom prst="line">
            <a:avLst/>
          </a:prstGeom>
          <a:ln w="25400">
            <a:solidFill>
              <a:schemeClr val="bg2">
                <a:lumMod val="40000"/>
                <a:lumOff val="60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itle 1"/>
          <p:cNvSpPr txBox="1">
            <a:spLocks/>
          </p:cNvSpPr>
          <p:nvPr/>
        </p:nvSpPr>
        <p:spPr>
          <a:xfrm>
            <a:off x="3505200" y="2438400"/>
            <a:ext cx="3048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</a:pPr>
            <a:r>
              <a:rPr lang="en-US" sz="2300" b="1" i="1" dirty="0" smtClean="0">
                <a:solidFill>
                  <a:srgbClr val="00B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endParaRPr lang="en-US" sz="2300" b="1" i="1" dirty="0">
              <a:solidFill>
                <a:srgbClr val="00B05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4267200" y="3276600"/>
            <a:ext cx="3048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</a:pPr>
            <a:r>
              <a:rPr lang="en-US" sz="2300" b="1" i="1" dirty="0" smtClean="0">
                <a:solidFill>
                  <a:srgbClr val="00B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endParaRPr lang="en-US" sz="2300" b="1" i="1" dirty="0">
              <a:solidFill>
                <a:srgbClr val="00B05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3048000" y="3581400"/>
            <a:ext cx="3048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</a:pPr>
            <a:r>
              <a:rPr lang="en-US" sz="2300" b="1" i="1" dirty="0" smtClean="0">
                <a:solidFill>
                  <a:srgbClr val="00B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endParaRPr lang="en-US" sz="2300" b="1" i="1" dirty="0">
              <a:solidFill>
                <a:srgbClr val="00B05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 spd="med">
    <p:randomBar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7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7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770" decel="100000"/>
                                        <p:tgtEl>
                                          <p:spTgt spid="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7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770" decel="100000"/>
                                        <p:tgtEl>
                                          <p:spTgt spid="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7" dur="77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7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770" decel="100000"/>
                                        <p:tgtEl>
                                          <p:spTgt spid="3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6" dur="77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8" dur="77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7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3" dur="770" decel="100000"/>
                                        <p:tgtEl>
                                          <p:spTgt spid="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5" dur="77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7" dur="77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770" decel="100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770" decel="100000"/>
                                        <p:tgtEl>
                                          <p:spTgt spid="3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4" dur="77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6" dur="77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77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1" dur="770" decel="100000"/>
                                        <p:tgtEl>
                                          <p:spTgt spid="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3" dur="77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5" dur="77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77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0" dur="770" decel="100000"/>
                                        <p:tgtEl>
                                          <p:spTgt spid="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2" dur="77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4" dur="77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6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77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9" dur="770" decel="100000"/>
                                        <p:tgtEl>
                                          <p:spTgt spid="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1" dur="77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3" dur="77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6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2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8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4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0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7" grpId="0"/>
      <p:bldP spid="7" grpId="1"/>
      <p:bldP spid="8" grpId="0"/>
      <p:bldP spid="8" grpId="1"/>
      <p:bldP spid="9" grpId="0"/>
      <p:bldP spid="9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971800" y="2514600"/>
            <a:ext cx="2438400" cy="213360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Parallelogram 54"/>
          <p:cNvSpPr/>
          <p:nvPr/>
        </p:nvSpPr>
        <p:spPr>
          <a:xfrm>
            <a:off x="2971800" y="3886200"/>
            <a:ext cx="3200400" cy="762000"/>
          </a:xfrm>
          <a:prstGeom prst="parallelogram">
            <a:avLst>
              <a:gd name="adj" fmla="val 97289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5410200" y="2514600"/>
            <a:ext cx="762000" cy="137160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62456"/>
          </a:xfrm>
        </p:spPr>
        <p:txBody>
          <a:bodyPr anchor="t"/>
          <a:lstStyle/>
          <a:p>
            <a:r>
              <a:rPr smtClean="0"/>
              <a:t>FINDING LATERAL SURFACE AREA OF CUBE:-</a:t>
            </a:r>
            <a:endParaRPr lang="en-US" dirty="0"/>
          </a:p>
        </p:txBody>
      </p:sp>
      <p:graphicFrame>
        <p:nvGraphicFramePr>
          <p:cNvPr id="43" name="Object 42"/>
          <p:cNvGraphicFramePr>
            <a:graphicFrameLocks noChangeAspect="1"/>
          </p:cNvGraphicFramePr>
          <p:nvPr/>
        </p:nvGraphicFramePr>
        <p:xfrm>
          <a:off x="914400" y="4849813"/>
          <a:ext cx="6164263" cy="203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6" imgW="2844720" imgH="939600" progId="Equation.3">
                  <p:embed/>
                </p:oleObj>
              </mc:Choice>
              <mc:Fallback>
                <p:oleObj name="Equation" r:id="rId6" imgW="2844720" imgH="939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849813"/>
                        <a:ext cx="6164263" cy="2036762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EBFA"/>
                          </a:gs>
                          <a:gs pos="30000">
                            <a:srgbClr val="C4D6EB"/>
                          </a:gs>
                          <a:gs pos="60001">
                            <a:srgbClr val="85C2FF"/>
                          </a:gs>
                          <a:gs pos="100000">
                            <a:srgbClr val="5E9E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Parallelogram 20"/>
          <p:cNvSpPr/>
          <p:nvPr/>
        </p:nvSpPr>
        <p:spPr>
          <a:xfrm>
            <a:off x="2971800" y="1752600"/>
            <a:ext cx="3200400" cy="762000"/>
          </a:xfrm>
          <a:prstGeom prst="parallelogram">
            <a:avLst>
              <a:gd name="adj" fmla="val 9728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Triangle 39"/>
          <p:cNvSpPr/>
          <p:nvPr/>
        </p:nvSpPr>
        <p:spPr>
          <a:xfrm rot="16200000">
            <a:off x="5410200" y="1752600"/>
            <a:ext cx="762000" cy="762000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 rot="10800000">
            <a:off x="3733800" y="3886200"/>
            <a:ext cx="1676400" cy="1588"/>
          </a:xfrm>
          <a:prstGeom prst="line">
            <a:avLst/>
          </a:prstGeom>
          <a:ln w="25400">
            <a:solidFill>
              <a:schemeClr val="bg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2667000" y="2819400"/>
            <a:ext cx="2133600" cy="1588"/>
          </a:xfrm>
          <a:prstGeom prst="line">
            <a:avLst/>
          </a:prstGeom>
          <a:ln w="25400">
            <a:solidFill>
              <a:schemeClr val="bg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>
            <a:off x="2971800" y="3886200"/>
            <a:ext cx="762000" cy="762000"/>
          </a:xfrm>
          <a:prstGeom prst="line">
            <a:avLst/>
          </a:prstGeom>
          <a:ln w="25400">
            <a:solidFill>
              <a:schemeClr val="bg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0800000">
            <a:off x="5410200" y="2514600"/>
            <a:ext cx="762000" cy="1588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ight Triangle 58"/>
          <p:cNvSpPr/>
          <p:nvPr/>
        </p:nvSpPr>
        <p:spPr>
          <a:xfrm rot="16200000">
            <a:off x="2971800" y="1752600"/>
            <a:ext cx="762000" cy="762000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Triangle 40"/>
          <p:cNvSpPr/>
          <p:nvPr/>
        </p:nvSpPr>
        <p:spPr>
          <a:xfrm rot="5400000">
            <a:off x="5410200" y="3886200"/>
            <a:ext cx="762000" cy="762000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randomBar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2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3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5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4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4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70" decel="100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770" decel="100000"/>
                                        <p:tgtEl>
                                          <p:spTgt spid="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70" decel="100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770" decel="100000"/>
                                        <p:tgtEl>
                                          <p:spTgt spid="5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7" dur="77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70" decel="100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770" decel="100000"/>
                                        <p:tgtEl>
                                          <p:spTgt spid="4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6" dur="77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8" dur="77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2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1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2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9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2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1" dur="2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2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9" dur="2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5" dur="2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55" grpId="0" animBg="1"/>
      <p:bldP spid="55" grpId="1" animBg="1"/>
      <p:bldP spid="44" grpId="0" animBg="1"/>
      <p:bldP spid="44" grpId="1" animBg="1"/>
      <p:bldP spid="2" grpId="0"/>
      <p:bldP spid="2" grpId="1"/>
      <p:bldP spid="21" grpId="0" animBg="1"/>
      <p:bldP spid="21" grpId="1" animBg="1"/>
      <p:bldP spid="40" grpId="0" animBg="1"/>
      <p:bldP spid="40" grpId="1" animBg="1"/>
      <p:bldP spid="59" grpId="0" animBg="1"/>
      <p:bldP spid="59" grpId="1" animBg="1"/>
      <p:bldP spid="41" grpId="0" animBg="1"/>
      <p:bldP spid="4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828800"/>
          </a:xfrm>
        </p:spPr>
        <p:txBody>
          <a:bodyPr anchor="t"/>
          <a:lstStyle/>
          <a:p>
            <a:pPr algn="l"/>
            <a:r>
              <a:rPr lang="en-US" dirty="0" smtClean="0"/>
              <a:t>FINDING THE VOLUME OF CUBE :-</a:t>
            </a:r>
            <a:endParaRPr lang="en-US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2895600" y="4800600"/>
          <a:ext cx="2201863" cy="1316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6" imgW="622080" imgH="380880" progId="Equation.3">
                  <p:embed/>
                </p:oleObj>
              </mc:Choice>
              <mc:Fallback>
                <p:oleObj name="Equation" r:id="rId6" imgW="622080" imgH="380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800600"/>
                        <a:ext cx="2201863" cy="1316728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DCEBF5"/>
                          </a:gs>
                          <a:gs pos="8000">
                            <a:srgbClr val="83A7C3"/>
                          </a:gs>
                          <a:gs pos="13000">
                            <a:srgbClr val="768FB9"/>
                          </a:gs>
                          <a:gs pos="21001">
                            <a:srgbClr val="83A7C3"/>
                          </a:gs>
                          <a:gs pos="52000">
                            <a:srgbClr val="FFFFFF"/>
                          </a:gs>
                          <a:gs pos="56000">
                            <a:srgbClr val="9C6563"/>
                          </a:gs>
                          <a:gs pos="58000">
                            <a:srgbClr val="80302D"/>
                          </a:gs>
                          <a:gs pos="71001">
                            <a:srgbClr val="C0524E"/>
                          </a:gs>
                          <a:gs pos="94000">
                            <a:srgbClr val="EBDAD4"/>
                          </a:gs>
                          <a:gs pos="100000">
                            <a:srgbClr val="55261C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Cube 24"/>
          <p:cNvSpPr/>
          <p:nvPr/>
        </p:nvSpPr>
        <p:spPr>
          <a:xfrm>
            <a:off x="2743200" y="1752600"/>
            <a:ext cx="3048000" cy="25908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3810000" y="4038600"/>
            <a:ext cx="3048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5181600" y="2819400"/>
            <a:ext cx="3048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562600" y="3886200"/>
            <a:ext cx="3048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a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rot="10800000">
            <a:off x="2819400" y="4191000"/>
            <a:ext cx="9906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114800" y="4191000"/>
            <a:ext cx="10668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4839494" y="3694906"/>
            <a:ext cx="9906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 flipH="1" flipV="1">
            <a:off x="5029994" y="2590006"/>
            <a:ext cx="6096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 flipH="1" flipV="1">
            <a:off x="5676900" y="3771900"/>
            <a:ext cx="304800" cy="2286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0800000" flipV="1">
            <a:off x="5257800" y="4114800"/>
            <a:ext cx="304800" cy="3048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2438797" y="2742803"/>
            <a:ext cx="1981200" cy="794"/>
          </a:xfrm>
          <a:prstGeom prst="line">
            <a:avLst/>
          </a:prstGeom>
          <a:ln w="25400">
            <a:solidFill>
              <a:srgbClr val="92D05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0800000" flipV="1">
            <a:off x="2743200" y="3733800"/>
            <a:ext cx="685800" cy="609600"/>
          </a:xfrm>
          <a:prstGeom prst="line">
            <a:avLst/>
          </a:prstGeom>
          <a:ln w="25400">
            <a:solidFill>
              <a:srgbClr val="92D05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3429000" y="3657600"/>
            <a:ext cx="2362200" cy="76200"/>
          </a:xfrm>
          <a:prstGeom prst="line">
            <a:avLst/>
          </a:prstGeom>
          <a:ln w="25400">
            <a:solidFill>
              <a:srgbClr val="92D05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randomBar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30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3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7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770" decel="100000"/>
                                        <p:tgtEl>
                                          <p:spTgt spid="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3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7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770" decel="100000"/>
                                        <p:tgtEl>
                                          <p:spTgt spid="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7" dur="77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70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770" decel="100000"/>
                                        <p:tgtEl>
                                          <p:spTgt spid="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6" dur="77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8" dur="77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70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3" dur="770" decel="100000"/>
                                        <p:tgtEl>
                                          <p:spTgt spid="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5" dur="77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7" dur="77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77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770" decel="100000"/>
                                        <p:tgtEl>
                                          <p:spTgt spid="3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4" dur="77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6" dur="77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1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9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1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9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5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1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7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3" dur="2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2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2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9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5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5" grpId="0" animBg="1"/>
      <p:bldP spid="25" grpId="1" animBg="1"/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be 6"/>
          <p:cNvSpPr/>
          <p:nvPr/>
        </p:nvSpPr>
        <p:spPr>
          <a:xfrm>
            <a:off x="2057400" y="762000"/>
            <a:ext cx="4495800" cy="24384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" y="3505200"/>
            <a:ext cx="8534400" cy="3048000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u="sng" dirty="0" smtClean="0">
                <a:solidFill>
                  <a:srgbClr val="92D050"/>
                </a:solidFill>
              </a:rPr>
              <a:t>CUBOID</a:t>
            </a:r>
            <a:r>
              <a:rPr lang="en-US" dirty="0" smtClean="0">
                <a:solidFill>
                  <a:srgbClr val="92D050"/>
                </a:solidFill>
              </a:rPr>
              <a:t> :- </a:t>
            </a:r>
            <a:r>
              <a:rPr lang="en-US" sz="4000" dirty="0" smtClean="0">
                <a:solidFill>
                  <a:srgbClr val="92D050"/>
                </a:solidFill>
              </a:rPr>
              <a:t>A three-dimensional geometric figure formed of six rectangular plane faces, each set at right angles to the four sides adjacent to it.</a:t>
            </a:r>
            <a:endParaRPr lang="en-US" sz="4000" dirty="0">
              <a:solidFill>
                <a:srgbClr val="92D05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248400" y="28194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b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2057400" y="3124200"/>
            <a:ext cx="1676400" cy="1588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114800" y="3124200"/>
            <a:ext cx="1752600" cy="1588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5449094" y="2704306"/>
            <a:ext cx="685800" cy="1588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5487194" y="1675606"/>
            <a:ext cx="609600" cy="1588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6362700" y="2705100"/>
            <a:ext cx="304800" cy="228600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 flipV="1">
            <a:off x="5943600" y="3124200"/>
            <a:ext cx="304800" cy="304800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>
            <a:off x="5562600" y="19812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h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3810000" y="28956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l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1751806" y="1676400"/>
            <a:ext cx="1829594" cy="794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2667000" y="2590800"/>
            <a:ext cx="3886200" cy="1588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2057400" y="2590800"/>
            <a:ext cx="609600" cy="609600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randomBar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1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7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8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0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77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770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7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9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7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770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6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8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7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770" decel="100000"/>
                                        <p:tgtEl>
                                          <p:spTgt spid="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5" dur="7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7" dur="7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77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2" dur="770" decel="100000"/>
                                        <p:tgtEl>
                                          <p:spTgt spid="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4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6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3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1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3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5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7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4" grpId="0"/>
      <p:bldP spid="4" grpId="1"/>
      <p:bldP spid="8" grpId="0"/>
      <p:bldP spid="8" grpId="1"/>
      <p:bldP spid="18" grpId="0"/>
      <p:bldP spid="18" grpId="1"/>
      <p:bldP spid="19" grpId="0"/>
      <p:bldP spid="1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 anchor="t">
            <a:noAutofit/>
          </a:bodyPr>
          <a:lstStyle/>
          <a:p>
            <a:pPr algn="l"/>
            <a:r>
              <a:rPr lang="en-US" sz="3200" dirty="0" smtClean="0">
                <a:solidFill>
                  <a:srgbClr val="7030A0"/>
                </a:solidFill>
              </a:rPr>
              <a:t>FINDING TOTAL SURFACE AREA OF CUBOID:-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4" name="Cube 3"/>
          <p:cNvSpPr/>
          <p:nvPr/>
        </p:nvSpPr>
        <p:spPr>
          <a:xfrm>
            <a:off x="2057400" y="914400"/>
            <a:ext cx="4495800" cy="2438400"/>
          </a:xfrm>
          <a:prstGeom prst="cube">
            <a:avLst/>
          </a:prstGeom>
          <a:solidFill>
            <a:srgbClr val="FF00FF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324600" y="28956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b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562600" y="19812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h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962400" y="11430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l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1828800" y="1752600"/>
            <a:ext cx="1676400" cy="1588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0800000">
            <a:off x="2667000" y="2590800"/>
            <a:ext cx="3886200" cy="1588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1981200" y="2667000"/>
            <a:ext cx="762000" cy="609600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/>
          <p:cNvSpPr txBox="1">
            <a:spLocks/>
          </p:cNvSpPr>
          <p:nvPr/>
        </p:nvSpPr>
        <p:spPr>
          <a:xfrm>
            <a:off x="4267200" y="5334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l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3657600" y="29718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l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3810000" y="22098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l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6553200" y="17526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h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667000" y="19050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h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752600" y="19050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h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5867400" y="10668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b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2133600" y="9906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b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2209800" y="25146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b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/>
        </p:nvGraphicFramePr>
        <p:xfrm>
          <a:off x="1143000" y="3962400"/>
          <a:ext cx="6887308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Equation" r:id="rId6" imgW="2984400" imgH="660240" progId="Equation.3">
                  <p:embed/>
                </p:oleObj>
              </mc:Choice>
              <mc:Fallback>
                <p:oleObj name="Equation" r:id="rId6" imgW="2984400" imgH="660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962400"/>
                        <a:ext cx="6887308" cy="15240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03D4A8"/>
                          </a:gs>
                          <a:gs pos="25000">
                            <a:srgbClr val="21D6E0"/>
                          </a:gs>
                          <a:gs pos="75000">
                            <a:srgbClr val="0087E6"/>
                          </a:gs>
                          <a:gs pos="100000">
                            <a:srgbClr val="005CB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Bar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2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7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770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7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770" decel="100000"/>
                                        <p:tgtEl>
                                          <p:spTgt spid="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7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7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770" decel="100000"/>
                                        <p:tgtEl>
                                          <p:spTgt spid="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6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8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7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3" dur="770" decel="100000"/>
                                        <p:tgtEl>
                                          <p:spTgt spid="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5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7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77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770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4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6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77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1" dur="770" decel="100000"/>
                                        <p:tgtEl>
                                          <p:spTgt spid="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3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5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77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0" dur="770" decel="100000"/>
                                        <p:tgtEl>
                                          <p:spTgt spid="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2" dur="77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4" dur="77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77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9" dur="770" decel="100000"/>
                                        <p:tgtEl>
                                          <p:spTgt spid="3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1" dur="77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3" dur="77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6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2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4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0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animBg="1"/>
      <p:bldP spid="4" grpId="1" animBg="1"/>
      <p:bldP spid="5" grpId="0"/>
      <p:bldP spid="5" grpId="1"/>
      <p:bldP spid="12" grpId="0"/>
      <p:bldP spid="12" grpId="1"/>
      <p:bldP spid="13" grpId="0"/>
      <p:bldP spid="13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895600" y="1752600"/>
            <a:ext cx="3276600" cy="1676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828800"/>
          </a:xfrm>
        </p:spPr>
        <p:txBody>
          <a:bodyPr anchor="t">
            <a:normAutofit/>
          </a:bodyPr>
          <a:lstStyle/>
          <a:p>
            <a:pPr algn="l"/>
            <a:r>
              <a:rPr lang="en-US" sz="3200" dirty="0" smtClean="0">
                <a:solidFill>
                  <a:srgbClr val="00B0F0"/>
                </a:solidFill>
              </a:rPr>
              <a:t>FINDING LATERAL SURFACE AREA OF CUBOID :-</a:t>
            </a:r>
            <a:endParaRPr lang="en-US" sz="3200" dirty="0">
              <a:solidFill>
                <a:srgbClr val="00B0F0"/>
              </a:solidFill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1371600" y="3733799"/>
          <a:ext cx="5715000" cy="185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Equation" r:id="rId5" imgW="2031840" imgH="660240" progId="Equation.3">
                  <p:embed/>
                </p:oleObj>
              </mc:Choice>
              <mc:Fallback>
                <p:oleObj name="Equation" r:id="rId5" imgW="2031840" imgH="660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733799"/>
                        <a:ext cx="5715000" cy="185737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CCCCFF"/>
                          </a:gs>
                          <a:gs pos="17999">
                            <a:srgbClr val="99CCFF"/>
                          </a:gs>
                          <a:gs pos="39000">
                            <a:srgbClr val="CC99FF"/>
                          </a:gs>
                          <a:gs pos="64000">
                            <a:srgbClr val="9966FF"/>
                          </a:gs>
                          <a:gs pos="82001">
                            <a:srgbClr val="99CCFF"/>
                          </a:gs>
                          <a:gs pos="100000">
                            <a:srgbClr val="CCCC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Parallelogram 22"/>
          <p:cNvSpPr/>
          <p:nvPr/>
        </p:nvSpPr>
        <p:spPr>
          <a:xfrm>
            <a:off x="2895600" y="1066800"/>
            <a:ext cx="4038600" cy="685800"/>
          </a:xfrm>
          <a:prstGeom prst="parallelogram">
            <a:avLst>
              <a:gd name="adj" fmla="val 114960"/>
            </a:avLst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arallelogram 23"/>
          <p:cNvSpPr/>
          <p:nvPr/>
        </p:nvSpPr>
        <p:spPr>
          <a:xfrm>
            <a:off x="2895600" y="2743200"/>
            <a:ext cx="4038600" cy="685800"/>
          </a:xfrm>
          <a:prstGeom prst="parallelogram">
            <a:avLst>
              <a:gd name="adj" fmla="val 114960"/>
            </a:avLst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rot="5400000">
            <a:off x="2058194" y="2590006"/>
            <a:ext cx="1676400" cy="1588"/>
          </a:xfrm>
          <a:prstGeom prst="line">
            <a:avLst/>
          </a:prstGeom>
          <a:ln w="25400">
            <a:solidFill>
              <a:schemeClr val="accent3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6096794" y="1904206"/>
            <a:ext cx="1676400" cy="1588"/>
          </a:xfrm>
          <a:prstGeom prst="line">
            <a:avLst/>
          </a:prstGeom>
          <a:ln w="25400">
            <a:solidFill>
              <a:schemeClr val="accent3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5334794" y="2590006"/>
            <a:ext cx="1676400" cy="1588"/>
          </a:xfrm>
          <a:prstGeom prst="line">
            <a:avLst/>
          </a:prstGeom>
          <a:ln w="25400">
            <a:solidFill>
              <a:schemeClr val="accent3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2820194" y="1904206"/>
            <a:ext cx="1676400" cy="1588"/>
          </a:xfrm>
          <a:prstGeom prst="line">
            <a:avLst/>
          </a:prstGeom>
          <a:ln w="25400">
            <a:solidFill>
              <a:schemeClr val="accent3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ight Triangle 32"/>
          <p:cNvSpPr/>
          <p:nvPr/>
        </p:nvSpPr>
        <p:spPr>
          <a:xfrm rot="16200000">
            <a:off x="2933700" y="1028700"/>
            <a:ext cx="685800" cy="762000"/>
          </a:xfrm>
          <a:prstGeom prst="rt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Triangle 33"/>
          <p:cNvSpPr/>
          <p:nvPr/>
        </p:nvSpPr>
        <p:spPr>
          <a:xfrm rot="5400000">
            <a:off x="6210300" y="2705100"/>
            <a:ext cx="685800" cy="762000"/>
          </a:xfrm>
          <a:prstGeom prst="rt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Triangle 35"/>
          <p:cNvSpPr/>
          <p:nvPr/>
        </p:nvSpPr>
        <p:spPr>
          <a:xfrm rot="16200000">
            <a:off x="6210300" y="1028700"/>
            <a:ext cx="685800" cy="762000"/>
          </a:xfrm>
          <a:prstGeom prst="rt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172200" y="1752600"/>
            <a:ext cx="762000" cy="9906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6172200" y="1752600"/>
            <a:ext cx="762000" cy="1588"/>
          </a:xfrm>
          <a:prstGeom prst="line">
            <a:avLst/>
          </a:prstGeom>
          <a:ln w="444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randomBar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4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70" decel="100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770" decel="100000"/>
                                        <p:tgtEl>
                                          <p:spTgt spid="3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7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770" decel="100000"/>
                                        <p:tgtEl>
                                          <p:spTgt spid="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7" dur="77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70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770" decel="100000"/>
                                        <p:tgtEl>
                                          <p:spTgt spid="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6" dur="77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8" dur="77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70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3" dur="770" decel="100000"/>
                                        <p:tgtEl>
                                          <p:spTgt spid="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5" dur="77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7" dur="77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3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4" grpId="0"/>
      <p:bldP spid="4" grpId="1"/>
      <p:bldP spid="23" grpId="0" animBg="1"/>
      <p:bldP spid="23" grpId="1" animBg="1"/>
      <p:bldP spid="24" grpId="0" animBg="1"/>
      <p:bldP spid="24" grpId="1" animBg="1"/>
      <p:bldP spid="33" grpId="0" animBg="1"/>
      <p:bldP spid="33" grpId="1" animBg="1"/>
      <p:bldP spid="34" grpId="0" animBg="1"/>
      <p:bldP spid="34" grpId="1" animBg="1"/>
      <p:bldP spid="36" grpId="0" animBg="1"/>
      <p:bldP spid="36" grpId="1" animBg="1"/>
      <p:bldP spid="38" grpId="0" animBg="1"/>
      <p:bldP spid="3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828800"/>
          </a:xfrm>
        </p:spPr>
        <p:txBody>
          <a:bodyPr anchor="t">
            <a:normAutofit/>
          </a:bodyPr>
          <a:lstStyle/>
          <a:p>
            <a:pPr algn="l"/>
            <a:r>
              <a:rPr lang="en-US" sz="4000" dirty="0" smtClean="0">
                <a:solidFill>
                  <a:srgbClr val="002060"/>
                </a:solidFill>
              </a:rPr>
              <a:t>FINDING VOLUME OF CUBOID:-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6" name="Cube 5"/>
          <p:cNvSpPr/>
          <p:nvPr/>
        </p:nvSpPr>
        <p:spPr>
          <a:xfrm>
            <a:off x="2057400" y="914400"/>
            <a:ext cx="4495800" cy="2438400"/>
          </a:xfrm>
          <a:prstGeom prst="cub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324600" y="28956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b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638800" y="21336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h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962400" y="11430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828800" y="1752600"/>
            <a:ext cx="1676400" cy="1588"/>
          </a:xfrm>
          <a:prstGeom prst="line">
            <a:avLst/>
          </a:prstGeom>
          <a:ln w="254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>
            <a:off x="2667000" y="2590800"/>
            <a:ext cx="3886200" cy="1588"/>
          </a:xfrm>
          <a:prstGeom prst="line">
            <a:avLst/>
          </a:prstGeom>
          <a:ln w="254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2057400" y="2590800"/>
            <a:ext cx="609600" cy="609600"/>
          </a:xfrm>
          <a:prstGeom prst="line">
            <a:avLst/>
          </a:prstGeom>
          <a:ln w="254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4267200" y="5334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810000" y="29718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 pitchFamily="34" charset="0"/>
              </a:rPr>
              <a:t>l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810000" y="22098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553200" y="17526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2667000" y="19050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752600" y="19050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5867400" y="10668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2133600" y="9906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209800" y="2514600"/>
            <a:ext cx="457200" cy="457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2057400" y="3124200"/>
            <a:ext cx="1676400" cy="1588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114800" y="3124200"/>
            <a:ext cx="1752600" cy="1588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5449094" y="2932906"/>
            <a:ext cx="685800" cy="1588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H="1" flipV="1">
            <a:off x="5487194" y="1828006"/>
            <a:ext cx="609600" cy="1588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6362700" y="2705100"/>
            <a:ext cx="304800" cy="228600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 flipV="1">
            <a:off x="5943600" y="3124200"/>
            <a:ext cx="304800" cy="304800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Object 27"/>
          <p:cNvGraphicFramePr>
            <a:graphicFrameLocks noChangeAspect="1"/>
          </p:cNvGraphicFramePr>
          <p:nvPr/>
        </p:nvGraphicFramePr>
        <p:xfrm>
          <a:off x="2743200" y="3810000"/>
          <a:ext cx="3124200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Equation" r:id="rId6" imgW="609480" imgH="177480" progId="Equation.3">
                  <p:embed/>
                </p:oleObj>
              </mc:Choice>
              <mc:Fallback>
                <p:oleObj name="Equation" r:id="rId6" imgW="60948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810000"/>
                        <a:ext cx="3124200" cy="91122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F200"/>
                          </a:gs>
                          <a:gs pos="45000">
                            <a:srgbClr val="FF7A00"/>
                          </a:gs>
                          <a:gs pos="70000">
                            <a:srgbClr val="FF0300"/>
                          </a:gs>
                          <a:gs pos="100000">
                            <a:srgbClr val="4D0808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Bar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2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2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7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1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7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770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6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8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0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7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3" dur="770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5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7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9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77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770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4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6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8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77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1" dur="770" decel="100000"/>
                                        <p:tgtEl>
                                          <p:spTgt spid="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3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5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7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77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0" dur="770" decel="100000"/>
                                        <p:tgtEl>
                                          <p:spTgt spid="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2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4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77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9" dur="770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1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3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77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8" dur="770" decel="100000"/>
                                        <p:tgtEl>
                                          <p:spTgt spid="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0" dur="7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2" dur="7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77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7" dur="770" decel="100000"/>
                                        <p:tgtEl>
                                          <p:spTgt spid="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9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1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77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6" dur="770" decel="100000"/>
                                        <p:tgtEl>
                                          <p:spTgt spid="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8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0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77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5" dur="770" decel="100000"/>
                                        <p:tgtEl>
                                          <p:spTgt spid="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7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9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77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4" dur="770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6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8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77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3" dur="770" decel="100000"/>
                                        <p:tgtEl>
                                          <p:spTgt spid="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5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7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2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2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8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4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0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6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2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7" grpId="0"/>
      <p:bldP spid="8" grpId="0"/>
      <p:bldP spid="9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Flow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solidFill>
          <a:srgbClr val="FFC000"/>
        </a:solidFill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bg1"/>
          </a:solidFill>
          <a:prstDash val="solid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spect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solidFill>
          <a:schemeClr val="tx1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accent2">
              <a:lumMod val="75000"/>
            </a:schemeClr>
          </a:solidFill>
          <a:prstDash val="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Apex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Verv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10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1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1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5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16.xml><?xml version="1.0" encoding="utf-8"?>
<a:themeOverride xmlns:a="http://schemas.openxmlformats.org/drawingml/2006/main">
  <a:clrScheme name="Custom 1">
    <a:dk1>
      <a:srgbClr val="FF0000"/>
    </a:dk1>
    <a:lt1>
      <a:srgbClr val="FFC000"/>
    </a:lt1>
    <a:dk2>
      <a:srgbClr val="FFFF00"/>
    </a:dk2>
    <a:lt2>
      <a:srgbClr val="0070C0"/>
    </a:lt2>
    <a:accent1>
      <a:srgbClr val="2DA2BF"/>
    </a:accent1>
    <a:accent2>
      <a:srgbClr val="92D050"/>
    </a:accent2>
    <a:accent3>
      <a:srgbClr val="A3171E"/>
    </a:accent3>
    <a:accent4>
      <a:srgbClr val="00B050"/>
    </a:accent4>
    <a:accent5>
      <a:srgbClr val="7030A0"/>
    </a:accent5>
    <a:accent6>
      <a:srgbClr val="7D3C4A"/>
    </a:accent6>
    <a:hlink>
      <a:srgbClr val="002060"/>
    </a:hlink>
    <a:folHlink>
      <a:srgbClr val="77D5EA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2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rgbClr val="FF0000"/>
    </a:dk1>
    <a:lt1>
      <a:srgbClr val="FFC000"/>
    </a:lt1>
    <a:dk2>
      <a:srgbClr val="FFFF00"/>
    </a:dk2>
    <a:lt2>
      <a:srgbClr val="0070C0"/>
    </a:lt2>
    <a:accent1>
      <a:srgbClr val="2DA2BF"/>
    </a:accent1>
    <a:accent2>
      <a:srgbClr val="92D050"/>
    </a:accent2>
    <a:accent3>
      <a:srgbClr val="A3171E"/>
    </a:accent3>
    <a:accent4>
      <a:srgbClr val="00B050"/>
    </a:accent4>
    <a:accent5>
      <a:srgbClr val="7030A0"/>
    </a:accent5>
    <a:accent6>
      <a:srgbClr val="7D3C4A"/>
    </a:accent6>
    <a:hlink>
      <a:srgbClr val="002060"/>
    </a:hlink>
    <a:folHlink>
      <a:srgbClr val="77D5EA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Me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6.xml><?xml version="1.0" encoding="utf-8"?>
<a:themeOverride xmlns:a="http://schemas.openxmlformats.org/drawingml/2006/main">
  <a:clrScheme name="Custom 1">
    <a:dk1>
      <a:srgbClr val="FF0000"/>
    </a:dk1>
    <a:lt1>
      <a:srgbClr val="FFC000"/>
    </a:lt1>
    <a:dk2>
      <a:srgbClr val="FFFF00"/>
    </a:dk2>
    <a:lt2>
      <a:srgbClr val="0070C0"/>
    </a:lt2>
    <a:accent1>
      <a:srgbClr val="2DA2BF"/>
    </a:accent1>
    <a:accent2>
      <a:srgbClr val="92D050"/>
    </a:accent2>
    <a:accent3>
      <a:srgbClr val="A3171E"/>
    </a:accent3>
    <a:accent4>
      <a:srgbClr val="00B050"/>
    </a:accent4>
    <a:accent5>
      <a:srgbClr val="7030A0"/>
    </a:accent5>
    <a:accent6>
      <a:srgbClr val="7D3C4A"/>
    </a:accent6>
    <a:hlink>
      <a:srgbClr val="002060"/>
    </a:hlink>
    <a:folHlink>
      <a:srgbClr val="77D5EA"/>
    </a:folHlink>
  </a:clrScheme>
</a:themeOverride>
</file>

<file path=ppt/theme/themeOverride7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8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9.xml><?xml version="1.0" encoding="utf-8"?>
<a:themeOverride xmlns:a="http://schemas.openxmlformats.org/drawingml/2006/main">
  <a:clrScheme name="Custom 1">
    <a:dk1>
      <a:srgbClr val="FF0000"/>
    </a:dk1>
    <a:lt1>
      <a:srgbClr val="FFC000"/>
    </a:lt1>
    <a:dk2>
      <a:srgbClr val="FFFF00"/>
    </a:dk2>
    <a:lt2>
      <a:srgbClr val="0070C0"/>
    </a:lt2>
    <a:accent1>
      <a:srgbClr val="2DA2BF"/>
    </a:accent1>
    <a:accent2>
      <a:srgbClr val="92D050"/>
    </a:accent2>
    <a:accent3>
      <a:srgbClr val="A3171E"/>
    </a:accent3>
    <a:accent4>
      <a:srgbClr val="00B050"/>
    </a:accent4>
    <a:accent5>
      <a:srgbClr val="7030A0"/>
    </a:accent5>
    <a:accent6>
      <a:srgbClr val="7D3C4A"/>
    </a:accent6>
    <a:hlink>
      <a:srgbClr val="002060"/>
    </a:hlink>
    <a:folHlink>
      <a:srgbClr val="77D5E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390</TotalTime>
  <Words>1046</Words>
  <Application>Microsoft Office PowerPoint</Application>
  <PresentationFormat>Екран (4:3)</PresentationFormat>
  <Paragraphs>277</Paragraphs>
  <Slides>24</Slides>
  <Notes>24</Notes>
  <HiddenSlides>0</HiddenSlides>
  <MMClips>0</MMClips>
  <ScaleCrop>false</ScaleCrop>
  <HeadingPairs>
    <vt:vector size="6" baseType="variant">
      <vt:variant>
        <vt:lpstr>Тема</vt:lpstr>
      </vt:variant>
      <vt:variant>
        <vt:i4>6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24</vt:i4>
      </vt:variant>
    </vt:vector>
  </HeadingPairs>
  <TitlesOfParts>
    <vt:vector size="31" baseType="lpstr">
      <vt:lpstr>Flow</vt:lpstr>
      <vt:lpstr>Aspect</vt:lpstr>
      <vt:lpstr>Technic</vt:lpstr>
      <vt:lpstr>Apex</vt:lpstr>
      <vt:lpstr>Verve</vt:lpstr>
      <vt:lpstr>Foundry</vt:lpstr>
      <vt:lpstr>Equation</vt:lpstr>
      <vt:lpstr>Презентація PowerPoint</vt:lpstr>
      <vt:lpstr>CUBE :- A solid three-dimensional geometric figure bounded by six planes; each of the six sides or faces of a cube is a</vt:lpstr>
      <vt:lpstr>FINDING THE SURFACE AREA OF CUBE.</vt:lpstr>
      <vt:lpstr>FINDING LATERAL SURFACE AREA OF CUBE:-</vt:lpstr>
      <vt:lpstr>FINDING THE VOLUME OF CUBE :-</vt:lpstr>
      <vt:lpstr>CUBOID :- A three-dimensional geometric figure formed of six rectangular plane faces, each set at right angles to the four sides adjacent to it.</vt:lpstr>
      <vt:lpstr>FINDING TOTAL SURFACE AREA OF CUBOID:-</vt:lpstr>
      <vt:lpstr>FINDING LATERAL SURFACE AREA OF CUBOID :-</vt:lpstr>
      <vt:lpstr>FINDING VOLUME OF CUBOID:-</vt:lpstr>
      <vt:lpstr>Презентація PowerPoint</vt:lpstr>
      <vt:lpstr>Презентація PowerPoint</vt:lpstr>
      <vt:lpstr>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RPS NEGI</dc:creator>
  <cp:lastModifiedBy>RomaK</cp:lastModifiedBy>
  <cp:revision>48</cp:revision>
  <dcterms:created xsi:type="dcterms:W3CDTF">2010-12-11T03:15:06Z</dcterms:created>
  <dcterms:modified xsi:type="dcterms:W3CDTF">2015-09-04T07:34:54Z</dcterms:modified>
</cp:coreProperties>
</file>