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9"/>
  </p:notesMasterIdLst>
  <p:sldIdLst>
    <p:sldId id="256" r:id="rId3"/>
    <p:sldId id="275" r:id="rId4"/>
    <p:sldId id="276" r:id="rId5"/>
    <p:sldId id="271" r:id="rId6"/>
    <p:sldId id="273" r:id="rId7"/>
    <p:sldId id="272" r:id="rId8"/>
    <p:sldId id="274" r:id="rId9"/>
    <p:sldId id="259" r:id="rId10"/>
    <p:sldId id="264" r:id="rId11"/>
    <p:sldId id="257" r:id="rId12"/>
    <p:sldId id="263" r:id="rId13"/>
    <p:sldId id="288" r:id="rId14"/>
    <p:sldId id="289" r:id="rId15"/>
    <p:sldId id="290" r:id="rId16"/>
    <p:sldId id="291" r:id="rId17"/>
    <p:sldId id="29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DDDDD"/>
    <a:srgbClr val="008000"/>
    <a:srgbClr val="FF3300"/>
    <a:srgbClr val="4D4D4D"/>
    <a:srgbClr val="B2B2B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12CE4-ADB2-4D8E-9812-0770A6666290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39E04-FE83-49AB-B284-4D483BC8CDA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017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 </a:t>
            </a:r>
            <a:br>
              <a:rPr lang="en-US" smtClean="0"/>
            </a:br>
            <a:r>
              <a:rPr lang="en-US" smtClean="0"/>
              <a:t>Equilibrium </a:t>
            </a:r>
            <a:br>
              <a:rPr lang="en-US" smtClean="0"/>
            </a:br>
            <a:r>
              <a:rPr lang="en-US" smtClean="0"/>
              <a:t>and pH</a:t>
            </a:r>
          </a:p>
          <a:p>
            <a:r>
              <a:rPr lang="en-US" smtClean="0"/>
              <a:t>Søren Sørensen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 </a:t>
            </a:r>
            <a:br>
              <a:rPr lang="en-US" smtClean="0"/>
            </a:br>
            <a:r>
              <a:rPr lang="en-US" smtClean="0"/>
              <a:t>Equilibrium </a:t>
            </a:r>
            <a:br>
              <a:rPr lang="en-US" smtClean="0"/>
            </a:br>
            <a:r>
              <a:rPr lang="en-US" smtClean="0"/>
              <a:t>and pH</a:t>
            </a:r>
          </a:p>
          <a:p>
            <a:r>
              <a:rPr lang="en-US" smtClean="0"/>
              <a:t>Søren Sørensen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4034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 and pOH Calculations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 and pOH Calculations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1635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</a:t>
            </a:r>
            <a:br>
              <a:rPr lang="en-US" smtClean="0"/>
            </a:br>
            <a:r>
              <a:rPr lang="en-US" smtClean="0"/>
              <a:t>pH Scale</a:t>
            </a:r>
          </a:p>
          <a:p>
            <a:r>
              <a:rPr lang="en-US" smtClean="0"/>
              <a:t>Graphic: Wikimedia Commons user Slower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</a:t>
            </a:r>
            <a:br>
              <a:rPr lang="en-US" smtClean="0"/>
            </a:br>
            <a:r>
              <a:rPr lang="en-US" smtClean="0"/>
              <a:t>pH Scale</a:t>
            </a:r>
          </a:p>
          <a:p>
            <a:r>
              <a:rPr lang="en-US" smtClean="0"/>
              <a:t>Graphic: Wikimedia Commons user Slower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49181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#1: Write the dissociation equation</a:t>
            </a:r>
          </a:p>
          <a:p>
            <a:r>
              <a:rPr lang="en-US" smtClean="0"/>
              <a:t>HC2H3O2   C2H3O2- + H+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#1: Write the dissociation equation</a:t>
            </a:r>
          </a:p>
          <a:p>
            <a:r>
              <a:rPr lang="en-US" smtClean="0"/>
              <a:t>HC2H3O2   C2H3O2- + H+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5612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#2: ICE it!</a:t>
            </a:r>
          </a:p>
          <a:p>
            <a:r>
              <a:rPr lang="en-US" smtClean="0"/>
              <a:t>HC2H3O2   C2H3O2- + H+</a:t>
            </a:r>
          </a:p>
          <a:p>
            <a:r>
              <a:rPr lang="en-US" smtClean="0"/>
              <a:t>0.50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- 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0.50 - 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#2: ICE it!</a:t>
            </a:r>
          </a:p>
          <a:p>
            <a:r>
              <a:rPr lang="en-US" smtClean="0"/>
              <a:t>HC2H3O2   C2H3O2- + H+</a:t>
            </a:r>
          </a:p>
          <a:p>
            <a:r>
              <a:rPr lang="en-US" smtClean="0"/>
              <a:t>0.50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- 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0.50 - 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2826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#3: Set up the law of mass action</a:t>
            </a:r>
          </a:p>
          <a:p>
            <a:r>
              <a:rPr lang="en-US" smtClean="0"/>
              <a:t>HC2H3O2   C2H3O2- + H+</a:t>
            </a:r>
          </a:p>
          <a:p>
            <a:r>
              <a:rPr lang="en-US" smtClean="0"/>
              <a:t>0.50 - 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#3: Set up the law of mass action</a:t>
            </a:r>
          </a:p>
          <a:p>
            <a:r>
              <a:rPr lang="en-US" smtClean="0"/>
              <a:t>HC2H3O2   C2H3O2- + H+</a:t>
            </a:r>
          </a:p>
          <a:p>
            <a:r>
              <a:rPr lang="en-US" smtClean="0"/>
              <a:t>0.50 - 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4206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#4: Solve for x, which is also [H+]</a:t>
            </a:r>
          </a:p>
          <a:p>
            <a:r>
              <a:rPr lang="en-US" smtClean="0"/>
              <a:t>HC2H3O2   C2H3O2- + H+</a:t>
            </a:r>
          </a:p>
          <a:p>
            <a:r>
              <a:rPr lang="en-US" smtClean="0"/>
              <a:t>0.50 - 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E</a:t>
            </a:r>
          </a:p>
          <a:p>
            <a:r>
              <a:rPr lang="en-US" smtClean="0"/>
              <a:t>[H+] = 3.0 x 10-3 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#4: Solve for x, which is also [H+]</a:t>
            </a:r>
          </a:p>
          <a:p>
            <a:r>
              <a:rPr lang="en-US" smtClean="0"/>
              <a:t>HC2H3O2   C2H3O2- + H+</a:t>
            </a:r>
          </a:p>
          <a:p>
            <a:r>
              <a:rPr lang="en-US" smtClean="0"/>
              <a:t>0.50 - 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E</a:t>
            </a:r>
          </a:p>
          <a:p>
            <a:r>
              <a:rPr lang="en-US" smtClean="0"/>
              <a:t>[H+] = 3.0 x 10-3 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8736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#5: Convert [H+] to pH</a:t>
            </a:r>
          </a:p>
          <a:p>
            <a:r>
              <a:rPr lang="en-US" smtClean="0"/>
              <a:t>HC2H3O2   C2H3O2- + H+</a:t>
            </a:r>
          </a:p>
          <a:p>
            <a:r>
              <a:rPr lang="en-US" smtClean="0"/>
              <a:t>0.50 - 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Weak Acid Equilibrium Problem</a:t>
            </a:r>
          </a:p>
          <a:p>
            <a:r>
              <a:rPr lang="en-US" smtClean="0"/>
              <a:t>What is the pH of a 0.50 M solution of acetic acid, HC2H3O2, Ka = 1.8 x 10-5 ?</a:t>
            </a:r>
          </a:p>
          <a:p>
            <a:r>
              <a:rPr lang="en-US" smtClean="0"/>
              <a:t>Step #5: Convert [H+] to pH</a:t>
            </a:r>
          </a:p>
          <a:p>
            <a:r>
              <a:rPr lang="en-US" smtClean="0"/>
              <a:t>HC2H3O2   C2H3O2- + H+</a:t>
            </a:r>
          </a:p>
          <a:p>
            <a:r>
              <a:rPr lang="en-US" smtClean="0"/>
              <a:t>0.50 - 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8618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Acid/Base Definitions</a:t>
            </a:r>
          </a:p>
          <a:p>
            <a:r>
              <a:rPr lang="en-US" smtClean="0"/>
              <a:t>Arrhenius Model</a:t>
            </a:r>
          </a:p>
          <a:p>
            <a:r>
              <a:rPr lang="en-US" smtClean="0"/>
              <a:t>Acids produce hydrogen ions in aqueous solutions</a:t>
            </a:r>
          </a:p>
          <a:p>
            <a:r>
              <a:rPr lang="en-US" smtClean="0"/>
              <a:t>Bases produce hydroxide ions in aqueous solutions</a:t>
            </a:r>
          </a:p>
          <a:p>
            <a:r>
              <a:rPr lang="en-US" smtClean="0"/>
              <a:t>Bronsted-Lowry Model</a:t>
            </a:r>
          </a:p>
          <a:p>
            <a:r>
              <a:rPr lang="en-US" smtClean="0"/>
              <a:t>Acids are proton donors</a:t>
            </a:r>
          </a:p>
          <a:p>
            <a:r>
              <a:rPr lang="en-US" smtClean="0"/>
              <a:t>Bases are proton acceptors</a:t>
            </a:r>
          </a:p>
          <a:p>
            <a:r>
              <a:rPr lang="en-US" smtClean="0"/>
              <a:t>Lewis Acid Model</a:t>
            </a:r>
          </a:p>
          <a:p>
            <a:r>
              <a:rPr lang="en-US" smtClean="0"/>
              <a:t>Acids are electron pair acceptors</a:t>
            </a:r>
          </a:p>
          <a:p>
            <a:r>
              <a:rPr lang="en-US" smtClean="0"/>
              <a:t>Bases are electron pair donors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Acid/Base Definitions</a:t>
            </a:r>
          </a:p>
          <a:p>
            <a:r>
              <a:rPr lang="en-US" smtClean="0"/>
              <a:t>Arrhenius Model</a:t>
            </a:r>
          </a:p>
          <a:p>
            <a:r>
              <a:rPr lang="en-US" smtClean="0"/>
              <a:t>Acids produce hydrogen ions in aqueous solutions</a:t>
            </a:r>
          </a:p>
          <a:p>
            <a:r>
              <a:rPr lang="en-US" smtClean="0"/>
              <a:t>Bases produce hydroxide ions in aqueous solutions</a:t>
            </a:r>
          </a:p>
          <a:p>
            <a:r>
              <a:rPr lang="en-US" smtClean="0"/>
              <a:t>Bronsted-Lowry Model</a:t>
            </a:r>
          </a:p>
          <a:p>
            <a:r>
              <a:rPr lang="en-US" smtClean="0"/>
              <a:t>Acids are proton donors</a:t>
            </a:r>
          </a:p>
          <a:p>
            <a:r>
              <a:rPr lang="en-US" smtClean="0"/>
              <a:t>Bases are proton acceptors</a:t>
            </a:r>
          </a:p>
          <a:p>
            <a:r>
              <a:rPr lang="en-US" smtClean="0"/>
              <a:t>Lewis Acid Model</a:t>
            </a:r>
          </a:p>
          <a:p>
            <a:r>
              <a:rPr lang="en-US" smtClean="0"/>
              <a:t>Acids are electron pair acceptors</a:t>
            </a:r>
          </a:p>
          <a:p>
            <a:r>
              <a:rPr lang="en-US" smtClean="0"/>
              <a:t>Bases are electron pair donors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3876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 Dissociation</a:t>
            </a:r>
          </a:p>
          <a:p>
            <a:r>
              <a:rPr lang="en-US" smtClean="0"/>
              <a:t> HA        H+   +     A-</a:t>
            </a:r>
          </a:p>
          <a:p>
            <a:r>
              <a:rPr lang="en-US" smtClean="0"/>
              <a:t>Acid	      Proton    Conjugate</a:t>
            </a:r>
          </a:p>
          <a:p>
            <a:r>
              <a:rPr lang="en-US" smtClean="0"/>
              <a:t>				    base</a:t>
            </a:r>
          </a:p>
          <a:p>
            <a:r>
              <a:rPr lang="en-US" smtClean="0"/>
              <a:t>Alternately, H+ may be written in its hydrated form, H3O+ (hydronium ion)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 Dissociation</a:t>
            </a:r>
          </a:p>
          <a:p>
            <a:r>
              <a:rPr lang="en-US" smtClean="0"/>
              <a:t> HA        H+   +     A-</a:t>
            </a:r>
          </a:p>
          <a:p>
            <a:r>
              <a:rPr lang="en-US" smtClean="0"/>
              <a:t>Acid	      Proton    Conjugate</a:t>
            </a:r>
          </a:p>
          <a:p>
            <a:r>
              <a:rPr lang="en-US" smtClean="0"/>
              <a:t>				    base</a:t>
            </a:r>
          </a:p>
          <a:p>
            <a:r>
              <a:rPr lang="en-US" smtClean="0"/>
              <a:t>Alternately, H+ may be written in its hydrated form, H3O+ (hydronium ion)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8293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Dissociation of Strong Acids</a:t>
            </a:r>
          </a:p>
          <a:p>
            <a:r>
              <a:rPr lang="en-US" smtClean="0"/>
              <a:t>Strong acids are assumed to dissociate completely in solution.</a:t>
            </a:r>
          </a:p>
          <a:p>
            <a:r>
              <a:rPr lang="en-US" smtClean="0"/>
              <a:t>Large Ka or small Ka?</a:t>
            </a:r>
          </a:p>
          <a:p>
            <a:r>
              <a:rPr lang="en-US" smtClean="0"/>
              <a:t>Reactant favored or product favored?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Dissociation of Strong Acids</a:t>
            </a:r>
          </a:p>
          <a:p>
            <a:r>
              <a:rPr lang="en-US" smtClean="0"/>
              <a:t>Strong acids are assumed to dissociate completely in solution.</a:t>
            </a:r>
          </a:p>
          <a:p>
            <a:r>
              <a:rPr lang="en-US" smtClean="0"/>
              <a:t>Large Ka or small Ka?</a:t>
            </a:r>
          </a:p>
          <a:p>
            <a:r>
              <a:rPr lang="en-US" smtClean="0"/>
              <a:t>Reactant favored or product favored?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6051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Dissociation Constants: Strong Acids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Dissociation Constants: Strong Acids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2353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Dissociation of Weak Acids</a:t>
            </a:r>
          </a:p>
          <a:p>
            <a:r>
              <a:rPr lang="en-US" smtClean="0"/>
              <a:t>Weak acids are assumed to dissociate only slightly (less than 5%) in solution.</a:t>
            </a:r>
          </a:p>
          <a:p>
            <a:r>
              <a:rPr lang="en-US" smtClean="0"/>
              <a:t>Large Ka or small Ka?</a:t>
            </a:r>
          </a:p>
          <a:p>
            <a:r>
              <a:rPr lang="en-US" smtClean="0"/>
              <a:t>Reactant favored or product favored?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Dissociation of Weak Acids</a:t>
            </a:r>
          </a:p>
          <a:p>
            <a:r>
              <a:rPr lang="en-US" smtClean="0"/>
              <a:t>Weak acids are assumed to dissociate only slightly (less than 5%) in solution.</a:t>
            </a:r>
          </a:p>
          <a:p>
            <a:r>
              <a:rPr lang="en-US" smtClean="0"/>
              <a:t>Large Ka or small Ka?</a:t>
            </a:r>
          </a:p>
          <a:p>
            <a:r>
              <a:rPr lang="en-US" smtClean="0"/>
              <a:t>Reactant favored or product favored?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9586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Dissociation Constants: Weak Acids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Dissociation Constants: Weak Acids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4902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Self-Ionization of Water</a:t>
            </a:r>
          </a:p>
          <a:p>
            <a:r>
              <a:rPr lang="pt-BR" smtClean="0"/>
              <a:t>H2O  +  H2O                   H3O+ + OH-</a:t>
            </a:r>
          </a:p>
          <a:p>
            <a:r>
              <a:rPr lang="pt-BR" smtClean="0"/>
              <a:t>At 25, [H3O+] = [OH-] = 1 x 10-7</a:t>
            </a:r>
          </a:p>
          <a:p>
            <a:r>
              <a:rPr lang="pt-BR" smtClean="0"/>
              <a:t>Kw is a constant at 25 C:</a:t>
            </a:r>
          </a:p>
          <a:p>
            <a:r>
              <a:rPr lang="pt-BR" smtClean="0"/>
              <a:t>Kw = [H3O+][OH-]</a:t>
            </a:r>
          </a:p>
          <a:p>
            <a:r>
              <a:rPr lang="pt-BR" smtClean="0"/>
              <a:t>Kw = (1 x 10-7)(1 x 10-7) = 1 x 10-14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Self-Ionization of Water</a:t>
            </a:r>
          </a:p>
          <a:p>
            <a:r>
              <a:rPr lang="pt-BR" smtClean="0"/>
              <a:t>H2O  +  H2O                   H3O+ + OH-</a:t>
            </a:r>
          </a:p>
          <a:p>
            <a:r>
              <a:rPr lang="pt-BR" smtClean="0"/>
              <a:t>At 25, [H3O+] = [OH-] = 1 x 10-7</a:t>
            </a:r>
          </a:p>
          <a:p>
            <a:r>
              <a:rPr lang="pt-BR" smtClean="0"/>
              <a:t>Kw is a constant at 25 C:</a:t>
            </a:r>
          </a:p>
          <a:p>
            <a:r>
              <a:rPr lang="pt-BR" smtClean="0"/>
              <a:t>Kw = [H3O+][OH-]</a:t>
            </a:r>
          </a:p>
          <a:p>
            <a:r>
              <a:rPr lang="pt-BR" smtClean="0"/>
              <a:t>Kw = (1 x 10-7)(1 x 10-7) = 1 x 10-14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9375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pH, pOH</a:t>
            </a:r>
          </a:p>
          <a:p>
            <a:r>
              <a:rPr lang="en-US" smtClean="0"/>
              <a:t>pH = -log10(H3O+)</a:t>
            </a:r>
          </a:p>
          <a:p>
            <a:r>
              <a:rPr lang="en-US" smtClean="0"/>
              <a:t>pOH = -log10(OH-)</a:t>
            </a:r>
          </a:p>
          <a:p>
            <a:r>
              <a:rPr lang="en-US" smtClean="0"/>
              <a:t>Relationship between pH and pOH</a:t>
            </a:r>
          </a:p>
          <a:p>
            <a:r>
              <a:rPr lang="en-US" smtClean="0"/>
              <a:t>pH + pOH = 14</a:t>
            </a:r>
          </a:p>
          <a:p>
            <a:r>
              <a:rPr lang="en-US" smtClean="0"/>
              <a:t>Finding [H3O+], [OH-] from pH, pOH</a:t>
            </a:r>
          </a:p>
          <a:p>
            <a:r>
              <a:rPr lang="en-US" smtClean="0"/>
              <a:t>[H3O+] = 10-pH</a:t>
            </a:r>
          </a:p>
          <a:p>
            <a:r>
              <a:rPr lang="en-US" smtClean="0"/>
              <a:t>[OH-] = 10-pOH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Calculating pH, pOH</a:t>
            </a:r>
          </a:p>
          <a:p>
            <a:r>
              <a:rPr lang="en-US" smtClean="0"/>
              <a:t>pH = -log10(H3O+)</a:t>
            </a:r>
          </a:p>
          <a:p>
            <a:r>
              <a:rPr lang="en-US" smtClean="0"/>
              <a:t>pOH = -log10(OH-)</a:t>
            </a:r>
          </a:p>
          <a:p>
            <a:r>
              <a:rPr lang="en-US" smtClean="0"/>
              <a:t>Relationship between pH and pOH</a:t>
            </a:r>
          </a:p>
          <a:p>
            <a:r>
              <a:rPr lang="en-US" smtClean="0"/>
              <a:t>pH + pOH = 14</a:t>
            </a:r>
          </a:p>
          <a:p>
            <a:r>
              <a:rPr lang="en-US" smtClean="0"/>
              <a:t>Finding [H3O+], [OH-] from pH, pOH</a:t>
            </a:r>
          </a:p>
          <a:p>
            <a:r>
              <a:rPr lang="en-US" smtClean="0"/>
              <a:t>[H3O+] = 10-pH</a:t>
            </a:r>
          </a:p>
          <a:p>
            <a:r>
              <a:rPr lang="en-US" smtClean="0"/>
              <a:t>[OH-] = 10-pOH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88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F6D8C-3B03-4FF1-90D3-A8FFD4A2C35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1F70C-7F8A-4E6C-8AAB-D418C50BF00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9401B-2DD2-4BFA-9DD5-5B40DF71980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EE9AA09-B291-4B13-8729-4E6E39A1261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F58DA-AF2E-4F01-9FA0-359EA433AA8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AD47A-736A-4FF9-A046-3F660BD2584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320A6-66B7-445B-B608-5DC684D2569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334E4-7516-4E4C-870B-B954D52C9E1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8875B-3CA2-41EE-B516-0A0D5D7A249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F49F9-EAA0-4DC2-9812-ECFBD70328E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4B8CA-5CCA-4E09-BD3F-35BF670D550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580DD-02A1-4789-9878-C1E90E6261A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fld id="{8123269A-679A-44DC-90C0-FFFD734AFC90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3/36/Soeren_Peter_Lauritz_Soerensen_1868-1939_2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00400" y="762000"/>
            <a:ext cx="5943600" cy="4648200"/>
          </a:xfrm>
        </p:spPr>
        <p:txBody>
          <a:bodyPr/>
          <a:lstStyle/>
          <a:p>
            <a:r>
              <a:rPr lang="en-US" sz="8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Acid </a:t>
            </a:r>
            <a:br>
              <a:rPr lang="en-US" sz="8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8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Equilibrium </a:t>
            </a:r>
            <a:br>
              <a:rPr lang="en-US" sz="8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8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and pH</a:t>
            </a:r>
            <a:endParaRPr lang="en-US" sz="80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6" name="Picture 8" descr="File:Soeren Peter Lauritz Soerensen 1868-1939 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066800"/>
            <a:ext cx="3048000" cy="410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04800" y="5334000"/>
            <a:ext cx="2901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Søren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</a:t>
            </a:r>
            <a:r>
              <a:rPr lang="en-US" dirty="0" err="1">
                <a:solidFill>
                  <a:srgbClr val="000000"/>
                </a:solidFill>
              </a:rPr>
              <a:t>ø</a:t>
            </a:r>
            <a:r>
              <a:rPr lang="en-US" dirty="0" err="1" smtClean="0">
                <a:solidFill>
                  <a:srgbClr val="000000"/>
                </a:solidFill>
              </a:rPr>
              <a:t>rensen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r>
              <a:rPr lang="en-US" sz="3600">
                <a:latin typeface="Comic Sans MS" pitchFamily="66" charset="0"/>
              </a:rPr>
              <a:t>pH and pOH Calculations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371600" y="838200"/>
          <a:ext cx="6172200" cy="563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SmartDraw" r:id="rId4" imgW="4237920" imgH="3867840" progId="">
                  <p:embed/>
                </p:oleObj>
              </mc:Choice>
              <mc:Fallback>
                <p:oleObj name="SmartDraw" r:id="rId4" imgW="4237920" imgH="38678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838200"/>
                        <a:ext cx="6172200" cy="5630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File:PH sca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178040" cy="68580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705600" y="533400"/>
            <a:ext cx="24384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The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pH </a:t>
            </a:r>
            <a:r>
              <a:rPr lang="en-US" dirty="0">
                <a:solidFill>
                  <a:srgbClr val="000000"/>
                </a:solidFill>
              </a:rPr>
              <a:t>Scale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51111" y="6581001"/>
            <a:ext cx="3292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Graphic: Wikimedia Commons user Slower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7620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Weak Acid Equilibrium Problem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838200" y="1143000"/>
            <a:ext cx="7635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What is the pH of a 0.50 M solution of acetic acid, HC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H</a:t>
            </a:r>
            <a:r>
              <a:rPr lang="en-US" baseline="-25000">
                <a:solidFill>
                  <a:srgbClr val="000000"/>
                </a:solidFill>
              </a:rPr>
              <a:t>3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, K</a:t>
            </a:r>
            <a:r>
              <a:rPr lang="en-US" baseline="-25000">
                <a:solidFill>
                  <a:srgbClr val="000000"/>
                </a:solidFill>
              </a:rPr>
              <a:t>a</a:t>
            </a:r>
            <a:r>
              <a:rPr lang="en-US">
                <a:solidFill>
                  <a:srgbClr val="000000"/>
                </a:solidFill>
              </a:rPr>
              <a:t> = 1.8 x 10</a:t>
            </a:r>
            <a:r>
              <a:rPr lang="en-US" baseline="30000">
                <a:solidFill>
                  <a:srgbClr val="000000"/>
                </a:solidFill>
              </a:rPr>
              <a:t>-5 </a:t>
            </a:r>
            <a:r>
              <a:rPr lang="en-US">
                <a:solidFill>
                  <a:srgbClr val="000000"/>
                </a:solidFill>
              </a:rPr>
              <a:t>?</a:t>
            </a:r>
            <a:endParaRPr lang="en-US" baseline="30000">
              <a:solidFill>
                <a:srgbClr val="000000"/>
              </a:solidFill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2286000"/>
            <a:ext cx="7377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Step #1: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Write the dissociation equation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752600" y="3048000"/>
            <a:ext cx="5383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0000"/>
                </a:solidFill>
              </a:rPr>
              <a:t>HC</a:t>
            </a:r>
            <a:r>
              <a:rPr lang="en-US" sz="3200" baseline="-25000">
                <a:solidFill>
                  <a:srgbClr val="000000"/>
                </a:solidFill>
              </a:rPr>
              <a:t>2</a:t>
            </a:r>
            <a:r>
              <a:rPr lang="en-US" sz="3200">
                <a:solidFill>
                  <a:srgbClr val="000000"/>
                </a:solidFill>
              </a:rPr>
              <a:t>H</a:t>
            </a:r>
            <a:r>
              <a:rPr lang="en-US" sz="3200" baseline="-25000">
                <a:solidFill>
                  <a:srgbClr val="000000"/>
                </a:solidFill>
              </a:rPr>
              <a:t>3</a:t>
            </a:r>
            <a:r>
              <a:rPr lang="en-US" sz="3200">
                <a:solidFill>
                  <a:srgbClr val="000000"/>
                </a:solidFill>
              </a:rPr>
              <a:t>O</a:t>
            </a:r>
            <a:r>
              <a:rPr lang="en-US" sz="3200" baseline="-25000">
                <a:solidFill>
                  <a:srgbClr val="000000"/>
                </a:solidFill>
              </a:rPr>
              <a:t>2</a:t>
            </a:r>
            <a:r>
              <a:rPr lang="en-US" sz="3200">
                <a:solidFill>
                  <a:srgbClr val="000000"/>
                </a:solidFill>
              </a:rPr>
              <a:t> 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  C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H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3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O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 baseline="30000">
                <a:solidFill>
                  <a:srgbClr val="000000"/>
                </a:solidFill>
                <a:sym typeface="Wingdings 3" pitchFamily="18" charset="2"/>
              </a:rPr>
              <a:t>-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 + H</a:t>
            </a:r>
            <a:r>
              <a:rPr lang="en-US" sz="3200" baseline="30000">
                <a:solidFill>
                  <a:srgbClr val="000000"/>
                </a:solidFill>
                <a:sym typeface="Wingdings 3" pitchFamily="18" charset="2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  <p:bldP spid="389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Weak Acid Equilibrium Problem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838200" y="1143000"/>
            <a:ext cx="7635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What is the pH of a 0.50 M solution of acetic acid, HC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H</a:t>
            </a:r>
            <a:r>
              <a:rPr lang="en-US" baseline="-25000">
                <a:solidFill>
                  <a:srgbClr val="000000"/>
                </a:solidFill>
              </a:rPr>
              <a:t>3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, K</a:t>
            </a:r>
            <a:r>
              <a:rPr lang="en-US" baseline="-25000">
                <a:solidFill>
                  <a:srgbClr val="000000"/>
                </a:solidFill>
              </a:rPr>
              <a:t>a</a:t>
            </a:r>
            <a:r>
              <a:rPr lang="en-US">
                <a:solidFill>
                  <a:srgbClr val="000000"/>
                </a:solidFill>
              </a:rPr>
              <a:t> = 1.8 x 10</a:t>
            </a:r>
            <a:r>
              <a:rPr lang="en-US" baseline="30000">
                <a:solidFill>
                  <a:srgbClr val="000000"/>
                </a:solidFill>
              </a:rPr>
              <a:t>-5 </a:t>
            </a:r>
            <a:r>
              <a:rPr lang="en-US">
                <a:solidFill>
                  <a:srgbClr val="000000"/>
                </a:solidFill>
              </a:rPr>
              <a:t>?</a:t>
            </a:r>
            <a:endParaRPr lang="en-US" baseline="30000">
              <a:solidFill>
                <a:srgbClr val="000000"/>
              </a:solidFill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838200" y="2286000"/>
            <a:ext cx="3109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Step #2: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ICE it!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752600" y="3048000"/>
            <a:ext cx="5383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0000"/>
                </a:solidFill>
              </a:rPr>
              <a:t>HC</a:t>
            </a:r>
            <a:r>
              <a:rPr lang="en-US" sz="3200" baseline="-25000">
                <a:solidFill>
                  <a:srgbClr val="000000"/>
                </a:solidFill>
              </a:rPr>
              <a:t>2</a:t>
            </a:r>
            <a:r>
              <a:rPr lang="en-US" sz="3200">
                <a:solidFill>
                  <a:srgbClr val="000000"/>
                </a:solidFill>
              </a:rPr>
              <a:t>H</a:t>
            </a:r>
            <a:r>
              <a:rPr lang="en-US" sz="3200" baseline="-25000">
                <a:solidFill>
                  <a:srgbClr val="000000"/>
                </a:solidFill>
              </a:rPr>
              <a:t>3</a:t>
            </a:r>
            <a:r>
              <a:rPr lang="en-US" sz="3200">
                <a:solidFill>
                  <a:srgbClr val="000000"/>
                </a:solidFill>
              </a:rPr>
              <a:t>O</a:t>
            </a:r>
            <a:r>
              <a:rPr lang="en-US" sz="3200" baseline="-25000">
                <a:solidFill>
                  <a:srgbClr val="000000"/>
                </a:solidFill>
              </a:rPr>
              <a:t>2</a:t>
            </a:r>
            <a:r>
              <a:rPr lang="en-US" sz="3200">
                <a:solidFill>
                  <a:srgbClr val="000000"/>
                </a:solidFill>
              </a:rPr>
              <a:t> 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  C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H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3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O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 baseline="30000">
                <a:solidFill>
                  <a:srgbClr val="000000"/>
                </a:solidFill>
                <a:sym typeface="Wingdings 3" pitchFamily="18" charset="2"/>
              </a:rPr>
              <a:t>-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 + H</a:t>
            </a:r>
            <a:r>
              <a:rPr lang="en-US" sz="3200" baseline="30000">
                <a:solidFill>
                  <a:srgbClr val="000000"/>
                </a:solidFill>
                <a:sym typeface="Wingdings 3" pitchFamily="18" charset="2"/>
              </a:rPr>
              <a:t>+</a:t>
            </a:r>
          </a:p>
        </p:txBody>
      </p:sp>
      <p:graphicFrame>
        <p:nvGraphicFramePr>
          <p:cNvPr id="39994" name="Group 58"/>
          <p:cNvGraphicFramePr>
            <a:graphicFrameLocks noGrp="1"/>
          </p:cNvGraphicFramePr>
          <p:nvPr>
            <p:ph idx="1"/>
          </p:nvPr>
        </p:nvGraphicFramePr>
        <p:xfrm>
          <a:off x="533400" y="3657600"/>
          <a:ext cx="7010400" cy="19050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181100"/>
                <a:gridCol w="2095500"/>
                <a:gridCol w="2209800"/>
                <a:gridCol w="1524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96" name="Text Box 60"/>
          <p:cNvSpPr txBox="1">
            <a:spLocks noChangeArrowheads="1"/>
          </p:cNvSpPr>
          <p:nvPr/>
        </p:nvSpPr>
        <p:spPr bwMode="auto">
          <a:xfrm>
            <a:off x="2133600" y="3657600"/>
            <a:ext cx="99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0.50</a:t>
            </a:r>
          </a:p>
        </p:txBody>
      </p:sp>
      <p:sp>
        <p:nvSpPr>
          <p:cNvPr id="39997" name="Text Box 61"/>
          <p:cNvSpPr txBox="1">
            <a:spLocks noChangeArrowheads="1"/>
          </p:cNvSpPr>
          <p:nvPr/>
        </p:nvSpPr>
        <p:spPr bwMode="auto">
          <a:xfrm>
            <a:off x="4784725" y="3671888"/>
            <a:ext cx="401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9998" name="Text Box 62"/>
          <p:cNvSpPr txBox="1">
            <a:spLocks noChangeArrowheads="1"/>
          </p:cNvSpPr>
          <p:nvPr/>
        </p:nvSpPr>
        <p:spPr bwMode="auto">
          <a:xfrm>
            <a:off x="6532563" y="3657600"/>
            <a:ext cx="401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9999" name="Text Box 63"/>
          <p:cNvSpPr txBox="1">
            <a:spLocks noChangeArrowheads="1"/>
          </p:cNvSpPr>
          <p:nvPr/>
        </p:nvSpPr>
        <p:spPr bwMode="auto">
          <a:xfrm>
            <a:off x="2130425" y="4281488"/>
            <a:ext cx="765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- x</a:t>
            </a:r>
          </a:p>
        </p:txBody>
      </p:sp>
      <p:sp>
        <p:nvSpPr>
          <p:cNvPr id="40000" name="Text Box 64"/>
          <p:cNvSpPr txBox="1">
            <a:spLocks noChangeArrowheads="1"/>
          </p:cNvSpPr>
          <p:nvPr/>
        </p:nvSpPr>
        <p:spPr bwMode="auto">
          <a:xfrm>
            <a:off x="4572000" y="4267200"/>
            <a:ext cx="611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+x</a:t>
            </a:r>
          </a:p>
        </p:txBody>
      </p:sp>
      <p:sp>
        <p:nvSpPr>
          <p:cNvPr id="40001" name="Text Box 65"/>
          <p:cNvSpPr txBox="1">
            <a:spLocks noChangeArrowheads="1"/>
          </p:cNvSpPr>
          <p:nvPr/>
        </p:nvSpPr>
        <p:spPr bwMode="auto">
          <a:xfrm>
            <a:off x="6324600" y="4267200"/>
            <a:ext cx="611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+x</a:t>
            </a:r>
          </a:p>
        </p:txBody>
      </p:sp>
      <p:sp>
        <p:nvSpPr>
          <p:cNvPr id="40002" name="Text Box 66"/>
          <p:cNvSpPr txBox="1">
            <a:spLocks noChangeArrowheads="1"/>
          </p:cNvSpPr>
          <p:nvPr/>
        </p:nvSpPr>
        <p:spPr bwMode="auto">
          <a:xfrm>
            <a:off x="1676400" y="4967288"/>
            <a:ext cx="1725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0.50 - x</a:t>
            </a:r>
          </a:p>
        </p:txBody>
      </p:sp>
      <p:sp>
        <p:nvSpPr>
          <p:cNvPr id="40003" name="Text Box 67"/>
          <p:cNvSpPr txBox="1">
            <a:spLocks noChangeArrowheads="1"/>
          </p:cNvSpPr>
          <p:nvPr/>
        </p:nvSpPr>
        <p:spPr bwMode="auto">
          <a:xfrm>
            <a:off x="6540500" y="4953000"/>
            <a:ext cx="39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40004" name="Text Box 68"/>
          <p:cNvSpPr txBox="1">
            <a:spLocks noChangeArrowheads="1"/>
          </p:cNvSpPr>
          <p:nvPr/>
        </p:nvSpPr>
        <p:spPr bwMode="auto">
          <a:xfrm>
            <a:off x="4787900" y="4953000"/>
            <a:ext cx="39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9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0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96" grpId="0"/>
      <p:bldP spid="39997" grpId="0"/>
      <p:bldP spid="39998" grpId="0"/>
      <p:bldP spid="39999" grpId="0"/>
      <p:bldP spid="40000" grpId="0"/>
      <p:bldP spid="40001" grpId="0"/>
      <p:bldP spid="40002" grpId="0"/>
      <p:bldP spid="40003" grpId="0"/>
      <p:bldP spid="400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Weak Acid Equilibrium Problem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838200" y="1143000"/>
            <a:ext cx="7635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What is the pH of a 0.50 M solution of acetic acid, HC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H</a:t>
            </a:r>
            <a:r>
              <a:rPr lang="en-US" baseline="-25000">
                <a:solidFill>
                  <a:srgbClr val="000000"/>
                </a:solidFill>
              </a:rPr>
              <a:t>3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, K</a:t>
            </a:r>
            <a:r>
              <a:rPr lang="en-US" baseline="-25000">
                <a:solidFill>
                  <a:srgbClr val="000000"/>
                </a:solidFill>
              </a:rPr>
              <a:t>a</a:t>
            </a:r>
            <a:r>
              <a:rPr lang="en-US">
                <a:solidFill>
                  <a:srgbClr val="000000"/>
                </a:solidFill>
              </a:rPr>
              <a:t> = 1.8 x 10</a:t>
            </a:r>
            <a:r>
              <a:rPr lang="en-US" baseline="30000">
                <a:solidFill>
                  <a:srgbClr val="000000"/>
                </a:solidFill>
              </a:rPr>
              <a:t>-5 </a:t>
            </a:r>
            <a:r>
              <a:rPr lang="en-US">
                <a:solidFill>
                  <a:srgbClr val="000000"/>
                </a:solidFill>
              </a:rPr>
              <a:t>?</a:t>
            </a:r>
            <a:endParaRPr lang="en-US" baseline="30000">
              <a:solidFill>
                <a:srgbClr val="000000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838200" y="22860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Step #3: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Set up the law of mass action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752600" y="3048000"/>
            <a:ext cx="5383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0000"/>
                </a:solidFill>
              </a:rPr>
              <a:t>HC</a:t>
            </a:r>
            <a:r>
              <a:rPr lang="en-US" sz="3200" baseline="-25000">
                <a:solidFill>
                  <a:srgbClr val="000000"/>
                </a:solidFill>
              </a:rPr>
              <a:t>2</a:t>
            </a:r>
            <a:r>
              <a:rPr lang="en-US" sz="3200">
                <a:solidFill>
                  <a:srgbClr val="000000"/>
                </a:solidFill>
              </a:rPr>
              <a:t>H</a:t>
            </a:r>
            <a:r>
              <a:rPr lang="en-US" sz="3200" baseline="-25000">
                <a:solidFill>
                  <a:srgbClr val="000000"/>
                </a:solidFill>
              </a:rPr>
              <a:t>3</a:t>
            </a:r>
            <a:r>
              <a:rPr lang="en-US" sz="3200">
                <a:solidFill>
                  <a:srgbClr val="000000"/>
                </a:solidFill>
              </a:rPr>
              <a:t>O</a:t>
            </a:r>
            <a:r>
              <a:rPr lang="en-US" sz="3200" baseline="-25000">
                <a:solidFill>
                  <a:srgbClr val="000000"/>
                </a:solidFill>
              </a:rPr>
              <a:t>2</a:t>
            </a:r>
            <a:r>
              <a:rPr lang="en-US" sz="3200">
                <a:solidFill>
                  <a:srgbClr val="000000"/>
                </a:solidFill>
              </a:rPr>
              <a:t> 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  C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H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3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O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 baseline="30000">
                <a:solidFill>
                  <a:srgbClr val="000000"/>
                </a:solidFill>
                <a:sym typeface="Wingdings 3" pitchFamily="18" charset="2"/>
              </a:rPr>
              <a:t>-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 + H</a:t>
            </a:r>
            <a:r>
              <a:rPr lang="en-US" sz="3200" baseline="30000">
                <a:solidFill>
                  <a:srgbClr val="000000"/>
                </a:solidFill>
                <a:sym typeface="Wingdings 3" pitchFamily="18" charset="2"/>
              </a:rPr>
              <a:t>+</a:t>
            </a:r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1676400" y="3733800"/>
            <a:ext cx="1725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0.50 - x</a:t>
            </a:r>
          </a:p>
        </p:txBody>
      </p:sp>
      <p:sp>
        <p:nvSpPr>
          <p:cNvPr id="42014" name="Text Box 30"/>
          <p:cNvSpPr txBox="1">
            <a:spLocks noChangeArrowheads="1"/>
          </p:cNvSpPr>
          <p:nvPr/>
        </p:nvSpPr>
        <p:spPr bwMode="auto">
          <a:xfrm>
            <a:off x="6540500" y="3733800"/>
            <a:ext cx="39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4787900" y="3733800"/>
            <a:ext cx="39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42017" name="Text Box 33"/>
          <p:cNvSpPr txBox="1">
            <a:spLocks noChangeArrowheads="1"/>
          </p:cNvSpPr>
          <p:nvPr/>
        </p:nvSpPr>
        <p:spPr bwMode="auto">
          <a:xfrm>
            <a:off x="933450" y="3657600"/>
            <a:ext cx="438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</p:txBody>
      </p:sp>
      <p:graphicFrame>
        <p:nvGraphicFramePr>
          <p:cNvPr id="42019" name="Object 35"/>
          <p:cNvGraphicFramePr>
            <a:graphicFrameLocks noGrp="1" noChangeAspect="1"/>
          </p:cNvGraphicFramePr>
          <p:nvPr>
            <p:ph idx="1"/>
          </p:nvPr>
        </p:nvGraphicFramePr>
        <p:xfrm>
          <a:off x="1295400" y="4495800"/>
          <a:ext cx="60960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1" name="Equation" r:id="rId4" imgW="1828800" imgH="457200" progId="Equation.3">
                  <p:embed/>
                </p:oleObj>
              </mc:Choice>
              <mc:Fallback>
                <p:oleObj name="Equation" r:id="rId4" imgW="1828800" imgH="45720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495800"/>
                        <a:ext cx="6096000" cy="152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Weak Acid Equilibrium Problem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838200" y="1143000"/>
            <a:ext cx="7635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What is the pH of a 0.50 M solution of acetic acid, HC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H</a:t>
            </a:r>
            <a:r>
              <a:rPr lang="en-US" baseline="-25000">
                <a:solidFill>
                  <a:srgbClr val="000000"/>
                </a:solidFill>
              </a:rPr>
              <a:t>3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, K</a:t>
            </a:r>
            <a:r>
              <a:rPr lang="en-US" baseline="-25000">
                <a:solidFill>
                  <a:srgbClr val="000000"/>
                </a:solidFill>
              </a:rPr>
              <a:t>a</a:t>
            </a:r>
            <a:r>
              <a:rPr lang="en-US">
                <a:solidFill>
                  <a:srgbClr val="000000"/>
                </a:solidFill>
              </a:rPr>
              <a:t> = 1.8 x 10</a:t>
            </a:r>
            <a:r>
              <a:rPr lang="en-US" baseline="30000">
                <a:solidFill>
                  <a:srgbClr val="000000"/>
                </a:solidFill>
              </a:rPr>
              <a:t>-5 </a:t>
            </a:r>
            <a:r>
              <a:rPr lang="en-US">
                <a:solidFill>
                  <a:srgbClr val="000000"/>
                </a:solidFill>
              </a:rPr>
              <a:t>?</a:t>
            </a:r>
            <a:endParaRPr lang="en-US" baseline="30000">
              <a:solidFill>
                <a:srgbClr val="000000"/>
              </a:solidFill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838200" y="22860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3300"/>
                </a:solidFill>
              </a:rPr>
              <a:t>Step #4:</a:t>
            </a:r>
            <a:r>
              <a:rPr lang="en-US"/>
              <a:t> </a:t>
            </a:r>
            <a:r>
              <a:rPr lang="en-US">
                <a:solidFill>
                  <a:srgbClr val="000000"/>
                </a:solidFill>
              </a:rPr>
              <a:t>Solve for x, which is also [H</a:t>
            </a:r>
            <a:r>
              <a:rPr lang="en-US" baseline="30000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752600" y="3048000"/>
            <a:ext cx="5383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0000"/>
                </a:solidFill>
              </a:rPr>
              <a:t>HC</a:t>
            </a:r>
            <a:r>
              <a:rPr lang="en-US" sz="3200" baseline="-25000">
                <a:solidFill>
                  <a:srgbClr val="000000"/>
                </a:solidFill>
              </a:rPr>
              <a:t>2</a:t>
            </a:r>
            <a:r>
              <a:rPr lang="en-US" sz="3200">
                <a:solidFill>
                  <a:srgbClr val="000000"/>
                </a:solidFill>
              </a:rPr>
              <a:t>H</a:t>
            </a:r>
            <a:r>
              <a:rPr lang="en-US" sz="3200" baseline="-25000">
                <a:solidFill>
                  <a:srgbClr val="000000"/>
                </a:solidFill>
              </a:rPr>
              <a:t>3</a:t>
            </a:r>
            <a:r>
              <a:rPr lang="en-US" sz="3200">
                <a:solidFill>
                  <a:srgbClr val="000000"/>
                </a:solidFill>
              </a:rPr>
              <a:t>O</a:t>
            </a:r>
            <a:r>
              <a:rPr lang="en-US" sz="3200" baseline="-25000">
                <a:solidFill>
                  <a:srgbClr val="000000"/>
                </a:solidFill>
              </a:rPr>
              <a:t>2</a:t>
            </a:r>
            <a:r>
              <a:rPr lang="en-US" sz="3200">
                <a:solidFill>
                  <a:srgbClr val="000000"/>
                </a:solidFill>
              </a:rPr>
              <a:t> 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  C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H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3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O</a:t>
            </a:r>
            <a:r>
              <a:rPr lang="en-US" sz="3200" baseline="-2500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 baseline="30000">
                <a:solidFill>
                  <a:srgbClr val="000000"/>
                </a:solidFill>
                <a:sym typeface="Wingdings 3" pitchFamily="18" charset="2"/>
              </a:rPr>
              <a:t>-</a:t>
            </a:r>
            <a:r>
              <a:rPr lang="en-US" sz="3200">
                <a:solidFill>
                  <a:srgbClr val="000000"/>
                </a:solidFill>
                <a:sym typeface="Wingdings 3" pitchFamily="18" charset="2"/>
              </a:rPr>
              <a:t> + H</a:t>
            </a:r>
            <a:r>
              <a:rPr lang="en-US" sz="3200" baseline="30000">
                <a:solidFill>
                  <a:srgbClr val="000000"/>
                </a:solidFill>
                <a:sym typeface="Wingdings 3" pitchFamily="18" charset="2"/>
              </a:rPr>
              <a:t>+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1676400" y="3733800"/>
            <a:ext cx="1725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0.50 - x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6540500" y="3733800"/>
            <a:ext cx="39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4787900" y="3733800"/>
            <a:ext cx="39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933450" y="3657600"/>
            <a:ext cx="438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</p:txBody>
      </p:sp>
      <p:graphicFrame>
        <p:nvGraphicFramePr>
          <p:cNvPr id="44042" name="Object 10"/>
          <p:cNvGraphicFramePr>
            <a:graphicFrameLocks noGrp="1" noChangeAspect="1"/>
          </p:cNvGraphicFramePr>
          <p:nvPr>
            <p:ph idx="1"/>
          </p:nvPr>
        </p:nvGraphicFramePr>
        <p:xfrm>
          <a:off x="685800" y="4572000"/>
          <a:ext cx="3875088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4" name="Equation" r:id="rId4" imgW="1130040" imgH="444240" progId="Equation.3">
                  <p:embed/>
                </p:oleObj>
              </mc:Choice>
              <mc:Fallback>
                <p:oleObj name="Equation" r:id="rId4" imgW="1130040" imgH="4442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572000"/>
                        <a:ext cx="3875088" cy="152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4953000" y="4953000"/>
            <a:ext cx="3792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0" dirty="0">
                <a:solidFill>
                  <a:srgbClr val="000000"/>
                </a:solidFill>
                <a:latin typeface="Times New Roman" pitchFamily="18" charset="0"/>
              </a:rPr>
              <a:t>[H</a:t>
            </a:r>
            <a:r>
              <a:rPr lang="en-US" sz="3600" b="0" baseline="3000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en-US" sz="3600" b="0" dirty="0">
                <a:solidFill>
                  <a:srgbClr val="000000"/>
                </a:solidFill>
                <a:latin typeface="Times New Roman" pitchFamily="18" charset="0"/>
              </a:rPr>
              <a:t>] = 3.0 x 10</a:t>
            </a:r>
            <a:r>
              <a:rPr lang="en-US" sz="3600" b="0" baseline="30000" dirty="0">
                <a:solidFill>
                  <a:srgbClr val="000000"/>
                </a:solidFill>
                <a:latin typeface="Times New Roman" pitchFamily="18" charset="0"/>
              </a:rPr>
              <a:t>-3</a:t>
            </a:r>
            <a:r>
              <a:rPr lang="en-US" sz="3600" b="0" dirty="0">
                <a:solidFill>
                  <a:srgbClr val="000000"/>
                </a:solidFill>
                <a:latin typeface="Times New Roman" pitchFamily="18" charset="0"/>
              </a:rPr>
              <a:t> 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Weak Acid Equilibrium Problem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838200" y="1143000"/>
            <a:ext cx="7635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What is the pH of a 0.50 M solution of acetic acid, HC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H</a:t>
            </a:r>
            <a:r>
              <a:rPr lang="en-US" baseline="-25000">
                <a:solidFill>
                  <a:srgbClr val="000000"/>
                </a:solidFill>
              </a:rPr>
              <a:t>3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-25000">
                <a:solidFill>
                  <a:srgbClr val="000000"/>
                </a:solidFill>
              </a:rPr>
              <a:t>2</a:t>
            </a:r>
            <a:r>
              <a:rPr lang="en-US">
                <a:solidFill>
                  <a:srgbClr val="000000"/>
                </a:solidFill>
              </a:rPr>
              <a:t>, K</a:t>
            </a:r>
            <a:r>
              <a:rPr lang="en-US" baseline="-25000">
                <a:solidFill>
                  <a:srgbClr val="000000"/>
                </a:solidFill>
              </a:rPr>
              <a:t>a</a:t>
            </a:r>
            <a:r>
              <a:rPr lang="en-US">
                <a:solidFill>
                  <a:srgbClr val="000000"/>
                </a:solidFill>
              </a:rPr>
              <a:t> = 1.8 x 10</a:t>
            </a:r>
            <a:r>
              <a:rPr lang="en-US" baseline="30000">
                <a:solidFill>
                  <a:srgbClr val="000000"/>
                </a:solidFill>
              </a:rPr>
              <a:t>-5 </a:t>
            </a:r>
            <a:r>
              <a:rPr lang="en-US">
                <a:solidFill>
                  <a:srgbClr val="000000"/>
                </a:solidFill>
              </a:rPr>
              <a:t>?</a:t>
            </a:r>
            <a:endParaRPr lang="en-US" baseline="30000">
              <a:solidFill>
                <a:srgbClr val="000000"/>
              </a:solidFill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838200" y="22860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3300"/>
                </a:solidFill>
              </a:rPr>
              <a:t>Step #5: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Convert [H</a:t>
            </a:r>
            <a:r>
              <a:rPr lang="en-US" baseline="30000" dirty="0">
                <a:solidFill>
                  <a:srgbClr val="000000"/>
                </a:solidFill>
              </a:rPr>
              <a:t>+</a:t>
            </a:r>
            <a:r>
              <a:rPr lang="en-US" dirty="0">
                <a:solidFill>
                  <a:srgbClr val="000000"/>
                </a:solidFill>
              </a:rPr>
              <a:t>] to pH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752600" y="3048000"/>
            <a:ext cx="5383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HC</a:t>
            </a:r>
            <a:r>
              <a:rPr lang="en-US" sz="3200" baseline="-25000" dirty="0">
                <a:solidFill>
                  <a:srgbClr val="000000"/>
                </a:solidFill>
              </a:rPr>
              <a:t>2</a:t>
            </a:r>
            <a:r>
              <a:rPr lang="en-US" sz="3200" dirty="0">
                <a:solidFill>
                  <a:srgbClr val="000000"/>
                </a:solidFill>
              </a:rPr>
              <a:t>H</a:t>
            </a:r>
            <a:r>
              <a:rPr lang="en-US" sz="3200" baseline="-25000" dirty="0">
                <a:solidFill>
                  <a:srgbClr val="000000"/>
                </a:solidFill>
              </a:rPr>
              <a:t>3</a:t>
            </a:r>
            <a:r>
              <a:rPr lang="en-US" sz="3200" dirty="0">
                <a:solidFill>
                  <a:srgbClr val="000000"/>
                </a:solidFill>
              </a:rPr>
              <a:t>O</a:t>
            </a:r>
            <a:r>
              <a:rPr lang="en-US" sz="3200" baseline="-25000" dirty="0">
                <a:solidFill>
                  <a:srgbClr val="000000"/>
                </a:solidFill>
              </a:rPr>
              <a:t>2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  <a:sym typeface="Wingdings 3" pitchFamily="18" charset="2"/>
              </a:rPr>
              <a:t>  C</a:t>
            </a:r>
            <a:r>
              <a:rPr lang="en-US" sz="3200" baseline="-25000" dirty="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 dirty="0">
                <a:solidFill>
                  <a:srgbClr val="000000"/>
                </a:solidFill>
                <a:sym typeface="Wingdings 3" pitchFamily="18" charset="2"/>
              </a:rPr>
              <a:t>H</a:t>
            </a:r>
            <a:r>
              <a:rPr lang="en-US" sz="3200" baseline="-25000" dirty="0">
                <a:solidFill>
                  <a:srgbClr val="000000"/>
                </a:solidFill>
                <a:sym typeface="Wingdings 3" pitchFamily="18" charset="2"/>
              </a:rPr>
              <a:t>3</a:t>
            </a:r>
            <a:r>
              <a:rPr lang="en-US" sz="3200" dirty="0">
                <a:solidFill>
                  <a:srgbClr val="000000"/>
                </a:solidFill>
                <a:sym typeface="Wingdings 3" pitchFamily="18" charset="2"/>
              </a:rPr>
              <a:t>O</a:t>
            </a:r>
            <a:r>
              <a:rPr lang="en-US" sz="3200" baseline="-25000" dirty="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sz="3200" baseline="30000" dirty="0">
                <a:solidFill>
                  <a:srgbClr val="000000"/>
                </a:solidFill>
                <a:sym typeface="Wingdings 3" pitchFamily="18" charset="2"/>
              </a:rPr>
              <a:t>-</a:t>
            </a:r>
            <a:r>
              <a:rPr lang="en-US" sz="3200" dirty="0">
                <a:solidFill>
                  <a:srgbClr val="000000"/>
                </a:solidFill>
                <a:sym typeface="Wingdings 3" pitchFamily="18" charset="2"/>
              </a:rPr>
              <a:t> + H</a:t>
            </a:r>
            <a:r>
              <a:rPr lang="en-US" sz="3200" baseline="30000" dirty="0">
                <a:solidFill>
                  <a:srgbClr val="000000"/>
                </a:solidFill>
                <a:sym typeface="Wingdings 3" pitchFamily="18" charset="2"/>
              </a:rPr>
              <a:t>+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1676400" y="3733800"/>
            <a:ext cx="1725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0.50 - x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6540500" y="3733800"/>
            <a:ext cx="39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4787900" y="3733800"/>
            <a:ext cx="39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933450" y="3657600"/>
            <a:ext cx="438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</a:p>
        </p:txBody>
      </p:sp>
      <p:graphicFrame>
        <p:nvGraphicFramePr>
          <p:cNvPr id="45066" name="Object 10"/>
          <p:cNvGraphicFramePr>
            <a:graphicFrameLocks noGrp="1" noChangeAspect="1"/>
          </p:cNvGraphicFramePr>
          <p:nvPr>
            <p:ph idx="1"/>
          </p:nvPr>
        </p:nvGraphicFramePr>
        <p:xfrm>
          <a:off x="762000" y="4495800"/>
          <a:ext cx="7467600" cy="97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8" name="Equation" r:id="rId4" imgW="1752480" imgH="228600" progId="Equation.3">
                  <p:embed/>
                </p:oleObj>
              </mc:Choice>
              <mc:Fallback>
                <p:oleObj name="Equation" r:id="rId4" imgW="175248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495800"/>
                        <a:ext cx="7467600" cy="97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5963"/>
          </a:xfrm>
        </p:spPr>
        <p:txBody>
          <a:bodyPr/>
          <a:lstStyle/>
          <a:p>
            <a:r>
              <a:rPr lang="en-US" sz="4000" b="1" u="sng">
                <a:latin typeface="Comic Sans MS" pitchFamily="66" charset="0"/>
              </a:rPr>
              <a:t>Acid/Base Definitions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153400" cy="5638800"/>
          </a:xfrm>
        </p:spPr>
        <p:txBody>
          <a:bodyPr/>
          <a:lstStyle/>
          <a:p>
            <a:pPr marL="609600" indent="-609600"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 b="1">
                <a:latin typeface="Comic Sans MS" pitchFamily="66" charset="0"/>
              </a:rPr>
              <a:t>Arrhenius Model</a:t>
            </a:r>
          </a:p>
          <a:p>
            <a:pPr marL="990600" lvl="1" indent="-533400">
              <a:buClr>
                <a:srgbClr val="FF3300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Acids produce hydrogen ions in aqueous solutions</a:t>
            </a:r>
          </a:p>
          <a:p>
            <a:pPr marL="990600" lvl="1" indent="-533400">
              <a:buClr>
                <a:srgbClr val="FF3300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Bases produce hydroxide ions in aqueous solutions</a:t>
            </a:r>
          </a:p>
          <a:p>
            <a:pPr marL="609600" indent="-609600">
              <a:buClr>
                <a:srgbClr val="FF3300"/>
              </a:buClr>
              <a:buFont typeface="Wingdings" pitchFamily="2" charset="2"/>
              <a:buChar char="q"/>
            </a:pPr>
            <a:r>
              <a:rPr lang="en-US" sz="2800" b="1">
                <a:latin typeface="Comic Sans MS" pitchFamily="66" charset="0"/>
              </a:rPr>
              <a:t>Bronsted-Lowry Model</a:t>
            </a:r>
          </a:p>
          <a:p>
            <a:pPr marL="990600" lvl="1" indent="-533400">
              <a:buClr>
                <a:srgbClr val="FF3300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Acids are proton donors</a:t>
            </a:r>
          </a:p>
          <a:p>
            <a:pPr marL="990600" lvl="1" indent="-533400">
              <a:buClr>
                <a:srgbClr val="FF3300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Bases are proton acceptors</a:t>
            </a:r>
          </a:p>
          <a:p>
            <a:pPr marL="609600" indent="-609600">
              <a:buClr>
                <a:srgbClr val="FF3300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Lewis Acid Model</a:t>
            </a:r>
          </a:p>
          <a:p>
            <a:pPr marL="990600" lvl="1" indent="-533400">
              <a:buClr>
                <a:srgbClr val="FF3300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Acids are electron pair acceptors</a:t>
            </a:r>
          </a:p>
          <a:p>
            <a:pPr marL="990600" lvl="1" indent="-533400">
              <a:buClr>
                <a:srgbClr val="FF3300"/>
              </a:buClr>
              <a:buFont typeface="Wingdings" pitchFamily="2" charset="2"/>
              <a:buChar char="q"/>
            </a:pPr>
            <a:r>
              <a:rPr lang="en-US" b="1">
                <a:latin typeface="Comic Sans MS" pitchFamily="66" charset="0"/>
              </a:rPr>
              <a:t>Bases are electron pair donors</a:t>
            </a:r>
          </a:p>
          <a:p>
            <a:pPr marL="990600" lvl="1" indent="-533400">
              <a:buClr>
                <a:srgbClr val="FF3300"/>
              </a:buClr>
              <a:buFont typeface="Wingdings" pitchFamily="2" charset="2"/>
              <a:buNone/>
            </a:pPr>
            <a:endParaRPr lang="en-US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Acid Dissociation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752600" y="1295400"/>
            <a:ext cx="6477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</a:t>
            </a:r>
            <a:r>
              <a:rPr lang="en-US" sz="3200"/>
              <a:t>HA    </a:t>
            </a:r>
            <a:r>
              <a:rPr lang="en-US" sz="3200">
                <a:sym typeface="Wingdings" pitchFamily="2" charset="2"/>
              </a:rPr>
              <a:t>    H</a:t>
            </a:r>
            <a:r>
              <a:rPr lang="en-US" sz="3200" baseline="30000">
                <a:sym typeface="Wingdings" pitchFamily="2" charset="2"/>
              </a:rPr>
              <a:t>+</a:t>
            </a:r>
            <a:r>
              <a:rPr lang="en-US" sz="3200">
                <a:sym typeface="Wingdings" pitchFamily="2" charset="2"/>
              </a:rPr>
              <a:t>   +     A</a:t>
            </a:r>
            <a:r>
              <a:rPr lang="en-US" sz="3200" baseline="30000">
                <a:sym typeface="Wingdings" pitchFamily="2" charset="2"/>
              </a:rPr>
              <a:t>-</a:t>
            </a:r>
          </a:p>
          <a:p>
            <a:r>
              <a:rPr lang="en-US" sz="3200">
                <a:solidFill>
                  <a:srgbClr val="FF3300"/>
                </a:solidFill>
                <a:sym typeface="Wingdings" pitchFamily="2" charset="2"/>
              </a:rPr>
              <a:t>Acid</a:t>
            </a:r>
            <a:r>
              <a:rPr lang="en-US" sz="3200">
                <a:sym typeface="Wingdings" pitchFamily="2" charset="2"/>
              </a:rPr>
              <a:t>	      </a:t>
            </a:r>
            <a:r>
              <a:rPr lang="en-US" sz="3200">
                <a:solidFill>
                  <a:srgbClr val="FF3300"/>
                </a:solidFill>
                <a:sym typeface="Wingdings" pitchFamily="2" charset="2"/>
              </a:rPr>
              <a:t>Proton</a:t>
            </a:r>
            <a:r>
              <a:rPr lang="en-US" sz="3200">
                <a:sym typeface="Wingdings" pitchFamily="2" charset="2"/>
              </a:rPr>
              <a:t>    </a:t>
            </a:r>
            <a:r>
              <a:rPr lang="en-US" sz="3200">
                <a:solidFill>
                  <a:schemeClr val="accent2"/>
                </a:solidFill>
                <a:sym typeface="Wingdings" pitchFamily="2" charset="2"/>
              </a:rPr>
              <a:t>Conjugate</a:t>
            </a:r>
          </a:p>
          <a:p>
            <a:r>
              <a:rPr lang="en-US" sz="3200">
                <a:sym typeface="Wingdings" pitchFamily="2" charset="2"/>
              </a:rPr>
              <a:t>				    </a:t>
            </a:r>
            <a:r>
              <a:rPr lang="en-US" sz="3200">
                <a:solidFill>
                  <a:schemeClr val="accent2"/>
                </a:solidFill>
                <a:sym typeface="Wingdings" pitchFamily="2" charset="2"/>
              </a:rPr>
              <a:t>base</a:t>
            </a:r>
          </a:p>
        </p:txBody>
      </p:sp>
      <p:graphicFrame>
        <p:nvGraphicFramePr>
          <p:cNvPr id="24582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1981200" y="2971800"/>
          <a:ext cx="45720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Equation" r:id="rId4" imgW="952200" imgH="444240" progId="Equation.3">
                  <p:embed/>
                </p:oleObj>
              </mc:Choice>
              <mc:Fallback>
                <p:oleObj name="Equation" r:id="rId4" imgW="952200" imgH="4442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971800"/>
                        <a:ext cx="4572000" cy="213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219200" y="5334000"/>
            <a:ext cx="6873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Alternately, H</a:t>
            </a:r>
            <a:r>
              <a:rPr lang="en-US" baseline="30000"/>
              <a:t>+</a:t>
            </a:r>
            <a:r>
              <a:rPr lang="en-US"/>
              <a:t> may be written in its hydrated form, 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  <a:r>
              <a:rPr lang="en-US"/>
              <a:t> (hydronium 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20763"/>
          </a:xfrm>
        </p:spPr>
        <p:txBody>
          <a:bodyPr/>
          <a:lstStyle/>
          <a:p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Dissociation of Strong Acids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62000" y="914400"/>
            <a:ext cx="7407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Strong acids are assumed to dissociate completely in solution.</a:t>
            </a:r>
          </a:p>
        </p:txBody>
      </p:sp>
      <p:pic>
        <p:nvPicPr>
          <p:cNvPr id="19462" name="Picture 6" descr="StrongAc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828800"/>
            <a:ext cx="5105400" cy="4659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477000" y="2362200"/>
            <a:ext cx="2209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Large 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K</a:t>
            </a:r>
            <a:r>
              <a:rPr lang="en-US" i="1" baseline="-2500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>
                <a:solidFill>
                  <a:schemeClr val="tx1"/>
                </a:solidFill>
              </a:rPr>
              <a:t> or small 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K</a:t>
            </a:r>
            <a:r>
              <a:rPr lang="en-US" i="1" baseline="-2500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477000" y="3505200"/>
            <a:ext cx="2133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Reactant favored or product favored?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839200" cy="868363"/>
          </a:xfrm>
        </p:spPr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Dissociation Constants: Strong Acids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2192338"/>
            <a:ext cx="9144000" cy="0"/>
          </a:xfrm>
          <a:prstGeom prst="rect">
            <a:avLst/>
          </a:prstGeom>
          <a:solidFill>
            <a:srgbClr val="C9F3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725" name="Group 221"/>
          <p:cNvGraphicFramePr>
            <a:graphicFrameLocks noGrp="1"/>
          </p:cNvGraphicFramePr>
          <p:nvPr/>
        </p:nvGraphicFramePr>
        <p:xfrm>
          <a:off x="304800" y="1066800"/>
          <a:ext cx="8534400" cy="4126548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819400"/>
                <a:gridCol w="1447800"/>
                <a:gridCol w="2133600"/>
                <a:gridCol w="2133600"/>
              </a:tblGrid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Acid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Formula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Conjugate Base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Perchloric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HClO</a:t>
                      </a:r>
                      <a:r>
                        <a:rPr kumimoji="0" lang="en-US" sz="2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ClO</a:t>
                      </a:r>
                      <a:r>
                        <a:rPr kumimoji="0" lang="en-US" sz="2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Very large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Hydriodic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HI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I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Very large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Hydrobromic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HBr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Br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Very large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Hydrochloric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HCl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Cl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Very large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Nitric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HNO</a:t>
                      </a:r>
                      <a:r>
                        <a:rPr kumimoji="0" lang="en-US" sz="2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NO</a:t>
                      </a:r>
                      <a:r>
                        <a:rPr kumimoji="0" lang="en-US" sz="2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Very large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Sulfuric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SO</a:t>
                      </a:r>
                      <a:r>
                        <a:rPr kumimoji="0" lang="en-US" sz="2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HSO</a:t>
                      </a:r>
                      <a:r>
                        <a:rPr kumimoji="0" lang="en-US" sz="2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Very large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Hydronium ion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+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1.0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sz="3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Dissociation of Weak Acids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62000" y="914400"/>
            <a:ext cx="7407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Weak acids are assumed to dissociate only slightly (less than 5%) in solution.</a:t>
            </a:r>
          </a:p>
        </p:txBody>
      </p:sp>
      <p:pic>
        <p:nvPicPr>
          <p:cNvPr id="20485" name="Picture 5" descr="WeakAc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828800"/>
            <a:ext cx="5105400" cy="4659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477000" y="2362200"/>
            <a:ext cx="2209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Large 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K</a:t>
            </a:r>
            <a:r>
              <a:rPr lang="en-US" i="1" baseline="-2500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>
                <a:solidFill>
                  <a:schemeClr val="tx1"/>
                </a:solidFill>
              </a:rPr>
              <a:t> or small 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K</a:t>
            </a:r>
            <a:r>
              <a:rPr lang="en-US" i="1" baseline="-2500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477000" y="3505200"/>
            <a:ext cx="2133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Reactant favored or product favored?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Dissociation Constants: Weak Acids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1473200"/>
            <a:ext cx="9144000" cy="0"/>
          </a:xfrm>
          <a:prstGeom prst="rect">
            <a:avLst/>
          </a:prstGeom>
          <a:solidFill>
            <a:srgbClr val="C9F3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2983" name="Group 455"/>
          <p:cNvGraphicFramePr>
            <a:graphicFrameLocks noGrp="1"/>
          </p:cNvGraphicFramePr>
          <p:nvPr/>
        </p:nvGraphicFramePr>
        <p:xfrm>
          <a:off x="381000" y="685800"/>
          <a:ext cx="8305800" cy="59740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743200"/>
                <a:gridCol w="1828800"/>
                <a:gridCol w="1828800"/>
                <a:gridCol w="19050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Acid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Formula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Conjugate Base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</a:t>
                      </a:r>
                      <a:r>
                        <a:rPr kumimoji="0" lang="en-US" sz="24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Iodic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HIO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IO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1.7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-1 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Oxalic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5.9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-2 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Sulfurous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HSO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1.5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-2 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Phosphoric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PO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PO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7.5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-3 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Citric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7.1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-4 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Nitrous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HNO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NO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4.6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-4 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Hydrofluoric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HF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F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3.5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-4 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Formic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HCOOH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HCOO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1.8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-4 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Benzoic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COOH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COO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6.5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-5 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Acetic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COOH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COO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1.8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-5 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Carbonic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HCO</a:t>
                      </a:r>
                      <a:r>
                        <a:rPr kumimoji="0" lang="en-US" sz="20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4.3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-7 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Hypochlorous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HClO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ClO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3.0 x 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-8 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Hydrocyanic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HCN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CN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 4.9 x 10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-10 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F3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Self-Ionization of Water</a:t>
            </a:r>
          </a:p>
        </p:txBody>
      </p:sp>
      <p:pic>
        <p:nvPicPr>
          <p:cNvPr id="6147" name="Picture 3" descr="h2oh2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85800"/>
            <a:ext cx="6553200" cy="1731963"/>
          </a:xfrm>
          <a:prstGeom prst="rect">
            <a:avLst/>
          </a:prstGeom>
          <a:noFill/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66800" y="2408238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H</a:t>
            </a:r>
            <a:r>
              <a:rPr lang="en-US" sz="2400" baseline="-25000" dirty="0">
                <a:solidFill>
                  <a:srgbClr val="000000"/>
                </a:solidFill>
              </a:rPr>
              <a:t>2</a:t>
            </a:r>
            <a:r>
              <a:rPr lang="en-US" sz="2400" dirty="0">
                <a:solidFill>
                  <a:srgbClr val="000000"/>
                </a:solidFill>
              </a:rPr>
              <a:t>O  +  H</a:t>
            </a:r>
            <a:r>
              <a:rPr lang="en-US" sz="2400" baseline="-25000" dirty="0">
                <a:solidFill>
                  <a:srgbClr val="000000"/>
                </a:solidFill>
              </a:rPr>
              <a:t>2</a:t>
            </a:r>
            <a:r>
              <a:rPr lang="en-US" sz="2400" dirty="0">
                <a:solidFill>
                  <a:srgbClr val="000000"/>
                </a:solidFill>
              </a:rPr>
              <a:t>O         </a:t>
            </a:r>
            <a:r>
              <a:rPr lang="en-US" sz="2400" dirty="0">
                <a:solidFill>
                  <a:srgbClr val="000000"/>
                </a:solidFill>
                <a:sym typeface="Wingdings 3" pitchFamily="18" charset="2"/>
              </a:rPr>
              <a:t></a:t>
            </a:r>
            <a:r>
              <a:rPr lang="en-US" sz="2400" dirty="0">
                <a:solidFill>
                  <a:srgbClr val="000000"/>
                </a:solidFill>
                <a:sym typeface="Wingdings" pitchFamily="2" charset="2"/>
              </a:rPr>
              <a:t>          H</a:t>
            </a:r>
            <a:r>
              <a:rPr lang="en-US" sz="2400" baseline="-25000" dirty="0">
                <a:solidFill>
                  <a:srgbClr val="000000"/>
                </a:solidFill>
                <a:sym typeface="Wingdings" pitchFamily="2" charset="2"/>
              </a:rPr>
              <a:t>3</a:t>
            </a:r>
            <a:r>
              <a:rPr lang="en-US" sz="2400" dirty="0">
                <a:solidFill>
                  <a:srgbClr val="000000"/>
                </a:solidFill>
                <a:sym typeface="Wingdings" pitchFamily="2" charset="2"/>
              </a:rPr>
              <a:t>O</a:t>
            </a:r>
            <a:r>
              <a:rPr lang="en-US" sz="2400" baseline="30000" dirty="0">
                <a:solidFill>
                  <a:srgbClr val="000000"/>
                </a:solidFill>
                <a:sym typeface="Wingdings" pitchFamily="2" charset="2"/>
              </a:rPr>
              <a:t>+</a:t>
            </a:r>
            <a:r>
              <a:rPr lang="en-US" sz="2400" dirty="0">
                <a:solidFill>
                  <a:srgbClr val="000000"/>
                </a:solidFill>
                <a:sym typeface="Wingdings" pitchFamily="2" charset="2"/>
              </a:rPr>
              <a:t> + OH</a:t>
            </a:r>
            <a:r>
              <a:rPr lang="en-US" sz="2400" baseline="30000" dirty="0">
                <a:solidFill>
                  <a:srgbClr val="000000"/>
                </a:solidFill>
                <a:sym typeface="Wingdings" pitchFamily="2" charset="2"/>
              </a:rPr>
              <a:t>-</a:t>
            </a:r>
            <a:endParaRPr lang="en-US" sz="2400" baseline="30000" dirty="0">
              <a:solidFill>
                <a:srgbClr val="000000"/>
              </a:solidFill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90600" y="3200400"/>
            <a:ext cx="71721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000000"/>
                </a:solidFill>
              </a:rPr>
              <a:t>At 25</a:t>
            </a:r>
            <a:r>
              <a:rPr lang="en-US" sz="3200">
                <a:solidFill>
                  <a:srgbClr val="000000"/>
                </a:solidFill>
                <a:sym typeface="Symbol" pitchFamily="18" charset="2"/>
              </a:rPr>
              <a:t>, [H</a:t>
            </a:r>
            <a:r>
              <a:rPr lang="en-US" sz="3200" baseline="-25000">
                <a:solidFill>
                  <a:srgbClr val="000000"/>
                </a:solidFill>
                <a:sym typeface="Symbol" pitchFamily="18" charset="2"/>
              </a:rPr>
              <a:t>3</a:t>
            </a:r>
            <a:r>
              <a:rPr lang="en-US" sz="3200">
                <a:solidFill>
                  <a:srgbClr val="000000"/>
                </a:solidFill>
                <a:sym typeface="Symbol" pitchFamily="18" charset="2"/>
              </a:rPr>
              <a:t>O</a:t>
            </a:r>
            <a:r>
              <a:rPr lang="en-US" sz="3200" baseline="30000">
                <a:solidFill>
                  <a:srgbClr val="000000"/>
                </a:solidFill>
                <a:sym typeface="Symbol" pitchFamily="18" charset="2"/>
              </a:rPr>
              <a:t>+</a:t>
            </a:r>
            <a:r>
              <a:rPr lang="en-US" sz="3200">
                <a:solidFill>
                  <a:srgbClr val="000000"/>
                </a:solidFill>
                <a:sym typeface="Symbol" pitchFamily="18" charset="2"/>
              </a:rPr>
              <a:t>] = [OH</a:t>
            </a:r>
            <a:r>
              <a:rPr lang="en-US" sz="3200" baseline="30000">
                <a:solidFill>
                  <a:srgbClr val="000000"/>
                </a:solidFill>
                <a:sym typeface="Symbol" pitchFamily="18" charset="2"/>
              </a:rPr>
              <a:t>-</a:t>
            </a:r>
            <a:r>
              <a:rPr lang="en-US" sz="3200">
                <a:solidFill>
                  <a:srgbClr val="000000"/>
                </a:solidFill>
                <a:sym typeface="Symbol" pitchFamily="18" charset="2"/>
              </a:rPr>
              <a:t>] = 1 x 10</a:t>
            </a:r>
            <a:r>
              <a:rPr lang="en-US" sz="3200" baseline="30000">
                <a:solidFill>
                  <a:srgbClr val="000000"/>
                </a:solidFill>
                <a:sym typeface="Symbol" pitchFamily="18" charset="2"/>
              </a:rPr>
              <a:t>-7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066800" y="4038600"/>
            <a:ext cx="678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i="1" u="sng">
                <a:solidFill>
                  <a:srgbClr val="000000"/>
                </a:solidFill>
              </a:rPr>
              <a:t>K</a:t>
            </a:r>
            <a:r>
              <a:rPr lang="en-US" i="1" u="sng" baseline="-25000">
                <a:solidFill>
                  <a:srgbClr val="000000"/>
                </a:solidFill>
              </a:rPr>
              <a:t>w</a:t>
            </a:r>
            <a:r>
              <a:rPr lang="en-US" u="sng">
                <a:solidFill>
                  <a:srgbClr val="000000"/>
                </a:solidFill>
              </a:rPr>
              <a:t> is a constant at 25 </a:t>
            </a:r>
            <a:r>
              <a:rPr lang="en-US" u="sng">
                <a:solidFill>
                  <a:srgbClr val="000000"/>
                </a:solidFill>
                <a:sym typeface="Symbol" pitchFamily="18" charset="2"/>
              </a:rPr>
              <a:t>C: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133600" y="4648200"/>
            <a:ext cx="3182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K</a:t>
            </a:r>
            <a:r>
              <a:rPr lang="en-US" baseline="-25000">
                <a:solidFill>
                  <a:srgbClr val="000000"/>
                </a:solidFill>
              </a:rPr>
              <a:t>w</a:t>
            </a:r>
            <a:r>
              <a:rPr lang="en-US">
                <a:solidFill>
                  <a:srgbClr val="000000"/>
                </a:solidFill>
              </a:rPr>
              <a:t> = [H</a:t>
            </a:r>
            <a:r>
              <a:rPr lang="en-US" baseline="-25000">
                <a:solidFill>
                  <a:srgbClr val="000000"/>
                </a:solidFill>
              </a:rPr>
              <a:t>3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30000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][OH</a:t>
            </a:r>
            <a:r>
              <a:rPr lang="en-US" baseline="30000">
                <a:solidFill>
                  <a:srgbClr val="000000"/>
                </a:solidFill>
              </a:rPr>
              <a:t>-</a:t>
            </a:r>
            <a:r>
              <a:rPr lang="en-US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133600" y="5410200"/>
            <a:ext cx="685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K</a:t>
            </a:r>
            <a:r>
              <a:rPr lang="en-US" baseline="-25000">
                <a:solidFill>
                  <a:srgbClr val="000000"/>
                </a:solidFill>
              </a:rPr>
              <a:t>w</a:t>
            </a:r>
            <a:r>
              <a:rPr lang="en-US">
                <a:solidFill>
                  <a:srgbClr val="000000"/>
                </a:solidFill>
              </a:rPr>
              <a:t> = (1 x 10</a:t>
            </a:r>
            <a:r>
              <a:rPr lang="en-US" baseline="30000">
                <a:solidFill>
                  <a:srgbClr val="000000"/>
                </a:solidFill>
              </a:rPr>
              <a:t>-7</a:t>
            </a:r>
            <a:r>
              <a:rPr lang="en-US">
                <a:solidFill>
                  <a:srgbClr val="000000"/>
                </a:solidFill>
              </a:rPr>
              <a:t>)(1 x 10</a:t>
            </a:r>
            <a:r>
              <a:rPr lang="en-US" baseline="30000">
                <a:solidFill>
                  <a:srgbClr val="000000"/>
                </a:solidFill>
              </a:rPr>
              <a:t>-7</a:t>
            </a:r>
            <a:r>
              <a:rPr lang="en-US">
                <a:solidFill>
                  <a:srgbClr val="000000"/>
                </a:solidFill>
              </a:rPr>
              <a:t>) = 1 x 10</a:t>
            </a:r>
            <a:r>
              <a:rPr lang="en-US" baseline="30000">
                <a:solidFill>
                  <a:srgbClr val="000000"/>
                </a:solidFill>
              </a:rPr>
              <a:t>-14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4648200" cy="838200"/>
          </a:xfrm>
        </p:spPr>
        <p:txBody>
          <a:bodyPr/>
          <a:lstStyle/>
          <a:p>
            <a:r>
              <a:rPr lang="en-US" sz="3200" u="sng">
                <a:solidFill>
                  <a:srgbClr val="000000"/>
                </a:solidFill>
              </a:rPr>
              <a:t>Calculating pH, pOH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743200" y="990600"/>
            <a:ext cx="3271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pH = -log</a:t>
            </a:r>
            <a:r>
              <a:rPr lang="en-US" baseline="-25000">
                <a:solidFill>
                  <a:srgbClr val="000000"/>
                </a:solidFill>
              </a:rPr>
              <a:t>10</a:t>
            </a:r>
            <a:r>
              <a:rPr lang="en-US">
                <a:solidFill>
                  <a:srgbClr val="000000"/>
                </a:solidFill>
              </a:rPr>
              <a:t>(H</a:t>
            </a:r>
            <a:r>
              <a:rPr lang="en-US" baseline="-25000">
                <a:solidFill>
                  <a:srgbClr val="000000"/>
                </a:solidFill>
              </a:rPr>
              <a:t>3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30000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449513" y="1600200"/>
            <a:ext cx="3408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pOH = -log</a:t>
            </a:r>
            <a:r>
              <a:rPr lang="en-US" baseline="-25000">
                <a:solidFill>
                  <a:srgbClr val="000000"/>
                </a:solidFill>
              </a:rPr>
              <a:t>10</a:t>
            </a:r>
            <a:r>
              <a:rPr lang="en-US">
                <a:solidFill>
                  <a:srgbClr val="000000"/>
                </a:solidFill>
              </a:rPr>
              <a:t>(OH</a:t>
            </a:r>
            <a:r>
              <a:rPr lang="en-US" baseline="30000">
                <a:solidFill>
                  <a:srgbClr val="000000"/>
                </a:solidFill>
              </a:rPr>
              <a:t>-</a:t>
            </a:r>
            <a:r>
              <a:rPr lang="en-US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990600" y="2362200"/>
            <a:ext cx="7331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u="sng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Relationship between pH and pOH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743200" y="3048000"/>
            <a:ext cx="2881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pH + pOH = 14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066800" y="3810000"/>
            <a:ext cx="7537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u="sng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Finding [H</a:t>
            </a:r>
            <a:r>
              <a:rPr lang="en-US" sz="3200" u="sng" baseline="-2500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3200" u="sng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3200" u="sng" baseline="3000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n-US" sz="3200" u="sng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], [OH</a:t>
            </a:r>
            <a:r>
              <a:rPr lang="en-US" sz="3200" u="sng" baseline="3000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en-US" sz="3200" u="sng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] from pH, pOH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684463" y="4572000"/>
            <a:ext cx="27257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[H</a:t>
            </a:r>
            <a:r>
              <a:rPr lang="en-US" baseline="-25000">
                <a:solidFill>
                  <a:srgbClr val="000000"/>
                </a:solidFill>
              </a:rPr>
              <a:t>3</a:t>
            </a:r>
            <a:r>
              <a:rPr lang="en-US">
                <a:solidFill>
                  <a:srgbClr val="000000"/>
                </a:solidFill>
              </a:rPr>
              <a:t>O</a:t>
            </a:r>
            <a:r>
              <a:rPr lang="en-US" baseline="30000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] = 10</a:t>
            </a:r>
            <a:r>
              <a:rPr lang="en-US" baseline="30000">
                <a:solidFill>
                  <a:srgbClr val="000000"/>
                </a:solidFill>
              </a:rPr>
              <a:t>-pH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819400" y="5257800"/>
            <a:ext cx="2770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[OH</a:t>
            </a:r>
            <a:r>
              <a:rPr lang="en-US" baseline="30000">
                <a:solidFill>
                  <a:srgbClr val="000000"/>
                </a:solidFill>
              </a:rPr>
              <a:t>-</a:t>
            </a:r>
            <a:r>
              <a:rPr lang="en-US">
                <a:solidFill>
                  <a:srgbClr val="000000"/>
                </a:solidFill>
              </a:rPr>
              <a:t>] = 10</a:t>
            </a:r>
            <a:r>
              <a:rPr lang="en-US" baseline="30000">
                <a:solidFill>
                  <a:srgbClr val="000000"/>
                </a:solidFill>
              </a:rPr>
              <a:t>-pOH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70" grpId="0"/>
      <p:bldP spid="11272" grpId="0"/>
      <p:bldP spid="1127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1471</Words>
  <Application>Microsoft Office PowerPoint</Application>
  <PresentationFormat>Екран (4:3)</PresentationFormat>
  <Paragraphs>349</Paragraphs>
  <Slides>16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2</vt:i4>
      </vt:variant>
      <vt:variant>
        <vt:lpstr>Заголовки слайдів</vt:lpstr>
      </vt:variant>
      <vt:variant>
        <vt:i4>16</vt:i4>
      </vt:variant>
    </vt:vector>
  </HeadingPairs>
  <TitlesOfParts>
    <vt:vector size="20" baseType="lpstr">
      <vt:lpstr>Default Design</vt:lpstr>
      <vt:lpstr>chemistry</vt:lpstr>
      <vt:lpstr>Equation</vt:lpstr>
      <vt:lpstr>SmartDraw</vt:lpstr>
      <vt:lpstr>Acid  Equilibrium  and pH</vt:lpstr>
      <vt:lpstr>Acid/Base Definitions</vt:lpstr>
      <vt:lpstr>Acid Dissociation</vt:lpstr>
      <vt:lpstr>Dissociation of Strong Acids</vt:lpstr>
      <vt:lpstr>Dissociation Constants: Strong Acids</vt:lpstr>
      <vt:lpstr>Dissociation of Weak Acids</vt:lpstr>
      <vt:lpstr>Dissociation Constants: Weak Acids</vt:lpstr>
      <vt:lpstr>Self-Ionization of Water</vt:lpstr>
      <vt:lpstr>Calculating pH, pOH</vt:lpstr>
      <vt:lpstr>pH and pOH Calculations</vt:lpstr>
      <vt:lpstr>The  pH Scale</vt:lpstr>
      <vt:lpstr>A Weak Acid Equilibrium Problem</vt:lpstr>
      <vt:lpstr>A Weak Acid Equilibrium Problem</vt:lpstr>
      <vt:lpstr>A Weak Acid Equilibrium Problem</vt:lpstr>
      <vt:lpstr>A Weak Acid Equilibrium Problem</vt:lpstr>
      <vt:lpstr>A Weak Acid Equilibrium Problem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Allan</dc:creator>
  <cp:lastModifiedBy>RomaK</cp:lastModifiedBy>
  <cp:revision>59</cp:revision>
  <dcterms:created xsi:type="dcterms:W3CDTF">2006-06-20T03:36:58Z</dcterms:created>
  <dcterms:modified xsi:type="dcterms:W3CDTF">2015-09-02T09:56:47Z</dcterms:modified>
</cp:coreProperties>
</file>