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71" r:id="rId5"/>
    <p:sldId id="257" r:id="rId6"/>
    <p:sldId id="268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/>
  </p:normalViewPr>
  <p:slideViewPr>
    <p:cSldViewPr>
      <p:cViewPr varScale="1">
        <p:scale>
          <a:sx n="60" d="100"/>
          <a:sy n="60" d="100"/>
        </p:scale>
        <p:origin x="-87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7B23C-CB0A-4AE3-A1DD-F8B22C464A2B}" type="datetimeFigureOut">
              <a:rPr lang="uk-UA" smtClean="0"/>
              <a:t>01.09.2015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97630-6B4A-4E48-9DC7-EA6F01CEEE6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563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More about atoms and molecules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More about atoms and molecules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638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to use a mole </a:t>
            </a:r>
          </a:p>
          <a:p>
            <a:r>
              <a:rPr lang="en-US" smtClean="0"/>
              <a:t>The number of atoms or molecules in a mole is defined such that the mass of one mole of a substance, in grams, is exactly equal to the substance's atomic or molecular weight. </a:t>
            </a:r>
          </a:p>
          <a:p>
            <a:r>
              <a:rPr lang="en-US" smtClean="0"/>
              <a:t>For example, the molecular weight of natural water is about 18.015, so one mole of water is about 18.015 grams.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How to use a mole </a:t>
            </a:r>
          </a:p>
          <a:p>
            <a:r>
              <a:rPr lang="en-US" smtClean="0"/>
              <a:t>The number of atoms or molecules in a mole is defined such that the mass of one mole of a substance, in grams, is exactly equal to the substance's atomic or molecular weight. </a:t>
            </a:r>
          </a:p>
          <a:p>
            <a:r>
              <a:rPr lang="en-US" smtClean="0"/>
              <a:t>For example, the molecular weight of natural water is about 18.015, so one mole of water is about 18.015 grams.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11699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Problems with moles</a:t>
            </a:r>
          </a:p>
          <a:p>
            <a:r>
              <a:rPr lang="en-US" smtClean="0"/>
              <a:t>1. Change 2 moles of N2 to grams.  (The molecular weight of N2 is 14 grams/mole)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 Change 36 g of C-12 to moles. (The atomic weight of C-12 is 12 grams/mole)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Problems with moles</a:t>
            </a:r>
          </a:p>
          <a:p>
            <a:r>
              <a:rPr lang="en-US" smtClean="0"/>
              <a:t>1. Change 2 moles of N2 to grams.  (The molecular weight of N2 is 14 grams/mole)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2. Change 36 g of C-12 to moles. (The atomic weight of C-12 is 12 grams/mole)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0072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an atom mostly made of?</a:t>
            </a:r>
          </a:p>
          <a:p>
            <a:r>
              <a:rPr lang="en-US" smtClean="0"/>
              <a:t>A) The nucleus</a:t>
            </a:r>
          </a:p>
          <a:p>
            <a:endParaRPr lang="en-US" smtClean="0"/>
          </a:p>
          <a:p>
            <a:r>
              <a:rPr lang="en-US" smtClean="0"/>
              <a:t>B) Electrons</a:t>
            </a:r>
          </a:p>
          <a:p>
            <a:endParaRPr lang="en-US" smtClean="0"/>
          </a:p>
          <a:p>
            <a:r>
              <a:rPr lang="en-US" smtClean="0"/>
              <a:t>C) Empty space (nothing)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an atom mostly made of?</a:t>
            </a:r>
          </a:p>
          <a:p>
            <a:r>
              <a:rPr lang="en-US" smtClean="0"/>
              <a:t>A) The nucleus</a:t>
            </a:r>
          </a:p>
          <a:p>
            <a:endParaRPr lang="en-US" smtClean="0"/>
          </a:p>
          <a:p>
            <a:r>
              <a:rPr lang="en-US" smtClean="0"/>
              <a:t>B) Electrons</a:t>
            </a:r>
          </a:p>
          <a:p>
            <a:endParaRPr lang="en-US" smtClean="0"/>
          </a:p>
          <a:p>
            <a:r>
              <a:rPr lang="en-US" smtClean="0"/>
              <a:t>C) Empty space (nothing)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9063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an atom mostly made of?</a:t>
            </a:r>
          </a:p>
          <a:p>
            <a:r>
              <a:rPr lang="en-US" smtClean="0"/>
              <a:t>A) The nucleus</a:t>
            </a:r>
          </a:p>
          <a:p>
            <a:endParaRPr lang="en-US" smtClean="0"/>
          </a:p>
          <a:p>
            <a:r>
              <a:rPr lang="en-US" smtClean="0"/>
              <a:t>B) Electrons</a:t>
            </a:r>
          </a:p>
          <a:p>
            <a:endParaRPr lang="en-US" smtClean="0"/>
          </a:p>
          <a:p>
            <a:r>
              <a:rPr lang="en-US" smtClean="0"/>
              <a:t>C) Empty space (nothing)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an atom mostly made of?</a:t>
            </a:r>
          </a:p>
          <a:p>
            <a:r>
              <a:rPr lang="en-US" smtClean="0"/>
              <a:t>A) The nucleus</a:t>
            </a:r>
          </a:p>
          <a:p>
            <a:endParaRPr lang="en-US" smtClean="0"/>
          </a:p>
          <a:p>
            <a:r>
              <a:rPr lang="en-US" smtClean="0"/>
              <a:t>B) Electrons</a:t>
            </a:r>
          </a:p>
          <a:p>
            <a:endParaRPr lang="en-US" smtClean="0"/>
          </a:p>
          <a:p>
            <a:r>
              <a:rPr lang="en-US" smtClean="0"/>
              <a:t>C) Empty space (nothing)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022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sizes of things in an atom</a:t>
            </a:r>
          </a:p>
          <a:p>
            <a:r>
              <a:rPr lang="en-US" smtClean="0"/>
              <a:t>The nucleus of an atom is very small compared to the size of the atom</a:t>
            </a:r>
          </a:p>
          <a:p>
            <a:r>
              <a:rPr lang="en-US" smtClean="0"/>
              <a:t>Electrons are also very small compared to protons and neutrons</a:t>
            </a:r>
          </a:p>
          <a:p>
            <a:r>
              <a:rPr lang="en-US" smtClean="0"/>
              <a:t>If a proton were the size of a marble, an electron would be about the width of a human hair, and the electron would be about 4 kilometers away from the proton.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sizes of things in an atom</a:t>
            </a:r>
          </a:p>
          <a:p>
            <a:r>
              <a:rPr lang="en-US" smtClean="0"/>
              <a:t>The nucleus of an atom is very small compared to the size of the atom</a:t>
            </a:r>
          </a:p>
          <a:p>
            <a:r>
              <a:rPr lang="en-US" smtClean="0"/>
              <a:t>Electrons are also very small compared to protons and neutrons</a:t>
            </a:r>
          </a:p>
          <a:p>
            <a:r>
              <a:rPr lang="en-US" smtClean="0"/>
              <a:t>If a proton were the size of a marble, an electron would be about the width of a human hair, and the electron would be about 4 kilometers away from the proton.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85651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Rutherford Model of the Atom</a:t>
            </a:r>
          </a:p>
          <a:p>
            <a:r>
              <a:rPr lang="en-US" smtClean="0"/>
              <a:t>The “Rutherford Model” of the atom is a simple way of thinking of an atom</a:t>
            </a:r>
          </a:p>
          <a:p>
            <a:r>
              <a:rPr lang="en-US" smtClean="0"/>
              <a:t>It is not correct in some ways</a:t>
            </a:r>
          </a:p>
          <a:p>
            <a:r>
              <a:rPr lang="en-US" smtClean="0"/>
              <a:t>In the Rutherford Model, electrons move around (orbit) the nucleus like planets moving around the sun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Rutherford Model of the Atom</a:t>
            </a:r>
          </a:p>
          <a:p>
            <a:r>
              <a:rPr lang="en-US" smtClean="0"/>
              <a:t>The “Rutherford Model” of the atom is a simple way of thinking of an atom</a:t>
            </a:r>
          </a:p>
          <a:p>
            <a:r>
              <a:rPr lang="en-US" smtClean="0"/>
              <a:t>It is not correct in some ways</a:t>
            </a:r>
          </a:p>
          <a:p>
            <a:r>
              <a:rPr lang="en-US" smtClean="0"/>
              <a:t>In the Rutherford Model, electrons move around (orbit) the nucleus like planets moving around the sun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4322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Probability</a:t>
            </a:r>
          </a:p>
          <a:p>
            <a:r>
              <a:rPr lang="en-US" smtClean="0"/>
              <a:t>Probability is the chance that something will happen</a:t>
            </a:r>
          </a:p>
          <a:p>
            <a:r>
              <a:rPr lang="en-US" smtClean="0"/>
              <a:t>It is a number between 0 (definitely won’t happen) to 1 (definitely will happen)</a:t>
            </a:r>
          </a:p>
          <a:p>
            <a:r>
              <a:rPr lang="en-US" smtClean="0"/>
              <a:t>If I roll a 6-sided die, the probability of rolling a 6 is 1/6 (0.167). It is the same probability for rolling any of the numbers on the die.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Probability</a:t>
            </a:r>
          </a:p>
          <a:p>
            <a:r>
              <a:rPr lang="en-US" smtClean="0"/>
              <a:t>Probability is the chance that something will happen</a:t>
            </a:r>
          </a:p>
          <a:p>
            <a:r>
              <a:rPr lang="en-US" smtClean="0"/>
              <a:t>It is a number between 0 (definitely won’t happen) to 1 (definitely will happen)</a:t>
            </a:r>
          </a:p>
          <a:p>
            <a:r>
              <a:rPr lang="en-US" smtClean="0"/>
              <a:t>If I roll a 6-sided die, the probability of rolling a 6 is 1/6 (0.167). It is the same probability for rolling any of the numbers on the die.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1536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Electron Orbitals</a:t>
            </a:r>
          </a:p>
          <a:p>
            <a:r>
              <a:rPr lang="en-US" smtClean="0"/>
              <a:t>Electrons have a certain probability of being in a certain place at any time. </a:t>
            </a:r>
          </a:p>
          <a:p>
            <a:r>
              <a:rPr lang="en-US" smtClean="0"/>
              <a:t>This probability has a shape called an “orbital”</a:t>
            </a:r>
          </a:p>
          <a:p>
            <a:r>
              <a:rPr lang="en-US" smtClean="0"/>
              <a:t>We don’t really know                                           where electrons are at                                            any time, but we know                                                    their orbitals (where                                                       they might be)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Electron Orbitals</a:t>
            </a:r>
          </a:p>
          <a:p>
            <a:r>
              <a:rPr lang="en-US" smtClean="0"/>
              <a:t>Electrons have a certain probability of being in a certain place at any time. </a:t>
            </a:r>
          </a:p>
          <a:p>
            <a:r>
              <a:rPr lang="en-US" smtClean="0"/>
              <a:t>This probability has a shape called an “orbital”</a:t>
            </a:r>
          </a:p>
          <a:p>
            <a:r>
              <a:rPr lang="en-US" smtClean="0"/>
              <a:t>We don’t really know                                           where electrons are at                                            any time, but we know                                                    their orbitals (where                                                       they might be)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2870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An ion is an atom or molecule in which the # of electrons is not equal to the # of protons</a:t>
            </a:r>
          </a:p>
          <a:p>
            <a:r>
              <a:rPr lang="en-US" smtClean="0"/>
              <a:t>This gives the atom an overall positive or negative electrical charge</a:t>
            </a:r>
          </a:p>
          <a:p>
            <a:r>
              <a:rPr lang="en-US" smtClean="0"/>
              <a:t>If it has a positive charge its called a cation. </a:t>
            </a:r>
          </a:p>
          <a:p>
            <a:r>
              <a:rPr lang="en-US" smtClean="0"/>
              <a:t>If it has a negative charge its called an anion.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Ions</a:t>
            </a:r>
          </a:p>
          <a:p>
            <a:r>
              <a:rPr lang="en-US" smtClean="0"/>
              <a:t>An ion is an atom or molecule in which the # of electrons is not equal to the # of protons</a:t>
            </a:r>
          </a:p>
          <a:p>
            <a:r>
              <a:rPr lang="en-US" smtClean="0"/>
              <a:t>This gives the atom an overall positive or negative electrical charge</a:t>
            </a:r>
          </a:p>
          <a:p>
            <a:r>
              <a:rPr lang="en-US" smtClean="0"/>
              <a:t>If it has a positive charge its called a cation. </a:t>
            </a:r>
          </a:p>
          <a:p>
            <a:r>
              <a:rPr lang="en-US" smtClean="0"/>
              <a:t>If it has a negative charge its called an anion.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2532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Avogadro Constant and Mole</a:t>
            </a:r>
          </a:p>
          <a:p>
            <a:r>
              <a:rPr lang="en-US" smtClean="0"/>
              <a:t>“Avogadro constant” is a number, and is about 6.022×1023 or 602,200,000,000,000,000,000,000</a:t>
            </a:r>
          </a:p>
          <a:p>
            <a:r>
              <a:rPr lang="en-US" smtClean="0"/>
              <a:t>A mole is the amount of any substance that has an Avogadro’s constant (6.022×1023) atoms or molecules</a:t>
            </a:r>
          </a:p>
          <a:p>
            <a:r>
              <a:rPr lang="en-US" smtClean="0"/>
              <a:t>“Mole” is also the name of an animal that lives underground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Avogadro Constant and Mole</a:t>
            </a:r>
          </a:p>
          <a:p>
            <a:r>
              <a:rPr lang="en-US" smtClean="0"/>
              <a:t>“Avogadro constant” is a number, and is about 6.022×1023 or 602,200,000,000,000,000,000,000</a:t>
            </a:r>
          </a:p>
          <a:p>
            <a:r>
              <a:rPr lang="en-US" smtClean="0"/>
              <a:t>A mole is the amount of any substance that has an Avogadro’s constant (6.022×1023) atoms or molecules</a:t>
            </a:r>
          </a:p>
          <a:p>
            <a:r>
              <a:rPr lang="en-US" smtClean="0"/>
              <a:t>“Mole” is also the name of an animal that lives underground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8694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1A4F0-0CA0-449D-8B5B-E2B4F90B770B}" type="datetimeFigureOut">
              <a:rPr lang="zh-CN" altLang="en-US" smtClean="0"/>
              <a:pPr/>
              <a:t>2015/9/1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71B90-38F5-4A6C-91C2-9FEFE844DB83}" type="slidenum">
              <a:rPr lang="zh-CN" altLang="en-US" smtClean="0"/>
              <a:pPr/>
              <a:t>‹№›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altLang="zh-CN" dirty="0" smtClean="0"/>
              <a:t>More about atoms and molecules</a:t>
            </a:r>
            <a:endParaRPr lang="zh-CN" altLang="en-US" dirty="0"/>
          </a:p>
        </p:txBody>
      </p:sp>
      <p:pic>
        <p:nvPicPr>
          <p:cNvPr id="22530" name="Picture 2" descr="http://ts1.mm.bing.net/th?id=H.4609493032896400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2286000"/>
            <a:ext cx="5791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How to use a mole 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The number of atoms or molecules in a mole is defined such that the mass of one mole of a substance, in grams, is exactly equal to the substance's atomic or molecular weight. </a:t>
            </a:r>
          </a:p>
          <a:p>
            <a:r>
              <a:rPr lang="en-US" dirty="0" smtClean="0"/>
              <a:t>For example, the molecular weight of natural water is about 18.015, so one mole of water is about 18.015 grams. </a:t>
            </a:r>
          </a:p>
          <a:p>
            <a:endParaRPr lang="zh-CN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781550"/>
            <a:ext cx="25431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Problems with moles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Change 2 </a:t>
            </a:r>
            <a:r>
              <a:rPr lang="en-US" b="1" dirty="0" smtClean="0"/>
              <a:t>moles</a:t>
            </a:r>
            <a:r>
              <a:rPr lang="en-US" dirty="0" smtClean="0"/>
              <a:t> of N</a:t>
            </a:r>
            <a:r>
              <a:rPr lang="en-US" baseline="-25000" dirty="0" smtClean="0"/>
              <a:t>2</a:t>
            </a:r>
            <a:r>
              <a:rPr lang="en-US" dirty="0" smtClean="0"/>
              <a:t> to grams.  (The molecular weight of N</a:t>
            </a:r>
            <a:r>
              <a:rPr lang="en-US" baseline="-25000" dirty="0" smtClean="0"/>
              <a:t>2</a:t>
            </a:r>
            <a:r>
              <a:rPr lang="en-US" dirty="0" smtClean="0"/>
              <a:t> is 14 grams/mole)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Change 36 g of C-12 to </a:t>
            </a:r>
            <a:r>
              <a:rPr lang="en-US" b="1" dirty="0" smtClean="0"/>
              <a:t>moles</a:t>
            </a:r>
            <a:r>
              <a:rPr lang="en-US" dirty="0" smtClean="0"/>
              <a:t>. (The atomic weight of C-12 is 12 grams/mole)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an atom mostly made of?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A) The nucleus</a:t>
            </a:r>
          </a:p>
          <a:p>
            <a:endParaRPr lang="en-US" altLang="zh-CN" dirty="0"/>
          </a:p>
          <a:p>
            <a:r>
              <a:rPr lang="en-US" altLang="zh-CN" dirty="0" smtClean="0"/>
              <a:t>B) Electrons</a:t>
            </a:r>
          </a:p>
          <a:p>
            <a:endParaRPr lang="en-US" altLang="zh-CN" dirty="0"/>
          </a:p>
          <a:p>
            <a:r>
              <a:rPr lang="en-US" altLang="zh-CN" dirty="0" smtClean="0"/>
              <a:t>C) Empty space (nothing)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8600" y="3581400"/>
            <a:ext cx="5181600" cy="121920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is an atom mostly made of?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A) The nucleus</a:t>
            </a:r>
          </a:p>
          <a:p>
            <a:endParaRPr lang="en-US" altLang="zh-CN" dirty="0"/>
          </a:p>
          <a:p>
            <a:r>
              <a:rPr lang="en-US" altLang="zh-CN" dirty="0" smtClean="0"/>
              <a:t>B) Electrons</a:t>
            </a:r>
          </a:p>
          <a:p>
            <a:endParaRPr lang="en-US" altLang="zh-CN" dirty="0"/>
          </a:p>
          <a:p>
            <a:r>
              <a:rPr lang="en-US" altLang="zh-CN" dirty="0" smtClean="0"/>
              <a:t>C) Empty space (nothing)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sizes of things in an atom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The nucleus of an atom is very small compared to the size of the atom</a:t>
            </a:r>
          </a:p>
          <a:p>
            <a:r>
              <a:rPr lang="en-US" altLang="zh-CN" dirty="0" smtClean="0"/>
              <a:t>Electrons are also very small compared to protons and neutrons</a:t>
            </a:r>
          </a:p>
          <a:p>
            <a:r>
              <a:rPr lang="en-US" dirty="0" smtClean="0"/>
              <a:t>If a proton were the size of a marble, an electron would be about the width of a human hair, and the electron would be about 4 kilometers away from the proton.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Rutherford Model of the Atom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“Rutherford Model” of the atom is a simple way of thinking of an atom</a:t>
            </a:r>
          </a:p>
          <a:p>
            <a:r>
              <a:rPr lang="en-US" altLang="zh-CN" dirty="0" smtClean="0"/>
              <a:t>It is not correct in some ways</a:t>
            </a:r>
          </a:p>
          <a:p>
            <a:r>
              <a:rPr lang="en-US" altLang="zh-CN" dirty="0" smtClean="0"/>
              <a:t>In the Rutherford Model, electrons move around (orbit) the nucleus like planets moving around the sun</a:t>
            </a:r>
            <a:endParaRPr lang="zh-CN" altLang="en-US" dirty="0"/>
          </a:p>
        </p:txBody>
      </p:sp>
      <p:pic>
        <p:nvPicPr>
          <p:cNvPr id="20484" name="Picture 4" descr="http://ts2.mm.bing.net/th?id=H.4822935699720117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419599"/>
            <a:ext cx="1981200" cy="2201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Probability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Probability is the chance that something will happen</a:t>
            </a:r>
          </a:p>
          <a:p>
            <a:r>
              <a:rPr lang="en-US" altLang="zh-CN" dirty="0" smtClean="0"/>
              <a:t>It is a number between 0 (definitely won’t happen) to 1 (definitely will happen)</a:t>
            </a:r>
          </a:p>
          <a:p>
            <a:r>
              <a:rPr lang="en-US" altLang="zh-CN" dirty="0" smtClean="0"/>
              <a:t>If I roll a 6-sided die, the probability of rolling a 6 is 1/6 (0.167). It is the same probability for rolling any of the numbers on the die.</a:t>
            </a:r>
            <a:endParaRPr lang="zh-CN" altLang="en-US" dirty="0"/>
          </a:p>
        </p:txBody>
      </p:sp>
      <p:pic>
        <p:nvPicPr>
          <p:cNvPr id="25602" name="Picture 2" descr="http://ts4.mm.bing.net/th?id=H.4884551291502635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5334000"/>
            <a:ext cx="2857500" cy="176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Electron </a:t>
            </a:r>
            <a:r>
              <a:rPr lang="en-US" altLang="zh-CN" dirty="0" err="1" smtClean="0"/>
              <a:t>Orbitals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Autofit/>
          </a:bodyPr>
          <a:lstStyle/>
          <a:p>
            <a:r>
              <a:rPr lang="en-US" altLang="zh-CN" sz="3600" dirty="0" smtClean="0"/>
              <a:t>Electrons have a certain probability of being in a certain place at any time. </a:t>
            </a:r>
          </a:p>
          <a:p>
            <a:r>
              <a:rPr lang="en-US" sz="3600" dirty="0" smtClean="0"/>
              <a:t>This probability has a shape called an “orbital”</a:t>
            </a:r>
          </a:p>
          <a:p>
            <a:r>
              <a:rPr lang="en-US" altLang="zh-CN" sz="3600" dirty="0" smtClean="0"/>
              <a:t>We don’t really know                                           where electrons are at                                            any time, but we know                                                    their </a:t>
            </a:r>
            <a:r>
              <a:rPr lang="en-US" altLang="zh-CN" sz="3600" dirty="0" err="1" smtClean="0"/>
              <a:t>orbitals</a:t>
            </a:r>
            <a:r>
              <a:rPr lang="en-US" altLang="zh-CN" sz="3600" dirty="0"/>
              <a:t> </a:t>
            </a:r>
            <a:r>
              <a:rPr lang="en-US" altLang="zh-CN" sz="3600" dirty="0" smtClean="0"/>
              <a:t>(where                                                       they might be)</a:t>
            </a:r>
            <a:endParaRPr lang="zh-CN" altLang="en-US" sz="3600" dirty="0"/>
          </a:p>
        </p:txBody>
      </p:sp>
      <p:pic>
        <p:nvPicPr>
          <p:cNvPr id="10244" name="Picture 4" descr="http://ts4.mm.bing.net/th?id=H.4538488635196935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5875" y="3886200"/>
            <a:ext cx="4048125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Ions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An ion is an atom or molecule in which the # of electrons is not equal to the # of protons</a:t>
            </a:r>
          </a:p>
          <a:p>
            <a:r>
              <a:rPr lang="en-US" dirty="0" smtClean="0"/>
              <a:t>This gives the atom an overall positive or negative electrical charge</a:t>
            </a:r>
          </a:p>
          <a:p>
            <a:r>
              <a:rPr lang="en-US" altLang="zh-CN" dirty="0" smtClean="0"/>
              <a:t>If </a:t>
            </a:r>
            <a:r>
              <a:rPr lang="en-US" dirty="0" smtClean="0"/>
              <a:t>it has a positive charge its called a </a:t>
            </a:r>
            <a:r>
              <a:rPr lang="en-US" dirty="0" err="1" smtClean="0"/>
              <a:t>cation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If it has a negative charge its called an anion.</a:t>
            </a:r>
            <a:endParaRPr lang="zh-CN" alt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4555274"/>
            <a:ext cx="4495800" cy="2302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Avogadro Constant and Mole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“Avogadro constant” is a number, and is about 6.022×10</a:t>
            </a:r>
            <a:r>
              <a:rPr lang="en-US" baseline="30000" dirty="0" smtClean="0"/>
              <a:t>23 </a:t>
            </a:r>
            <a:r>
              <a:rPr lang="en-US" dirty="0" smtClean="0"/>
              <a:t>or 602,200,000,000,000,000,000,000</a:t>
            </a:r>
          </a:p>
          <a:p>
            <a:r>
              <a:rPr lang="en-US" dirty="0"/>
              <a:t>A</a:t>
            </a:r>
            <a:r>
              <a:rPr lang="en-US" dirty="0" smtClean="0"/>
              <a:t> mole is the amount of any substance that has an Avogadro’s constant (6.022×10</a:t>
            </a:r>
            <a:r>
              <a:rPr lang="en-US" baseline="30000" dirty="0" smtClean="0"/>
              <a:t>23</a:t>
            </a:r>
            <a:r>
              <a:rPr lang="en-US" dirty="0" smtClean="0"/>
              <a:t>) atoms or molecules</a:t>
            </a:r>
          </a:p>
        </p:txBody>
      </p:sp>
      <p:pic>
        <p:nvPicPr>
          <p:cNvPr id="8194" name="Picture 2" descr="http://ts3.mm.bing.net/th?id=H.4534876547973502&amp;pid=15.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724400"/>
            <a:ext cx="2857500" cy="18954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0" y="57150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“Mole” is also the name of an animal that lives underground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1458</Words>
  <Application>Microsoft Office PowerPoint</Application>
  <PresentationFormat>Екран (4:3)</PresentationFormat>
  <Paragraphs>138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Office Theme</vt:lpstr>
      <vt:lpstr>More about atoms and molecules</vt:lpstr>
      <vt:lpstr>What is an atom mostly made of?</vt:lpstr>
      <vt:lpstr>What is an atom mostly made of?</vt:lpstr>
      <vt:lpstr>The sizes of things in an atom</vt:lpstr>
      <vt:lpstr>The Rutherford Model of the Atom</vt:lpstr>
      <vt:lpstr>Probability</vt:lpstr>
      <vt:lpstr>Electron Orbitals</vt:lpstr>
      <vt:lpstr>Ions</vt:lpstr>
      <vt:lpstr>Avogadro Constant and Mole</vt:lpstr>
      <vt:lpstr>How to use a mole </vt:lpstr>
      <vt:lpstr>Problems with moles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atoms and molecules</dc:title>
  <dc:creator>Teacher</dc:creator>
  <cp:lastModifiedBy>RomaK</cp:lastModifiedBy>
  <cp:revision>21</cp:revision>
  <dcterms:created xsi:type="dcterms:W3CDTF">2013-04-08T06:36:13Z</dcterms:created>
  <dcterms:modified xsi:type="dcterms:W3CDTF">2015-09-01T16:16:08Z</dcterms:modified>
</cp:coreProperties>
</file>