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85" r:id="rId23"/>
    <p:sldId id="279" r:id="rId24"/>
    <p:sldId id="287" r:id="rId25"/>
    <p:sldId id="280" r:id="rId26"/>
    <p:sldId id="282" r:id="rId27"/>
    <p:sldId id="284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8637C-26C1-49F7-8D3C-89CED26B4047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C5F46-9CFC-4668-9492-6B836797D1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587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Earthquake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Earthquake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5366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7387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History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The ancient Chinese also used a device that looked like a jar with dragons on the top surrounded by frogs with their mouths open.                               </a:t>
            </a:r>
          </a:p>
          <a:p>
            <a:r>
              <a:rPr lang="en-US" smtClean="0"/>
              <a:t> When an earthquake occurred, a ball fitted into each dragon's mouth would drop out of the dragon's mouth into the frog's. The position of the frog which received a ball indicated the direction of the earthquake.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History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The ancient Chinese also used a device that looked like a jar with dragons on the top surrounded by frogs with their mouths open.                               </a:t>
            </a:r>
          </a:p>
          <a:p>
            <a:r>
              <a:rPr lang="en-US" smtClean="0"/>
              <a:t> When an earthquake occurred, a ball fitted into each dragon's mouth would drop out of the dragon's mouth into the frog's. The position of the frog which received a ball indicated the direction of the earthquake.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9090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801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Causes of earthquakes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Earthquakes are caused by tectonic movements in the Earth's crust. </a:t>
            </a:r>
          </a:p>
          <a:p>
            <a:r>
              <a:rPr lang="en-US" smtClean="0"/>
              <a:t>The main cause is that when tectonic plates collide, one rides over the other, causing orogeny (mountain building), earthquakes and volcanoes.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Causes of earthquakes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Earthquakes are caused by tectonic movements in the Earth's crust. </a:t>
            </a:r>
          </a:p>
          <a:p>
            <a:r>
              <a:rPr lang="en-US" smtClean="0"/>
              <a:t>The main cause is that when tectonic plates collide, one rides over the other, causing orogeny (mountain building), earthquakes and volcanoes.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989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The boundaries between moving plates form the largest fault surfaces on Earth.</a:t>
            </a:r>
          </a:p>
          <a:p>
            <a:r>
              <a:rPr lang="en-US" smtClean="0"/>
              <a:t> When they stick, relative motion between the plates leads to increasing stress. </a:t>
            </a:r>
          </a:p>
          <a:p>
            <a:r>
              <a:rPr lang="en-US" smtClean="0"/>
              <a:t>This continues until the stress rises and breaks, suddenly allowing sliding over the locked portion of the fault, releasing the stored energy.</a:t>
            </a:r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The boundaries between moving plates form the largest fault surfaces on Earth.</a:t>
            </a:r>
          </a:p>
          <a:p>
            <a:r>
              <a:rPr lang="en-US" smtClean="0"/>
              <a:t> When they stick, relative motion between the plates leads to increasing stress. </a:t>
            </a:r>
          </a:p>
          <a:p>
            <a:r>
              <a:rPr lang="en-US" smtClean="0"/>
              <a:t>This continues until the stress rises and breaks, suddenly allowing sliding over the locked portion of the fault, releasing the stored energy.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06269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0442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Earthquake clusters</a:t>
            </a:r>
          </a:p>
          <a:p>
            <a:r>
              <a:rPr lang="en-US" smtClean="0"/>
              <a:t>Most earthquakes form part of a sequence, related to each other in terms of location and time.</a:t>
            </a:r>
          </a:p>
          <a:p>
            <a:r>
              <a:rPr lang="en-US" smtClean="0"/>
              <a:t>Most earthquake clusters consist of small tremors which cause little to no damage, but there is a theory that earthquakes can recur in a regular pattern.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Earthquake clusters</a:t>
            </a:r>
          </a:p>
          <a:p>
            <a:r>
              <a:rPr lang="en-US" smtClean="0"/>
              <a:t>Most earthquakes form part of a sequence, related to each other in terms of location and time.</a:t>
            </a:r>
          </a:p>
          <a:p>
            <a:r>
              <a:rPr lang="en-US" smtClean="0"/>
              <a:t>Most earthquake clusters consist of small tremors which cause little to no damage, but there is a theory that earthquakes can recur in a regular pattern.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2068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Earthquake fault types</a:t>
            </a:r>
          </a:p>
          <a:p>
            <a:r>
              <a:rPr lang="en-US" smtClean="0"/>
              <a:t>There are three main types of fault that may cause an earthquake: normal, reverse (thrust) and strike-slip.</a:t>
            </a:r>
          </a:p>
          <a:p>
            <a:r>
              <a:rPr lang="en-US" smtClean="0"/>
              <a:t>Normal faults occur mainly in areas where the crust is being extended. Reverse faults occur in areas where the crust is being shortened. </a:t>
            </a:r>
          </a:p>
          <a:p>
            <a:r>
              <a:rPr lang="en-US" smtClean="0"/>
              <a:t>Strike-slip faults are steep structures where the two sides of the fault slip horizontally past each other.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Earthquake fault types</a:t>
            </a:r>
          </a:p>
          <a:p>
            <a:r>
              <a:rPr lang="en-US" smtClean="0"/>
              <a:t>There are three main types of fault that may cause an earthquake: normal, reverse (thrust) and strike-slip.</a:t>
            </a:r>
          </a:p>
          <a:p>
            <a:r>
              <a:rPr lang="en-US" smtClean="0"/>
              <a:t>Normal faults occur mainly in areas where the crust is being extended. Reverse faults occur in areas where the crust is being shortened. </a:t>
            </a:r>
          </a:p>
          <a:p>
            <a:r>
              <a:rPr lang="en-US" smtClean="0"/>
              <a:t>Strike-slip faults are steep structures where the two sides of the fault slip horizontally past each other.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9509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Aftershocks</a:t>
            </a:r>
          </a:p>
          <a:p>
            <a:r>
              <a:rPr lang="en-US" smtClean="0"/>
              <a:t>An aftershock is an earthquake that occurs after a previous earthquake, the mainshock.</a:t>
            </a:r>
          </a:p>
          <a:p>
            <a:r>
              <a:rPr lang="en-US" smtClean="0"/>
              <a:t> An aftershock is in the same region of the main shock but always of a smaller magnitude. </a:t>
            </a:r>
          </a:p>
          <a:p>
            <a:r>
              <a:rPr lang="en-US" smtClean="0"/>
              <a:t>Aftershocks are formed as the crust adjusts to the effects of the main shock.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Aftershocks</a:t>
            </a:r>
          </a:p>
          <a:p>
            <a:r>
              <a:rPr lang="en-US" smtClean="0"/>
              <a:t>An aftershock is an earthquake that occurs after a previous earthquake, the mainshock.</a:t>
            </a:r>
          </a:p>
          <a:p>
            <a:r>
              <a:rPr lang="en-US" smtClean="0"/>
              <a:t> An aftershock is in the same region of the main shock but always of a smaller magnitude. </a:t>
            </a:r>
          </a:p>
          <a:p>
            <a:r>
              <a:rPr lang="en-US" smtClean="0"/>
              <a:t>Aftershocks are formed as the crust adjusts to the effects of the main shock.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1866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0696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Earthquake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An earthquake (also known as a quake, tremor or temblor) is the result of a sudden release of energy in the Earth's crust that creates seismic waves. </a:t>
            </a:r>
          </a:p>
          <a:p>
            <a:r>
              <a:rPr lang="en-US" smtClean="0"/>
              <a:t>The seismicity, seismism or seismic activity of an area refers to the frequency, type and size of earthquakes experienced over a period of time.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Earthquake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An earthquake (also known as a quake, tremor or temblor) is the result of a sudden release of energy in the Earth's crust that creates seismic waves. </a:t>
            </a:r>
          </a:p>
          <a:p>
            <a:r>
              <a:rPr lang="en-US" smtClean="0"/>
              <a:t>The seismicity, seismism or seismic activity of an area refers to the frequency, type and size of earthquakes experienced over a period of time.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5761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2001 Gujarat earthquake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2001 Gujarat earthquake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923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2001 Gujarat earthquake occurred on January 26, 2001, India's 51st Republic Day, at 08:46 AM local time (3:16 UTC) and lasted for over two minutes. </a:t>
            </a:r>
          </a:p>
          <a:p>
            <a:r>
              <a:rPr lang="en-US" smtClean="0"/>
              <a:t>The epicentre was about 9 km south-southwest of the village of Chobari in Bhachau Taluka of Kutch District of Gujarat, India.</a:t>
            </a:r>
          </a:p>
          <a:p>
            <a:r>
              <a:rPr lang="en-US" smtClean="0"/>
              <a:t>The earthquake reached a magnitude of between 7.6 and 7.7 on the moment magnitude scale and had a maximum felt intensity of X (Intense) on the Mercalli intensity scale. </a:t>
            </a:r>
          </a:p>
          <a:p>
            <a:r>
              <a:rPr lang="en-US" smtClean="0"/>
              <a:t>The quake killed around 20,000 people (including 18 in South eastern Pakistan), injured another 167,000 and destroyed nearly 400,000 homes.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2001 Gujarat earthquake occurred on January 26, 2001, India's 51st Republic Day, at 08:46 AM local time (3:16 UTC) and lasted for over two minutes. </a:t>
            </a:r>
          </a:p>
          <a:p>
            <a:r>
              <a:rPr lang="en-US" smtClean="0"/>
              <a:t>The epicentre was about 9 km south-southwest of the village of Chobari in Bhachau Taluka of Kutch District of Gujarat, India.</a:t>
            </a:r>
          </a:p>
          <a:p>
            <a:r>
              <a:rPr lang="en-US" smtClean="0"/>
              <a:t>The earthquake reached a magnitude of between 7.6 and 7.7 on the moment magnitude scale and had a maximum felt intensity of X (Intense) on the Mercalli intensity scale. </a:t>
            </a:r>
          </a:p>
          <a:p>
            <a:r>
              <a:rPr lang="en-US" smtClean="0"/>
              <a:t>The quake killed around 20,000 people (including 18 in South eastern Pakistan), injured another 167,000 and destroyed nearly 400,000 homes.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6289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22059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was an intraplate earthquake, one that occurred at a distance from an active plate boundary, so the area was not well prepared.</a:t>
            </a:r>
          </a:p>
          <a:p>
            <a:r>
              <a:rPr lang="en-US" smtClean="0"/>
              <a:t> The shock waves spread 700 km. 21 districts were affected and 600,000 people left homeless.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This was an intraplate earthquake, one that occurred at a distance from an active plate boundary, so the area was not well prepared.</a:t>
            </a:r>
          </a:p>
          <a:p>
            <a:r>
              <a:rPr lang="en-US" smtClean="0"/>
              <a:t> The shock waves spread 700 km. 21 districts were affected and 600,000 people left homeless.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25633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7658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Relief poured in from all over the world and over a longer period of time, the affected area was re-equipped with all the basic facilities along with state-of-the-art upgrades. </a:t>
            </a:r>
          </a:p>
          <a:p>
            <a:r>
              <a:rPr lang="en-US" smtClean="0"/>
              <a:t>The result being that Bhuj, along with several small towns and villages, is now complete with a better hospital, town and first-aid center. </a:t>
            </a:r>
          </a:p>
          <a:p>
            <a:r>
              <a:rPr lang="en-US" smtClean="0"/>
              <a:t>Also, several guidelines and rules were put into place by the Gujarat government for real-estate and construction businesses in foresight of another such event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Relief poured in from all over the world and over a longer period of time, the affected area was re-equipped with all the basic facilities along with state-of-the-art upgrades. </a:t>
            </a:r>
          </a:p>
          <a:p>
            <a:r>
              <a:rPr lang="en-US" smtClean="0"/>
              <a:t>The result being that Bhuj, along with several small towns and villages, is now complete with a better hospital, town and first-aid center. </a:t>
            </a:r>
          </a:p>
          <a:p>
            <a:r>
              <a:rPr lang="en-US" smtClean="0"/>
              <a:t>Also, several guidelines and rules were put into place by the Gujarat government for real-estate and construction businesses in foresight of another such event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39901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627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06653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 you</a:t>
            </a:r>
          </a:p>
          <a:p>
            <a:r>
              <a:rPr lang="en-US" smtClean="0"/>
              <a:t>By:</a:t>
            </a:r>
          </a:p>
          <a:p>
            <a:r>
              <a:rPr lang="en-US" smtClean="0"/>
              <a:t>Lavanya  Thammaiah .T.</a:t>
            </a:r>
          </a:p>
          <a:p>
            <a:r>
              <a:rPr lang="en-US" smtClean="0"/>
              <a:t>Smart Class Co-ordinator</a:t>
            </a:r>
          </a:p>
          <a:p>
            <a:r>
              <a:rPr lang="en-US" smtClean="0"/>
              <a:t>General Thimayya Public School</a:t>
            </a:r>
          </a:p>
          <a:p>
            <a:r>
              <a:rPr lang="en-US" smtClean="0"/>
              <a:t>Madikeri.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Thank  you</a:t>
            </a:r>
          </a:p>
          <a:p>
            <a:r>
              <a:rPr lang="en-US" smtClean="0"/>
              <a:t>By:</a:t>
            </a:r>
          </a:p>
          <a:p>
            <a:r>
              <a:rPr lang="en-US" smtClean="0"/>
              <a:t>Lavanya  Thammaiah .T.</a:t>
            </a:r>
          </a:p>
          <a:p>
            <a:r>
              <a:rPr lang="en-US" smtClean="0"/>
              <a:t>Smart Class Co-ordinator</a:t>
            </a:r>
          </a:p>
          <a:p>
            <a:r>
              <a:rPr lang="en-US" smtClean="0"/>
              <a:t>General Thimayya Public School</a:t>
            </a:r>
          </a:p>
          <a:p>
            <a:r>
              <a:rPr lang="en-US" smtClean="0"/>
              <a:t>Madikeri.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134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Earthquakes are measured using observations from seismometers. </a:t>
            </a:r>
          </a:p>
          <a:p>
            <a:r>
              <a:rPr lang="en-US" smtClean="0"/>
              <a:t>The moment magnitude is the most common scale on which earthquakes larger than approximately 5 are reported for the entire globe. </a:t>
            </a:r>
          </a:p>
          <a:p>
            <a:r>
              <a:rPr lang="en-US" smtClean="0"/>
              <a:t>The more numerous earthquakes smaller than magnitude 5 reported by national seismological observatories are measured mostly on the local magnitude scale, also referred to as the Richter scale. </a:t>
            </a:r>
          </a:p>
          <a:p>
            <a:r>
              <a:rPr lang="en-US" smtClean="0"/>
              <a:t>These two scales are numerically similar over their range of validity.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Earthquakes are measured using observations from seismometers. </a:t>
            </a:r>
          </a:p>
          <a:p>
            <a:r>
              <a:rPr lang="en-US" smtClean="0"/>
              <a:t>The moment magnitude is the most common scale on which earthquakes larger than approximately 5 are reported for the entire globe. </a:t>
            </a:r>
          </a:p>
          <a:p>
            <a:r>
              <a:rPr lang="en-US" smtClean="0"/>
              <a:t>The more numerous earthquakes smaller than magnitude 5 reported by national seismological observatories are measured mostly on the local magnitude scale, also referred to as the Richter scale. </a:t>
            </a:r>
          </a:p>
          <a:p>
            <a:r>
              <a:rPr lang="en-US" smtClean="0"/>
              <a:t>These two scales are numerically similar over their range of validity.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60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Magnitude 3 or lower earthquakes are mostly almost imperceptible or weak and magnitude 7 and over potentially cause serious damage over larger areas, depending on their depth.</a:t>
            </a:r>
          </a:p>
          <a:p>
            <a:r>
              <a:rPr lang="en-US" smtClean="0"/>
              <a:t> The largest earthquakes in historic times have been of magnitude slightly over 9, although there is no limit to the possible magnitude.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Magnitude 3 or lower earthquakes are mostly almost imperceptible or weak and magnitude 7 and over potentially cause serious damage over larger areas, depending on their depth.</a:t>
            </a:r>
          </a:p>
          <a:p>
            <a:r>
              <a:rPr lang="en-US" smtClean="0"/>
              <a:t> The largest earthquakes in historic times have been of magnitude slightly over 9, although there is no limit to the possible magnitude.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110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most recent large earthquake of magnitude 9.0 or larger was a 9.0 magnitude earthquake in Japan in 2011 (as of October 2012), and it was the largest Japanese earthquake since records began.</a:t>
            </a:r>
          </a:p>
          <a:p>
            <a:r>
              <a:rPr lang="en-US" smtClean="0"/>
              <a:t> Intensity of shaking is measured on the modified Mercalli scale. </a:t>
            </a:r>
          </a:p>
          <a:p>
            <a:r>
              <a:rPr lang="en-US" smtClean="0"/>
              <a:t>The shallower an earthquake, the more damage to structures it causes, all else being equal.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most recent large earthquake of magnitude 9.0 or larger was a 9.0 magnitude earthquake in Japan in 2011 (as of October 2012), and it was the largest Japanese earthquake since records began.</a:t>
            </a:r>
          </a:p>
          <a:p>
            <a:r>
              <a:rPr lang="en-US" smtClean="0"/>
              <a:t> Intensity of shaking is measured on the modified Mercalli scale. </a:t>
            </a:r>
          </a:p>
          <a:p>
            <a:r>
              <a:rPr lang="en-US" smtClean="0"/>
              <a:t>The shallower an earthquake, the more damage to structures it causes, all else being equal.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5033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9931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 the Earth's surface, earthquakes manifest themselves by shaking and sometimes displacement of the ground. </a:t>
            </a:r>
          </a:p>
          <a:p>
            <a:r>
              <a:rPr lang="en-US" smtClean="0"/>
              <a:t>When the epicenter of a large earthquake is located offshore, the seabed may be displaced sufficiently to cause a tsunami. </a:t>
            </a:r>
          </a:p>
          <a:p>
            <a:r>
              <a:rPr lang="en-US" smtClean="0"/>
              <a:t>Earthquakes can also trigger landslides, and occasionally volcanic activity.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At the Earth's surface, earthquakes manifest themselves by shaking and sometimes displacement of the ground. </a:t>
            </a:r>
          </a:p>
          <a:p>
            <a:r>
              <a:rPr lang="en-US" smtClean="0"/>
              <a:t>When the epicenter of a large earthquake is located offshore, the seabed may be displaced sufficiently to cause a tsunami. </a:t>
            </a:r>
          </a:p>
          <a:p>
            <a:r>
              <a:rPr lang="en-US" smtClean="0"/>
              <a:t>Earthquakes can also trigger landslides, and occasionally volcanic activity.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4839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5384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its most general sense, the word earthquake is used to describe any seismic event — whether natural or caused by humans — that generates seismic waves. </a:t>
            </a:r>
          </a:p>
          <a:p>
            <a:r>
              <a:rPr lang="en-US" smtClean="0"/>
              <a:t>Earthquakes are caused mostly by rupture of geological faults, but also by other events such as volcanic activity, landslides, mine blasts, and nuclear tests.</a:t>
            </a:r>
          </a:p>
          <a:p>
            <a:r>
              <a:rPr lang="en-US" smtClean="0"/>
              <a:t> An earthquake's point of initial rupture is called its focus or hypocenter. The epicenter is the point at ground level directly above the hypocenter.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 its most general sense, the word earthquake is used to describe any seismic event — whether natural or caused by humans — that generates seismic waves. </a:t>
            </a:r>
          </a:p>
          <a:p>
            <a:r>
              <a:rPr lang="en-US" smtClean="0"/>
              <a:t>Earthquakes are caused mostly by rupture of geological faults, but also by other events such as volcanic activity, landslides, mine blasts, and nuclear tests.</a:t>
            </a:r>
          </a:p>
          <a:p>
            <a:r>
              <a:rPr lang="en-US" smtClean="0"/>
              <a:t> An earthquake's point of initial rupture is called its focus or hypocenter. The epicenter is the point at ground level directly above the hypocenter.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96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71F15-6F8D-486D-B528-83E4794F4E47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3BF4D-725D-4280-BDEE-D49724ECD9F7}" type="slidenum">
              <a:rPr lang="en-US" smtClean="0"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imple.wikipedia.org/wiki/Chines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imple.wikipedia.org/wiki/Plate_tectonic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simple.wikipedia.org/wiki/Volcano" TargetMode="External"/><Relationship Id="rId4" Type="http://schemas.openxmlformats.org/officeDocument/2006/relationships/hyperlink" Target="http://simple.wikipedia.org/wiki/Orogen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imple.wikipedia.org/wiki/Fault_(geology)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simple.wikipedia.org/wiki/Potential_energy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imple.wikipedia.org/wiki/Aftershock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art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en.wikipedia.org/wiki/Seismic_wave" TargetMode="External"/><Relationship Id="rId4" Type="http://schemas.openxmlformats.org/officeDocument/2006/relationships/hyperlink" Target="http://en.wikipedia.org/wiki/Crust_(geology)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ndia" TargetMode="External"/><Relationship Id="rId3" Type="http://schemas.openxmlformats.org/officeDocument/2006/relationships/hyperlink" Target="http://en.wikipedia.org/wiki/File:2001_Gujarat_earthquake.jpg" TargetMode="External"/><Relationship Id="rId7" Type="http://schemas.openxmlformats.org/officeDocument/2006/relationships/hyperlink" Target="http://toolserver.org/~geohack/geohack.php?pagename=2001_Gujarat_earthquake&amp;params=23.419_N_70.232_E_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2001_Gujarat_earthquake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://en.wikipedia.org/wiki/Moment_magnitude_scale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hyperlink" Target="http://en.wikipedia.org/wiki/Pakistan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Taluka" TargetMode="External"/><Relationship Id="rId13" Type="http://schemas.openxmlformats.org/officeDocument/2006/relationships/hyperlink" Target="http://en.wikipedia.org/wiki/Seismic_scale" TargetMode="External"/><Relationship Id="rId3" Type="http://schemas.openxmlformats.org/officeDocument/2006/relationships/hyperlink" Target="http://en.wikipedia.org/wiki/Republic_Day_(India)" TargetMode="External"/><Relationship Id="rId7" Type="http://schemas.openxmlformats.org/officeDocument/2006/relationships/hyperlink" Target="http://en.wikipedia.org/wiki/Bhachau" TargetMode="External"/><Relationship Id="rId12" Type="http://schemas.openxmlformats.org/officeDocument/2006/relationships/hyperlink" Target="http://en.wikipedia.org/wiki/Earthquake" TargetMode="External"/><Relationship Id="rId2" Type="http://schemas.openxmlformats.org/officeDocument/2006/relationships/notesSlide" Target="../notesSlides/notesSlide21.xml"/><Relationship Id="rId16" Type="http://schemas.openxmlformats.org/officeDocument/2006/relationships/hyperlink" Target="http://en.wikipedia.org/wiki/Pakista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/index.php?title=Chobari&amp;action=edit&amp;redlink=1" TargetMode="External"/><Relationship Id="rId11" Type="http://schemas.openxmlformats.org/officeDocument/2006/relationships/hyperlink" Target="http://en.wikipedia.org/wiki/India" TargetMode="External"/><Relationship Id="rId5" Type="http://schemas.openxmlformats.org/officeDocument/2006/relationships/hyperlink" Target="http://en.wikipedia.org/wiki/Epicentre" TargetMode="External"/><Relationship Id="rId15" Type="http://schemas.openxmlformats.org/officeDocument/2006/relationships/hyperlink" Target="http://en.wikipedia.org/wiki/Mercalli_intensity_scale" TargetMode="External"/><Relationship Id="rId10" Type="http://schemas.openxmlformats.org/officeDocument/2006/relationships/hyperlink" Target="http://en.wikipedia.org/wiki/Gujarat" TargetMode="External"/><Relationship Id="rId4" Type="http://schemas.openxmlformats.org/officeDocument/2006/relationships/hyperlink" Target="http://en.wikipedia.org/wiki/Coordinated_universal_time" TargetMode="External"/><Relationship Id="rId9" Type="http://schemas.openxmlformats.org/officeDocument/2006/relationships/hyperlink" Target="http://en.wikipedia.org/wiki/Kutch" TargetMode="External"/><Relationship Id="rId14" Type="http://schemas.openxmlformats.org/officeDocument/2006/relationships/hyperlink" Target="http://en.wikipedia.org/wiki/Moment_magnitude_scal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raplate_earthquak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eismomet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en.wikipedia.org/wiki/Richter_magnitude_scale" TargetMode="External"/><Relationship Id="rId4" Type="http://schemas.openxmlformats.org/officeDocument/2006/relationships/hyperlink" Target="http://en.wikipedia.org/wiki/Moment_magnitude_scal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2011_T%C5%8Dhoku_earthquake_and_tsunam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en.wikipedia.org/wiki/Mercalli_intensity_scal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Tsunami" TargetMode="External"/><Relationship Id="rId4" Type="http://schemas.openxmlformats.org/officeDocument/2006/relationships/hyperlink" Target="http://en.wikipedia.org/wiki/Epicente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://en.wikipedia.org/wiki/Fault_(geology)" TargetMode="External"/><Relationship Id="rId7" Type="http://schemas.openxmlformats.org/officeDocument/2006/relationships/hyperlink" Target="http://en.wikipedia.org/wiki/Epicente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Hypocenter" TargetMode="External"/><Relationship Id="rId5" Type="http://schemas.openxmlformats.org/officeDocument/2006/relationships/hyperlink" Target="http://en.wikipedia.org/wiki/Focus_(earthquake)" TargetMode="External"/><Relationship Id="rId4" Type="http://schemas.openxmlformats.org/officeDocument/2006/relationships/hyperlink" Target="http://en.wikipedia.org/wiki/Underground_nuclear_test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Earthquake</a:t>
            </a:r>
            <a:r>
              <a:rPr lang="en-US" sz="9600" dirty="0"/>
              <a:t/>
            </a:r>
            <a:br>
              <a:rPr lang="en-US" sz="9600" dirty="0"/>
            </a:br>
            <a:endParaRPr lang="en-US" sz="9600" dirty="0"/>
          </a:p>
        </p:txBody>
      </p:sp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086600" y="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g_hi" descr="http://t2.gstatic.com/images?q=tbn:ANd9GcTUdVHHCpPvaiTZXv1AtzN2iaGP0vGjhGv_pefoIdmrW4gaDLAH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"/>
          <p:cNvPicPr/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7086600" y="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History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ancient </a:t>
            </a:r>
            <a:r>
              <a:rPr lang="en-US" u="sng" dirty="0">
                <a:hlinkClick r:id="rId3" tooltip="Chinese"/>
              </a:rPr>
              <a:t>Chinese</a:t>
            </a:r>
            <a:r>
              <a:rPr lang="en-US" dirty="0"/>
              <a:t> also used a device that looked like a jar with dragons on the top surrounded by frogs with their mouths open</a:t>
            </a:r>
            <a:r>
              <a:rPr lang="en-US" dirty="0" smtClean="0"/>
              <a:t>.                               </a:t>
            </a:r>
          </a:p>
          <a:p>
            <a:r>
              <a:rPr lang="en-US" dirty="0" smtClean="0"/>
              <a:t> </a:t>
            </a:r>
            <a:r>
              <a:rPr lang="en-US" dirty="0"/>
              <a:t>When an earthquake occurred, a ball fitted into each dragon's mouth would drop out of the dragon's mouth into the frog's. The position of the frog which received a ball indicated the direction of the earthquake.</a:t>
            </a:r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7086600" y="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t3.gstatic.com/images?q=tbn:ANd9GcTYvNRPFTtVFara8ppwM6RdCtFOChzHbkWkzu9SzmI63QeFUk3V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8915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b="1" dirty="0"/>
              <a:t>Causes of earthquakes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Earthquakes are caused by tectonic movements in the Earth's crust. </a:t>
            </a:r>
            <a:endParaRPr lang="en-US" sz="4000" dirty="0" smtClean="0"/>
          </a:p>
          <a:p>
            <a:r>
              <a:rPr lang="en-US" sz="4000" dirty="0" smtClean="0"/>
              <a:t>The </a:t>
            </a:r>
            <a:r>
              <a:rPr lang="en-US" sz="4000" dirty="0"/>
              <a:t>main cause is that when </a:t>
            </a:r>
            <a:r>
              <a:rPr lang="en-US" sz="4000" u="sng" dirty="0">
                <a:hlinkClick r:id="rId3" tooltip="Plate tectonics"/>
              </a:rPr>
              <a:t>tectonic plates</a:t>
            </a:r>
            <a:r>
              <a:rPr lang="en-US" sz="4000" dirty="0"/>
              <a:t> collide, one rides over the other, causing </a:t>
            </a:r>
            <a:r>
              <a:rPr lang="en-US" sz="4000" u="sng" dirty="0" err="1">
                <a:hlinkClick r:id="rId4" tooltip="Orogeny"/>
              </a:rPr>
              <a:t>orogeny</a:t>
            </a:r>
            <a:r>
              <a:rPr lang="en-US" sz="4000" dirty="0"/>
              <a:t> (mountain building), earthquakes and </a:t>
            </a:r>
            <a:r>
              <a:rPr lang="en-US" sz="4000" u="sng" dirty="0">
                <a:hlinkClick r:id="rId5" tooltip="Volcano"/>
              </a:rPr>
              <a:t>volcanoes</a:t>
            </a:r>
            <a:r>
              <a:rPr lang="en-US" sz="4000" dirty="0"/>
              <a:t>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6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534400" cy="6126163"/>
          </a:xfrm>
        </p:spPr>
        <p:txBody>
          <a:bodyPr>
            <a:no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The </a:t>
            </a:r>
            <a:r>
              <a:rPr lang="en-US" sz="3600" dirty="0"/>
              <a:t>boundaries between moving plates form the largest </a:t>
            </a:r>
            <a:r>
              <a:rPr lang="en-US" sz="3600" u="sng" dirty="0">
                <a:hlinkClick r:id="rId3" tooltip="Fault (geology)"/>
              </a:rPr>
              <a:t>fault</a:t>
            </a:r>
            <a:r>
              <a:rPr lang="en-US" sz="3600" dirty="0"/>
              <a:t> surfaces on Earth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 </a:t>
            </a:r>
            <a:r>
              <a:rPr lang="en-US" sz="3600" dirty="0"/>
              <a:t>When they stick, relative motion between the plates leads to increasing stress. </a:t>
            </a:r>
            <a:endParaRPr lang="en-US" sz="3600" dirty="0" smtClean="0"/>
          </a:p>
          <a:p>
            <a:r>
              <a:rPr lang="en-US" sz="3600" dirty="0" smtClean="0"/>
              <a:t>This </a:t>
            </a:r>
            <a:r>
              <a:rPr lang="en-US" sz="3600" dirty="0"/>
              <a:t>continues until the stress rises and breaks, suddenly allowing sliding over the locked portion of the fault, releasing the </a:t>
            </a:r>
            <a:r>
              <a:rPr lang="en-US" sz="3600" u="sng" dirty="0">
                <a:hlinkClick r:id="rId4" tooltip="Potential energy"/>
              </a:rPr>
              <a:t>stored energy</a:t>
            </a:r>
            <a:r>
              <a:rPr lang="en-US" sz="3600" dirty="0"/>
              <a:t>.</a:t>
            </a:r>
          </a:p>
          <a:p>
            <a:endParaRPr lang="en-US" sz="3600" dirty="0"/>
          </a:p>
        </p:txBody>
      </p:sp>
      <p:pic>
        <p:nvPicPr>
          <p:cNvPr id="4" name="Picture 3" descr="logo"/>
          <p:cNvPicPr/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i.telegraph.co.uk/multimedia/archive/01207/earthquake-wreckag_1207931c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r>
              <a:rPr lang="en-US" sz="4000" b="1" dirty="0"/>
              <a:t>Earthquake clusters</a:t>
            </a:r>
          </a:p>
          <a:p>
            <a:r>
              <a:rPr lang="en-US" sz="4000" dirty="0"/>
              <a:t>Most earthquakes form part of a sequence, related to each other in terms of location and </a:t>
            </a:r>
            <a:r>
              <a:rPr lang="en-US" sz="4000" dirty="0" smtClean="0"/>
              <a:t>time.</a:t>
            </a:r>
            <a:endParaRPr lang="en-US" sz="4000" u="sng" baseline="30000" dirty="0"/>
          </a:p>
          <a:p>
            <a:r>
              <a:rPr lang="en-US" sz="4000" dirty="0" smtClean="0"/>
              <a:t>Most </a:t>
            </a:r>
            <a:r>
              <a:rPr lang="en-US" sz="4000" dirty="0"/>
              <a:t>earthquake clusters consist of small tremors which cause little to no damage, but there is a theory that earthquakes can recur in a regular pattern</a:t>
            </a:r>
            <a:r>
              <a:rPr lang="en-US" sz="4000" dirty="0" smtClean="0"/>
              <a:t>.</a:t>
            </a:r>
            <a:endParaRPr lang="en-US" sz="4000" dirty="0"/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4000" b="1" dirty="0"/>
              <a:t>Earthquake fault types</a:t>
            </a:r>
          </a:p>
          <a:p>
            <a:r>
              <a:rPr lang="en-US" sz="3600" dirty="0"/>
              <a:t>There are three main types of fault that may cause an earthquake: normal, reverse (thrust) and </a:t>
            </a:r>
            <a:r>
              <a:rPr lang="en-US" sz="3600" dirty="0" smtClean="0"/>
              <a:t>strike-slip.</a:t>
            </a:r>
          </a:p>
          <a:p>
            <a:r>
              <a:rPr lang="en-US" sz="3600" dirty="0" smtClean="0"/>
              <a:t>Normal </a:t>
            </a:r>
            <a:r>
              <a:rPr lang="en-US" sz="3600" dirty="0"/>
              <a:t>faults occur mainly in areas where the crust is being extended. Reverse faults occur in areas where the crust is being shortened. </a:t>
            </a:r>
            <a:endParaRPr lang="en-US" sz="3600" dirty="0" smtClean="0"/>
          </a:p>
          <a:p>
            <a:r>
              <a:rPr lang="en-US" sz="3600" dirty="0" smtClean="0"/>
              <a:t>Strike-slip </a:t>
            </a:r>
            <a:r>
              <a:rPr lang="en-US" sz="3600" dirty="0"/>
              <a:t>faults are steep structures where the two sides of the fault slip horizontally past each other.</a:t>
            </a:r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4000" b="1" dirty="0"/>
              <a:t>Aftershocks</a:t>
            </a:r>
          </a:p>
          <a:p>
            <a:r>
              <a:rPr lang="en-US" sz="4000" dirty="0"/>
              <a:t>An </a:t>
            </a:r>
            <a:r>
              <a:rPr lang="en-US" sz="4000" u="sng" dirty="0">
                <a:hlinkClick r:id="rId3" tooltip="Aftershock"/>
              </a:rPr>
              <a:t>aftershock</a:t>
            </a:r>
            <a:r>
              <a:rPr lang="en-US" sz="4000" dirty="0"/>
              <a:t> is an earthquake that occurs after a previous earthquake, the </a:t>
            </a:r>
            <a:r>
              <a:rPr lang="en-US" sz="4000" dirty="0" err="1"/>
              <a:t>mainshock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An aftershock is in the same region of the main shock but always of a smaller magnitude. </a:t>
            </a:r>
            <a:endParaRPr lang="en-US" sz="4000" dirty="0" smtClean="0"/>
          </a:p>
          <a:p>
            <a:r>
              <a:rPr lang="en-US" sz="4000" dirty="0" smtClean="0"/>
              <a:t>Aftershocks </a:t>
            </a:r>
            <a:r>
              <a:rPr lang="en-US" sz="4000" dirty="0"/>
              <a:t>are formed as the crust adjusts to the effects of the main shock</a:t>
            </a:r>
            <a:r>
              <a:rPr lang="en-US" sz="4000" dirty="0" smtClean="0"/>
              <a:t>.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t1.gstatic.com/images?q=tbn:ANd9GcQMZBUArG-6wcYXwPaWIGz8mEn_DnbfKK4FS-FjIW2o_ssJ7Syv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Earthquake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b="1" dirty="0"/>
              <a:t>earthquake</a:t>
            </a:r>
            <a:r>
              <a:rPr lang="en-US" dirty="0"/>
              <a:t> (also known as a </a:t>
            </a:r>
            <a:r>
              <a:rPr lang="en-US" b="1" dirty="0"/>
              <a:t>quake</a:t>
            </a:r>
            <a:r>
              <a:rPr lang="en-US" dirty="0"/>
              <a:t>, </a:t>
            </a:r>
            <a:r>
              <a:rPr lang="en-US" b="1" dirty="0"/>
              <a:t>tremor</a:t>
            </a:r>
            <a:r>
              <a:rPr lang="en-US" dirty="0"/>
              <a:t> or </a:t>
            </a:r>
            <a:r>
              <a:rPr lang="en-US" b="1" dirty="0"/>
              <a:t>temblor</a:t>
            </a:r>
            <a:r>
              <a:rPr lang="en-US" dirty="0"/>
              <a:t>) is the result of a sudden release of energy in the </a:t>
            </a:r>
            <a:r>
              <a:rPr lang="en-US" dirty="0">
                <a:hlinkClick r:id="rId3" tooltip="Earth"/>
              </a:rPr>
              <a:t>Earth's</a:t>
            </a:r>
            <a:r>
              <a:rPr lang="en-US" dirty="0"/>
              <a:t> </a:t>
            </a:r>
            <a:r>
              <a:rPr lang="en-US" dirty="0">
                <a:hlinkClick r:id="rId4" tooltip="Crust (geology)"/>
              </a:rPr>
              <a:t>crust</a:t>
            </a:r>
            <a:r>
              <a:rPr lang="en-US" dirty="0"/>
              <a:t> that creates </a:t>
            </a:r>
            <a:r>
              <a:rPr lang="en-US" dirty="0">
                <a:hlinkClick r:id="rId5" tooltip="Seismic wave"/>
              </a:rPr>
              <a:t>seismic waves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/>
              <a:t>seismicity</a:t>
            </a:r>
            <a:r>
              <a:rPr lang="en-US" dirty="0"/>
              <a:t>, </a:t>
            </a:r>
            <a:r>
              <a:rPr lang="en-US" b="1" dirty="0" err="1"/>
              <a:t>seismism</a:t>
            </a:r>
            <a:r>
              <a:rPr lang="en-US" dirty="0"/>
              <a:t> or </a:t>
            </a:r>
            <a:r>
              <a:rPr lang="en-US" b="1" dirty="0"/>
              <a:t>seismic activity</a:t>
            </a:r>
            <a:r>
              <a:rPr lang="en-US" dirty="0"/>
              <a:t> of an area refers to the frequency, type and size of earthquakes experienced over a period of time.</a:t>
            </a:r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6">
            <a:lum bright="-10000"/>
          </a:blip>
          <a:srcRect/>
          <a:stretch>
            <a:fillRect/>
          </a:stretch>
        </p:blipFill>
        <p:spPr bwMode="auto">
          <a:xfrm>
            <a:off x="7086600" y="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2001 Gujarat earthquake</a:t>
            </a:r>
          </a:p>
        </p:txBody>
      </p:sp>
      <p:pic>
        <p:nvPicPr>
          <p:cNvPr id="4" name="Content Placeholder 3" descr="http://upload.wikimedia.org/wikipedia/commons/thumb/6/69/2001_Gujarat_earthquake.jpg/240px-2001_Gujarat_earthquake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2400" y="1447800"/>
            <a:ext cx="3048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00400" y="1371596"/>
          <a:ext cx="5257800" cy="5334003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</a:tblGrid>
              <a:tr h="508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Date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January 26, 2001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8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Magnitude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7.7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5" tooltip="Moment magnitude scale"/>
                        </a:rPr>
                        <a:t>M</a:t>
                      </a:r>
                      <a:r>
                        <a:rPr lang="en-US" sz="2000" u="sng" baseline="-2500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5" tooltip="Moment magnitude scale"/>
                        </a:rPr>
                        <a:t>w</a:t>
                      </a:r>
                      <a:r>
                        <a:rPr lang="en-US" sz="2000" u="sng" baseline="3000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6"/>
                        </a:rPr>
                        <a:t>[1]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8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Depth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kilometres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(10 mi)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0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Epicenter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Yellow star marks epicentre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7"/>
                        </a:rPr>
                        <a:t>23°25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7"/>
                        </a:rPr>
                        <a:t>′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Calibri"/>
                          <a:hlinkClick r:id="rId7"/>
                        </a:rPr>
                        <a:t>08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7"/>
                        </a:rPr>
                        <a:t>″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Calibri"/>
                          <a:hlinkClick r:id="rId7"/>
                        </a:rPr>
                        <a:t>N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7"/>
                        </a:rPr>
                        <a:t> 70°13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7"/>
                        </a:rPr>
                        <a:t>′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Calibri"/>
                          <a:hlinkClick r:id="rId7"/>
                        </a:rPr>
                        <a:t>55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Arial"/>
                          <a:ea typeface="Calibri"/>
                          <a:cs typeface="Times New Roman"/>
                          <a:hlinkClick r:id="rId7"/>
                        </a:rPr>
                        <a:t>″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7"/>
                        </a:rPr>
                        <a:t>E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﻿ / ﻿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7"/>
                        </a:rPr>
                        <a:t>23.419°N 70.232°E</a:t>
                      </a:r>
                      <a:r>
                        <a:rPr lang="en-US" sz="2000" u="sng" baseline="3000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6"/>
                        </a:rPr>
                        <a:t>[2]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8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Countries or regions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8" tooltip="India"/>
                        </a:rPr>
                        <a:t>India</a:t>
                      </a: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,  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9" tooltip="Pakistan"/>
                        </a:rPr>
                        <a:t>Pakistan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8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Max. intensity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X (</a:t>
                      </a:r>
                      <a:r>
                        <a:rPr lang="en-US" sz="2000" i="1">
                          <a:latin typeface="Calibri"/>
                          <a:ea typeface="Calibri"/>
                          <a:cs typeface="Times New Roman"/>
                        </a:rPr>
                        <a:t>Intense</a:t>
                      </a: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21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Casualties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19,727 believed dead, 166,001 injured</a:t>
                      </a:r>
                      <a:r>
                        <a:rPr lang="en-US" sz="2000" u="sng" baseline="30000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6"/>
                        </a:rPr>
                        <a:t>[3]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Picture 15" descr="http://upload.wikimedia.org/wikipedia/en/thumb/4/41/Flag_of_India.svg/22px-Flag_of_India.svg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1025" name="Picture 16" descr="http://upload.wikimedia.org/wikipedia/commons/thumb/3/32/Flag_of_Pakistan.svg/22px-Flag_of_Pakistan.svg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</a:t>
            </a:r>
            <a:r>
              <a:rPr lang="en-US" b="1" dirty="0"/>
              <a:t>2001 Gujarat earthquake</a:t>
            </a:r>
            <a:r>
              <a:rPr lang="en-US" dirty="0"/>
              <a:t> occurred on January 26, 2001, India's 51st </a:t>
            </a:r>
            <a:r>
              <a:rPr lang="en-US" u="sng" dirty="0">
                <a:hlinkClick r:id="rId3" tooltip="Republic Day (India)"/>
              </a:rPr>
              <a:t>Republic Day</a:t>
            </a:r>
            <a:r>
              <a:rPr lang="en-US" dirty="0"/>
              <a:t>, at 08:46 AM local time (3:16 </a:t>
            </a:r>
            <a:r>
              <a:rPr lang="en-US" u="sng" dirty="0">
                <a:hlinkClick r:id="rId4" tooltip="Coordinated universal time"/>
              </a:rPr>
              <a:t>UTC</a:t>
            </a:r>
            <a:r>
              <a:rPr lang="en-US" dirty="0"/>
              <a:t>) and lasted for over two minutes.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u="sng" dirty="0" err="1">
                <a:hlinkClick r:id="rId5" tooltip="Epicentre"/>
              </a:rPr>
              <a:t>epicentre</a:t>
            </a:r>
            <a:r>
              <a:rPr lang="en-US" dirty="0"/>
              <a:t> was about 9 km south-southwest of the village of </a:t>
            </a:r>
            <a:r>
              <a:rPr lang="en-US" u="sng" dirty="0" err="1" smtClean="0">
                <a:hlinkClick r:id="rId6" tooltip="Chobari (page does not exist)"/>
              </a:rPr>
              <a:t>Chobari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u="sng" dirty="0" err="1">
                <a:hlinkClick r:id="rId7" tooltip="Bhachau"/>
              </a:rPr>
              <a:t>Bhachau</a:t>
            </a:r>
            <a:r>
              <a:rPr lang="en-US" dirty="0"/>
              <a:t> </a:t>
            </a:r>
            <a:r>
              <a:rPr lang="en-US" u="sng" dirty="0" err="1">
                <a:hlinkClick r:id="rId8" tooltip="Taluka"/>
              </a:rPr>
              <a:t>Taluka</a:t>
            </a:r>
            <a:r>
              <a:rPr lang="en-US" dirty="0"/>
              <a:t> of </a:t>
            </a:r>
            <a:r>
              <a:rPr lang="en-US" u="sng" dirty="0">
                <a:hlinkClick r:id="rId9" tooltip="Kutch"/>
              </a:rPr>
              <a:t>Kutch</a:t>
            </a:r>
            <a:r>
              <a:rPr lang="en-US" dirty="0"/>
              <a:t> District of </a:t>
            </a:r>
            <a:r>
              <a:rPr lang="en-US" u="sng" dirty="0">
                <a:hlinkClick r:id="rId10" tooltip="Gujarat"/>
              </a:rPr>
              <a:t>Gujarat</a:t>
            </a:r>
            <a:r>
              <a:rPr lang="en-US" dirty="0"/>
              <a:t>, </a:t>
            </a:r>
            <a:r>
              <a:rPr lang="en-US" u="sng" dirty="0" smtClean="0">
                <a:hlinkClick r:id="rId11" tooltip="India"/>
              </a:rPr>
              <a:t>India</a:t>
            </a:r>
            <a:r>
              <a:rPr lang="en-US" dirty="0" smtClean="0"/>
              <a:t>.</a:t>
            </a:r>
            <a:endParaRPr lang="en-US" u="sng" baseline="30000" dirty="0"/>
          </a:p>
          <a:p>
            <a:r>
              <a:rPr lang="en-US" dirty="0" smtClean="0"/>
              <a:t>The </a:t>
            </a:r>
            <a:r>
              <a:rPr lang="en-US" u="sng" dirty="0">
                <a:hlinkClick r:id="rId12" tooltip="Earthquake"/>
              </a:rPr>
              <a:t>earthquake</a:t>
            </a:r>
            <a:r>
              <a:rPr lang="en-US" dirty="0"/>
              <a:t> reached a </a:t>
            </a:r>
            <a:r>
              <a:rPr lang="en-US" u="sng" dirty="0">
                <a:hlinkClick r:id="rId13" tooltip="Seismic scale"/>
              </a:rPr>
              <a:t>magnitude</a:t>
            </a:r>
            <a:r>
              <a:rPr lang="en-US" dirty="0"/>
              <a:t> of between 7.6 and 7.7 on the </a:t>
            </a:r>
            <a:r>
              <a:rPr lang="en-US" u="sng" dirty="0">
                <a:hlinkClick r:id="rId14" tooltip="Moment magnitude scale"/>
              </a:rPr>
              <a:t>moment magnitude scale</a:t>
            </a:r>
            <a:r>
              <a:rPr lang="en-US" dirty="0"/>
              <a:t> and had a maximum felt intensity of X (</a:t>
            </a:r>
            <a:r>
              <a:rPr lang="en-US" i="1" dirty="0"/>
              <a:t>Intense</a:t>
            </a:r>
            <a:r>
              <a:rPr lang="en-US" dirty="0"/>
              <a:t>) on the </a:t>
            </a:r>
            <a:r>
              <a:rPr lang="en-US" u="sng" dirty="0" err="1">
                <a:hlinkClick r:id="rId15" tooltip="Mercalli intensity scale"/>
              </a:rPr>
              <a:t>Mercalli</a:t>
            </a:r>
            <a:r>
              <a:rPr lang="en-US" u="sng" dirty="0">
                <a:hlinkClick r:id="rId15" tooltip="Mercalli intensity scale"/>
              </a:rPr>
              <a:t> intensity scale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quake killed around 20,000 people (including 18 in South eastern </a:t>
            </a:r>
            <a:r>
              <a:rPr lang="en-US" u="sng" dirty="0">
                <a:hlinkClick r:id="rId16" tooltip="Pakistan"/>
              </a:rPr>
              <a:t>Pakistan</a:t>
            </a:r>
            <a:r>
              <a:rPr lang="en-US" dirty="0"/>
              <a:t>), injured another 167,000 and destroyed nearly 400,000 homes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t2.gstatic.com/images?q=tbn:ANd9GcRuDt6uBh6DcRYCD_bPrMada1Ab7Fng95cDle6uKBU7rrb9SDnWJ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r>
              <a:rPr lang="en-US" sz="4400" dirty="0"/>
              <a:t>This was an </a:t>
            </a:r>
            <a:r>
              <a:rPr lang="en-US" sz="4400" u="sng" dirty="0" err="1">
                <a:hlinkClick r:id="rId3" tooltip="Intraplate earthquake"/>
              </a:rPr>
              <a:t>intraplate</a:t>
            </a:r>
            <a:r>
              <a:rPr lang="en-US" sz="4400" u="sng" dirty="0">
                <a:hlinkClick r:id="rId3" tooltip="Intraplate earthquake"/>
              </a:rPr>
              <a:t> earthquake</a:t>
            </a:r>
            <a:r>
              <a:rPr lang="en-US" sz="4400" dirty="0"/>
              <a:t>, one that occurred at a distance from an active plate boundary, so the area was not well prepared</a:t>
            </a:r>
            <a:r>
              <a:rPr lang="en-US" sz="4400" dirty="0" smtClean="0"/>
              <a:t>.</a:t>
            </a:r>
          </a:p>
          <a:p>
            <a:r>
              <a:rPr lang="en-US" sz="4400" dirty="0" smtClean="0"/>
              <a:t> </a:t>
            </a:r>
            <a:r>
              <a:rPr lang="en-US" sz="4400" dirty="0"/>
              <a:t>The shock waves spread 700 km. 21 districts were affected and 600,000 people left homeless.</a:t>
            </a:r>
          </a:p>
          <a:p>
            <a:endParaRPr lang="en-US" dirty="0"/>
          </a:p>
        </p:txBody>
      </p:sp>
      <p:pic>
        <p:nvPicPr>
          <p:cNvPr id="5" name="Picture 4" descr="logo"/>
          <p:cNvPicPr/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t3.gstatic.com/images?q=tbn:ANd9GcTQ0ek3IXmqEFfz7eE19H2A6-_Q12YLUo4Vg1XQnFiZ5MUJ-O_DIA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629400"/>
          </a:xfrm>
        </p:spPr>
        <p:txBody>
          <a:bodyPr>
            <a:normAutofit/>
          </a:bodyPr>
          <a:lstStyle/>
          <a:p>
            <a:r>
              <a:rPr lang="en-US" dirty="0"/>
              <a:t>Relief poured in from all over the world and over a longer period of time, the affected area was re-equipped with all the basic facilities along with state-of-the-art upgrades.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result being that </a:t>
            </a:r>
            <a:r>
              <a:rPr lang="en-US" dirty="0" err="1"/>
              <a:t>Bhuj</a:t>
            </a:r>
            <a:r>
              <a:rPr lang="en-US" dirty="0"/>
              <a:t>, along with several small towns and villages, is now complete with a better hospital, town and first-aid center. </a:t>
            </a:r>
            <a:endParaRPr lang="en-US" dirty="0" smtClean="0"/>
          </a:p>
          <a:p>
            <a:r>
              <a:rPr lang="en-US" dirty="0" smtClean="0"/>
              <a:t>Also</a:t>
            </a:r>
            <a:r>
              <a:rPr lang="en-US" dirty="0"/>
              <a:t>, several guidelines and rules were put into place by the Gujarat government for real-estate and construction businesses in foresight of another such event</a:t>
            </a:r>
          </a:p>
        </p:txBody>
      </p:sp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t3.gstatic.com/images?q=tbn:ANd9GcSyhm-3c-22axIOorurwCNiZjLVdryFtEuCQtt714wyCYkMka6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3.bp.blogspot.com/_hO_GaOhh0IA/TVFXMnP-VjI/AAAAAAAAGyY/U1BgWzoKHII/s400/Guj+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Thank  you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By:</a:t>
            </a:r>
          </a:p>
          <a:p>
            <a:r>
              <a:rPr lang="en-US" i="1" dirty="0" err="1" smtClean="0"/>
              <a:t>Lavanya</a:t>
            </a:r>
            <a:r>
              <a:rPr lang="en-US" i="1" dirty="0" smtClean="0"/>
              <a:t>  </a:t>
            </a:r>
            <a:r>
              <a:rPr lang="en-US" i="1" dirty="0" err="1" smtClean="0"/>
              <a:t>Thammaiah</a:t>
            </a:r>
            <a:r>
              <a:rPr lang="en-US" i="1" dirty="0" smtClean="0"/>
              <a:t> .T.</a:t>
            </a:r>
          </a:p>
          <a:p>
            <a:r>
              <a:rPr lang="en-US" i="1" dirty="0" smtClean="0"/>
              <a:t>Smart Class Co-</a:t>
            </a:r>
            <a:r>
              <a:rPr lang="en-US" i="1" dirty="0" err="1" smtClean="0"/>
              <a:t>ordinator</a:t>
            </a:r>
            <a:endParaRPr lang="en-US" i="1" dirty="0" smtClean="0"/>
          </a:p>
          <a:p>
            <a:r>
              <a:rPr lang="en-US" i="1" dirty="0" smtClean="0"/>
              <a:t>General </a:t>
            </a:r>
            <a:r>
              <a:rPr lang="en-US" i="1" dirty="0" err="1" smtClean="0"/>
              <a:t>Thimayya</a:t>
            </a:r>
            <a:r>
              <a:rPr lang="en-US" i="1" dirty="0" smtClean="0"/>
              <a:t> Public School</a:t>
            </a:r>
          </a:p>
          <a:p>
            <a:r>
              <a:rPr lang="en-US" i="1" dirty="0" err="1" smtClean="0"/>
              <a:t>Madikeri</a:t>
            </a:r>
            <a:r>
              <a:rPr lang="en-US" i="1" dirty="0" smtClean="0"/>
              <a:t>.</a:t>
            </a:r>
            <a:endParaRPr lang="en-US" i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/>
              <a:t>Earthquakes are measured using observations from </a:t>
            </a:r>
            <a:r>
              <a:rPr lang="en-US" dirty="0">
                <a:hlinkClick r:id="rId3" tooltip="Seismometer"/>
              </a:rPr>
              <a:t>seismometers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>
                <a:hlinkClick r:id="rId4" tooltip="Moment magnitude scale"/>
              </a:rPr>
              <a:t>moment magnitude</a:t>
            </a:r>
            <a:r>
              <a:rPr lang="en-US" dirty="0"/>
              <a:t> is the most common scale on which earthquakes larger than approximately 5 are reported for the entire globe.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more numerous earthquakes smaller than magnitude 5 reported by national seismological observatories are measured mostly on the local magnitude scale, also referred to as the </a:t>
            </a:r>
            <a:r>
              <a:rPr lang="en-US" dirty="0">
                <a:hlinkClick r:id="rId5" tooltip="Richter magnitude scale"/>
              </a:rPr>
              <a:t>Richter</a:t>
            </a:r>
            <a:r>
              <a:rPr lang="en-US" dirty="0"/>
              <a:t> scale.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two scales are numerically similar over their range of validity. </a:t>
            </a:r>
          </a:p>
        </p:txBody>
      </p:sp>
      <p:pic>
        <p:nvPicPr>
          <p:cNvPr id="4" name="Picture 3" descr="logo"/>
          <p:cNvPicPr/>
          <p:nvPr/>
        </p:nvPicPr>
        <p:blipFill>
          <a:blip r:embed="rId6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r>
              <a:rPr lang="en-US" sz="3600" dirty="0"/>
              <a:t>Magnitude 3 or lower earthquakes are mostly almost imperceptible or weak and magnitude 7 and over potentially cause serious damage over larger areas, depending on their depth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 </a:t>
            </a:r>
            <a:r>
              <a:rPr lang="en-US" sz="3600" dirty="0"/>
              <a:t>The largest earthquakes in historic times have been of magnitude slightly over 9, although there is no limit to the possible magnitude. </a:t>
            </a:r>
          </a:p>
        </p:txBody>
      </p:sp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The most recent large earthquake of magnitude 9.0 or larger was a </a:t>
            </a:r>
            <a:r>
              <a:rPr lang="en-US" sz="3600" dirty="0">
                <a:hlinkClick r:id="rId3" tooltip="2011 Tōhoku earthquake and tsunami"/>
              </a:rPr>
              <a:t>9.0 magnitude earthquake in Japan in 2011</a:t>
            </a:r>
            <a:r>
              <a:rPr lang="en-US" sz="3600" dirty="0"/>
              <a:t> (as of October 2012), and it was the largest Japanese earthquake since records began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 </a:t>
            </a:r>
            <a:r>
              <a:rPr lang="en-US" sz="3600" dirty="0"/>
              <a:t>Intensity of shaking is measured on the modified </a:t>
            </a:r>
            <a:r>
              <a:rPr lang="en-US" sz="3600" dirty="0" err="1">
                <a:hlinkClick r:id="rId4" tooltip="Mercalli intensity scale"/>
              </a:rPr>
              <a:t>Mercalli</a:t>
            </a:r>
            <a:r>
              <a:rPr lang="en-US" sz="3600" dirty="0">
                <a:hlinkClick r:id="rId4" tooltip="Mercalli intensity scale"/>
              </a:rPr>
              <a:t> scale</a:t>
            </a:r>
            <a:r>
              <a:rPr lang="en-US" sz="3600" dirty="0"/>
              <a:t>. </a:t>
            </a:r>
            <a:endParaRPr lang="en-US" sz="3600" dirty="0" smtClean="0"/>
          </a:p>
          <a:p>
            <a:r>
              <a:rPr lang="en-US" sz="3600" dirty="0" smtClean="0"/>
              <a:t>The </a:t>
            </a:r>
            <a:r>
              <a:rPr lang="en-US" sz="3600" dirty="0"/>
              <a:t>shallower an earthquake, the more damage to structures it causes, all else being equal</a:t>
            </a:r>
            <a:r>
              <a:rPr lang="en-US" sz="3600" dirty="0" smtClean="0"/>
              <a:t>.</a:t>
            </a:r>
            <a:endParaRPr lang="en-US" sz="3600" dirty="0"/>
          </a:p>
          <a:p>
            <a:endParaRPr lang="en-US" sz="3600" dirty="0"/>
          </a:p>
        </p:txBody>
      </p:sp>
      <p:pic>
        <p:nvPicPr>
          <p:cNvPr id="4" name="Picture 3" descr="logo"/>
          <p:cNvPicPr/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le:Haiti earthquake damag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7620000" y="6019800"/>
            <a:ext cx="15240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763000" cy="6553200"/>
          </a:xfrm>
        </p:spPr>
        <p:txBody>
          <a:bodyPr>
            <a:normAutofit/>
          </a:bodyPr>
          <a:lstStyle/>
          <a:p>
            <a:r>
              <a:rPr lang="en-US" sz="4000" dirty="0"/>
              <a:t>At the Earth's surface, earthquakes manifest themselves by shaking and sometimes displacement of the ground. </a:t>
            </a:r>
            <a:endParaRPr lang="en-US" sz="4000" dirty="0" smtClean="0"/>
          </a:p>
          <a:p>
            <a:r>
              <a:rPr lang="en-US" sz="4000" dirty="0" smtClean="0"/>
              <a:t>When </a:t>
            </a:r>
            <a:r>
              <a:rPr lang="en-US" sz="4000" dirty="0"/>
              <a:t>the </a:t>
            </a:r>
            <a:r>
              <a:rPr lang="en-US" sz="4000" dirty="0">
                <a:hlinkClick r:id="rId4" tooltip="Epicenter"/>
              </a:rPr>
              <a:t>epicenter</a:t>
            </a:r>
            <a:r>
              <a:rPr lang="en-US" sz="4000" dirty="0"/>
              <a:t> of a large earthquake is located offshore, the seabed may be displaced sufficiently to cause a </a:t>
            </a:r>
            <a:r>
              <a:rPr lang="en-US" sz="4000" dirty="0">
                <a:hlinkClick r:id="rId5" tooltip="Tsunami"/>
              </a:rPr>
              <a:t>tsunami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smtClean="0"/>
              <a:t>Earthquakes </a:t>
            </a:r>
            <a:r>
              <a:rPr lang="en-US" sz="4000" dirty="0"/>
              <a:t>can also trigger landslides, and occasionally volcanic activity.</a:t>
            </a:r>
          </a:p>
          <a:p>
            <a:endParaRPr lang="en-US" sz="4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t0.gstatic.com/images?q=tbn:ANd9GcTGx1rYQD6FHluGX9bh1ufVsHi9vKGT12Fe60AxSuj-g3ngoIdM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8686800" cy="5897563"/>
          </a:xfrm>
        </p:spPr>
        <p:txBody>
          <a:bodyPr>
            <a:normAutofit/>
          </a:bodyPr>
          <a:lstStyle/>
          <a:p>
            <a:r>
              <a:rPr lang="en-US" dirty="0"/>
              <a:t>In its most general sense, the word </a:t>
            </a:r>
            <a:r>
              <a:rPr lang="en-US" i="1" dirty="0"/>
              <a:t>earthquake</a:t>
            </a:r>
            <a:r>
              <a:rPr lang="en-US" dirty="0"/>
              <a:t> is used to describe any seismic event — whether natural or caused by humans — that generates seismic waves. </a:t>
            </a:r>
            <a:endParaRPr lang="en-US" dirty="0" smtClean="0"/>
          </a:p>
          <a:p>
            <a:r>
              <a:rPr lang="en-US" dirty="0" smtClean="0"/>
              <a:t>Earthquakes </a:t>
            </a:r>
            <a:r>
              <a:rPr lang="en-US" dirty="0"/>
              <a:t>are caused mostly by rupture of geological </a:t>
            </a:r>
            <a:r>
              <a:rPr lang="en-US" dirty="0">
                <a:hlinkClick r:id="rId3" tooltip="Fault (geology)"/>
              </a:rPr>
              <a:t>faults</a:t>
            </a:r>
            <a:r>
              <a:rPr lang="en-US" dirty="0"/>
              <a:t>, but also by other events such as volcanic activity, landslides, mine blasts, and </a:t>
            </a:r>
            <a:r>
              <a:rPr lang="en-US" dirty="0">
                <a:hlinkClick r:id="rId4" tooltip="Underground nuclear testing"/>
              </a:rPr>
              <a:t>nuclear tests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An earthquake's point of initial rupture is called its </a:t>
            </a:r>
            <a:r>
              <a:rPr lang="en-US" dirty="0">
                <a:hlinkClick r:id="rId5" tooltip="Focus (earthquake)"/>
              </a:rPr>
              <a:t>focus</a:t>
            </a:r>
            <a:r>
              <a:rPr lang="en-US" dirty="0"/>
              <a:t> or </a:t>
            </a:r>
            <a:r>
              <a:rPr lang="en-US" dirty="0">
                <a:hlinkClick r:id="rId6" tooltip="Hypocenter"/>
              </a:rPr>
              <a:t>hypocenter</a:t>
            </a:r>
            <a:r>
              <a:rPr lang="en-US" dirty="0"/>
              <a:t>. The </a:t>
            </a:r>
            <a:r>
              <a:rPr lang="en-US" dirty="0">
                <a:hlinkClick r:id="rId7" tooltip="Epicenter"/>
              </a:rPr>
              <a:t>epicenter</a:t>
            </a:r>
            <a:r>
              <a:rPr lang="en-US" dirty="0"/>
              <a:t> is the point at ground level directly above the hypocenter.</a:t>
            </a:r>
          </a:p>
          <a:p>
            <a:endParaRPr lang="en-US" dirty="0"/>
          </a:p>
        </p:txBody>
      </p:sp>
      <p:pic>
        <p:nvPicPr>
          <p:cNvPr id="4" name="Picture 3" descr="logo"/>
          <p:cNvPicPr/>
          <p:nvPr/>
        </p:nvPicPr>
        <p:blipFill>
          <a:blip r:embed="rId8">
            <a:lum bright="-10000"/>
          </a:blip>
          <a:srcRect/>
          <a:stretch>
            <a:fillRect/>
          </a:stretch>
        </p:blipFill>
        <p:spPr bwMode="auto">
          <a:xfrm>
            <a:off x="7086600" y="6019800"/>
            <a:ext cx="2057400" cy="8382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2398</Words>
  <Application>Microsoft Office PowerPoint</Application>
  <PresentationFormat>Екран (4:3)</PresentationFormat>
  <Paragraphs>205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29" baseType="lpstr">
      <vt:lpstr>Office Theme</vt:lpstr>
      <vt:lpstr>Earthquake </vt:lpstr>
      <vt:lpstr>Earthquake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History </vt:lpstr>
      <vt:lpstr>Презентація PowerPoint</vt:lpstr>
      <vt:lpstr>Causes of earthquakes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2001 Gujarat earthquake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Thank 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</dc:title>
  <dc:creator>ETEC-6C</dc:creator>
  <cp:lastModifiedBy>RomaK</cp:lastModifiedBy>
  <cp:revision>10</cp:revision>
  <dcterms:created xsi:type="dcterms:W3CDTF">2013-02-13T08:04:02Z</dcterms:created>
  <dcterms:modified xsi:type="dcterms:W3CDTF">2015-09-04T09:38:33Z</dcterms:modified>
</cp:coreProperties>
</file>