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2.xml" ContentType="application/vnd.openxmlformats-officedocument.drawingml.chart+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696" r:id="rId3"/>
    <p:sldMasterId id="2147483708" r:id="rId4"/>
    <p:sldMasterId id="2147483720" r:id="rId5"/>
    <p:sldMasterId id="2147483732" r:id="rId6"/>
    <p:sldMasterId id="2147483744" r:id="rId7"/>
    <p:sldMasterId id="2147483756" r:id="rId8"/>
    <p:sldMasterId id="2147483768" r:id="rId9"/>
  </p:sldMasterIdLst>
  <p:notesMasterIdLst>
    <p:notesMasterId r:id="rId30"/>
  </p:notesMasterIdLst>
  <p:sldIdLst>
    <p:sldId id="256" r:id="rId10"/>
    <p:sldId id="257" r:id="rId11"/>
    <p:sldId id="281" r:id="rId12"/>
    <p:sldId id="258" r:id="rId13"/>
    <p:sldId id="259" r:id="rId14"/>
    <p:sldId id="260" r:id="rId15"/>
    <p:sldId id="261" r:id="rId16"/>
    <p:sldId id="262" r:id="rId17"/>
    <p:sldId id="270" r:id="rId18"/>
    <p:sldId id="271" r:id="rId19"/>
    <p:sldId id="272" r:id="rId20"/>
    <p:sldId id="273" r:id="rId21"/>
    <p:sldId id="263" r:id="rId22"/>
    <p:sldId id="283" r:id="rId23"/>
    <p:sldId id="264" r:id="rId24"/>
    <p:sldId id="266" r:id="rId25"/>
    <p:sldId id="268" r:id="rId26"/>
    <p:sldId id="282" r:id="rId27"/>
    <p:sldId id="265" r:id="rId28"/>
    <p:sldId id="289"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0"/>
    <p:restoredTop sz="86410"/>
  </p:normalViewPr>
  <p:slideViewPr>
    <p:cSldViewPr>
      <p:cViewPr varScale="1">
        <p:scale>
          <a:sx n="97" d="100"/>
          <a:sy n="97" d="100"/>
        </p:scale>
        <p:origin x="-912"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 Type="http://schemas.openxmlformats.org/officeDocument/2006/relationships/slideMaster" Target="slideMasters/slideMaster3.xml"/><Relationship Id="rId21" Type="http://schemas.openxmlformats.org/officeDocument/2006/relationships/slide" Target="slides/slide12.xml"/><Relationship Id="rId34"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uk-UA"/>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plotArea>
      <c:layout/>
      <c:pieChart>
        <c:varyColors val="1"/>
        <c:ser>
          <c:idx val="0"/>
          <c:order val="0"/>
          <c:tx>
            <c:strRef>
              <c:f>Sheet1!$B$1</c:f>
              <c:strCache>
                <c:ptCount val="1"/>
                <c:pt idx="0">
                  <c:v>Production of Iron Ore 2003-04</c:v>
                </c:pt>
              </c:strCache>
            </c:strRef>
          </c:tx>
          <c:cat>
            <c:strRef>
              <c:f>Sheet1!$A$2:$A$7</c:f>
              <c:strCache>
                <c:ptCount val="6"/>
                <c:pt idx="0">
                  <c:v>Jharkhand</c:v>
                </c:pt>
                <c:pt idx="1">
                  <c:v>Goa</c:v>
                </c:pt>
                <c:pt idx="2">
                  <c:v>Chattisgarh</c:v>
                </c:pt>
                <c:pt idx="3">
                  <c:v>Orissa</c:v>
                </c:pt>
                <c:pt idx="4">
                  <c:v>Karnataka</c:v>
                </c:pt>
                <c:pt idx="5">
                  <c:v>Others</c:v>
                </c:pt>
              </c:strCache>
            </c:strRef>
          </c:cat>
          <c:val>
            <c:numRef>
              <c:f>Sheet1!$B$2:$B$7</c:f>
              <c:numCache>
                <c:formatCode>0%</c:formatCode>
                <c:ptCount val="6"/>
                <c:pt idx="0">
                  <c:v>0.12</c:v>
                </c:pt>
                <c:pt idx="1">
                  <c:v>0.17</c:v>
                </c:pt>
                <c:pt idx="2">
                  <c:v>0.19</c:v>
                </c:pt>
                <c:pt idx="3">
                  <c:v>0.25</c:v>
                </c:pt>
                <c:pt idx="4">
                  <c:v>0.26</c:v>
                </c:pt>
                <c:pt idx="5">
                  <c:v>0.01</c:v>
                </c:pt>
              </c:numCache>
            </c:numRef>
          </c:val>
        </c:ser>
        <c:dLbls>
          <c:showLegendKey val="0"/>
          <c:showVal val="0"/>
          <c:showCatName val="0"/>
          <c:showSerName val="0"/>
          <c:showPercent val="0"/>
          <c:showBubbleSize val="0"/>
          <c:showLeaderLines val="1"/>
        </c:dLbls>
        <c:firstSliceAng val="0"/>
      </c:pieChart>
    </c:plotArea>
    <c:legend>
      <c:legendPos val="r"/>
      <c:overlay val="0"/>
    </c:legend>
    <c:plotVisOnly val="1"/>
    <c:dispBlanksAs val="gap"/>
    <c:showDLblsOverMax val="0"/>
  </c:chart>
  <c:txPr>
    <a:bodyPr/>
    <a:lstStyle/>
    <a:p>
      <a:pPr>
        <a:defRPr sz="1800"/>
      </a:pPr>
      <a:endParaRPr lang="uk-UA"/>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uk-UA"/>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plotArea>
      <c:layout/>
      <c:pieChart>
        <c:varyColors val="1"/>
        <c:ser>
          <c:idx val="0"/>
          <c:order val="0"/>
          <c:tx>
            <c:strRef>
              <c:f>Sheet1!$B$1</c:f>
              <c:strCache>
                <c:ptCount val="1"/>
                <c:pt idx="0">
                  <c:v>Production of Manganese 2003-04</c:v>
                </c:pt>
              </c:strCache>
            </c:strRef>
          </c:tx>
          <c:cat>
            <c:strRef>
              <c:f>Sheet1!$A$2:$A$5</c:f>
              <c:strCache>
                <c:ptCount val="4"/>
                <c:pt idx="0">
                  <c:v>Others</c:v>
                </c:pt>
                <c:pt idx="1">
                  <c:v>Karnataka</c:v>
                </c:pt>
                <c:pt idx="2">
                  <c:v>Madhya Pradesh</c:v>
                </c:pt>
                <c:pt idx="3">
                  <c:v>Orissa</c:v>
                </c:pt>
              </c:strCache>
            </c:strRef>
          </c:cat>
          <c:val>
            <c:numRef>
              <c:f>Sheet1!$B$2:$B$5</c:f>
              <c:numCache>
                <c:formatCode>0%</c:formatCode>
                <c:ptCount val="4"/>
                <c:pt idx="0">
                  <c:v>0.3</c:v>
                </c:pt>
                <c:pt idx="1">
                  <c:v>0.15</c:v>
                </c:pt>
                <c:pt idx="2">
                  <c:v>0.22</c:v>
                </c:pt>
                <c:pt idx="3">
                  <c:v>0.33</c:v>
                </c:pt>
              </c:numCache>
            </c:numRef>
          </c:val>
        </c:ser>
        <c:dLbls>
          <c:showLegendKey val="0"/>
          <c:showVal val="0"/>
          <c:showCatName val="0"/>
          <c:showSerName val="0"/>
          <c:showPercent val="0"/>
          <c:showBubbleSize val="0"/>
          <c:showLeaderLines val="1"/>
        </c:dLbls>
        <c:firstSliceAng val="0"/>
      </c:pieChart>
    </c:plotArea>
    <c:legend>
      <c:legendPos val="r"/>
      <c:overlay val="0"/>
    </c:legend>
    <c:plotVisOnly val="1"/>
    <c:dispBlanksAs val="gap"/>
    <c:showDLblsOverMax val="0"/>
  </c:chart>
  <c:txPr>
    <a:bodyPr/>
    <a:lstStyle/>
    <a:p>
      <a:pPr>
        <a:defRPr sz="1800"/>
      </a:pPr>
      <a:endParaRPr lang="uk-UA"/>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B94414A-A339-49CB-8D1B-7FCC03994C80}" type="datetimeFigureOut">
              <a:rPr lang="uk-UA" smtClean="0"/>
              <a:t>04.09.2015</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F73013-1017-4144-B050-E2705F9DCDED}" type="slidenum">
              <a:rPr lang="uk-UA" smtClean="0"/>
              <a:t>‹№›</a:t>
            </a:fld>
            <a:endParaRPr lang="uk-UA"/>
          </a:p>
        </p:txBody>
      </p:sp>
    </p:spTree>
    <p:extLst>
      <p:ext uri="{BB962C8B-B14F-4D97-AF65-F5344CB8AC3E}">
        <p14:creationId xmlns:p14="http://schemas.microsoft.com/office/powerpoint/2010/main" val="2860822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Minerals are naturally-occurring inorganic substances with a definite and predictable chemical composition and physical properties</a:t>
            </a:r>
          </a:p>
          <a:p>
            <a:endParaRPr lang="uk-UA"/>
          </a:p>
        </p:txBody>
      </p:sp>
      <p:sp>
        <p:nvSpPr>
          <p:cNvPr id="4" name="Місце для номера слайда 3"/>
          <p:cNvSpPr>
            <a:spLocks noGrp="1"/>
          </p:cNvSpPr>
          <p:nvPr>
            <p:ph type="sldNum" sz="quarter" idx="10"/>
          </p:nvPr>
        </p:nvSpPr>
        <p:spPr/>
        <p:txBody>
          <a:bodyPr/>
          <a:lstStyle/>
          <a:p>
            <a:r>
              <a:rPr lang="en-US" smtClean="0"/>
              <a:t>Minerals are naturally-occurring inorganic substances with a definite and predictable chemical composition and physical properties</a:t>
            </a:r>
          </a:p>
          <a:p>
            <a:endParaRPr lang="uk-UA"/>
          </a:p>
        </p:txBody>
      </p:sp>
    </p:spTree>
    <p:extLst>
      <p:ext uri="{BB962C8B-B14F-4D97-AF65-F5344CB8AC3E}">
        <p14:creationId xmlns:p14="http://schemas.microsoft.com/office/powerpoint/2010/main" val="37898629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Most common Ores of Iron</a:t>
            </a:r>
          </a:p>
          <a:p>
            <a:r>
              <a:rPr lang="en-US" smtClean="0"/>
              <a:t>Hematite			Fe2O3</a:t>
            </a:r>
          </a:p>
          <a:p>
            <a:r>
              <a:rPr lang="en-US" smtClean="0"/>
              <a:t>Limonite			Fe2O3.3H2O</a:t>
            </a:r>
          </a:p>
          <a:p>
            <a:r>
              <a:rPr lang="en-US" smtClean="0"/>
              <a:t>Magnetite			Fe3O4</a:t>
            </a:r>
          </a:p>
          <a:p>
            <a:r>
              <a:rPr lang="en-US" smtClean="0"/>
              <a:t>Siderite			FeCO3</a:t>
            </a:r>
          </a:p>
          <a:p>
            <a:r>
              <a:rPr lang="en-US" smtClean="0"/>
              <a:t>Iron pyrite			FeS2</a:t>
            </a:r>
          </a:p>
          <a:p>
            <a:r>
              <a:rPr lang="en-US" smtClean="0"/>
              <a:t>Copper pyrite		           CuFeS2</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Most common Ores of Iron</a:t>
            </a:r>
          </a:p>
          <a:p>
            <a:r>
              <a:rPr lang="en-US" smtClean="0"/>
              <a:t>Hematite			Fe2O3</a:t>
            </a:r>
          </a:p>
          <a:p>
            <a:r>
              <a:rPr lang="en-US" smtClean="0"/>
              <a:t>Limonite			Fe2O3.3H2O</a:t>
            </a:r>
          </a:p>
          <a:p>
            <a:r>
              <a:rPr lang="en-US" smtClean="0"/>
              <a:t>Magnetite			Fe3O4</a:t>
            </a:r>
          </a:p>
          <a:p>
            <a:r>
              <a:rPr lang="en-US" smtClean="0"/>
              <a:t>Siderite			FeCO3</a:t>
            </a:r>
          </a:p>
          <a:p>
            <a:r>
              <a:rPr lang="en-US" smtClean="0"/>
              <a:t>Iron pyrite			FeS2</a:t>
            </a:r>
          </a:p>
          <a:p>
            <a:r>
              <a:rPr lang="en-US" smtClean="0"/>
              <a:t>Copper pyrite		           CuFeS2</a:t>
            </a:r>
          </a:p>
          <a:p>
            <a:endParaRPr lang="en-US" smtClean="0"/>
          </a:p>
          <a:p>
            <a:endParaRPr lang="uk-UA"/>
          </a:p>
        </p:txBody>
      </p:sp>
    </p:spTree>
    <p:extLst>
      <p:ext uri="{BB962C8B-B14F-4D97-AF65-F5344CB8AC3E}">
        <p14:creationId xmlns:p14="http://schemas.microsoft.com/office/powerpoint/2010/main" val="40873988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METALLURGY</a:t>
            </a:r>
          </a:p>
          <a:p>
            <a:r>
              <a:rPr lang="en-US" smtClean="0"/>
              <a:t>Dressing of ore</a:t>
            </a:r>
          </a:p>
          <a:p>
            <a:r>
              <a:rPr lang="en-US" smtClean="0"/>
              <a:t>      pulverization</a:t>
            </a:r>
          </a:p>
          <a:p>
            <a:endParaRPr lang="en-US" smtClean="0"/>
          </a:p>
          <a:p>
            <a:r>
              <a:rPr lang="en-US" smtClean="0"/>
              <a:t>Concentration of ore</a:t>
            </a:r>
          </a:p>
          <a:p>
            <a:r>
              <a:rPr lang="en-US" smtClean="0"/>
              <a:t>      removal of moisture, volatile impurities</a:t>
            </a:r>
          </a:p>
          <a:p>
            <a:r>
              <a:rPr lang="en-US" smtClean="0"/>
              <a:t>      converting sulphur, phosphorus into their oxides</a:t>
            </a:r>
          </a:p>
          <a:p>
            <a:r>
              <a:rPr lang="en-US" smtClean="0"/>
              <a:t>      converting ferrous to ferric oxide</a:t>
            </a:r>
          </a:p>
          <a:p>
            <a:endParaRPr lang="en-US" smtClean="0"/>
          </a:p>
          <a:p>
            <a:r>
              <a:rPr lang="en-US" smtClean="0"/>
              <a:t>Reduction of ore</a:t>
            </a:r>
          </a:p>
          <a:p>
            <a:r>
              <a:rPr lang="en-US" smtClean="0"/>
              <a:t>      smelting</a:t>
            </a:r>
          </a:p>
          <a:p>
            <a:endParaRPr lang="uk-UA"/>
          </a:p>
        </p:txBody>
      </p:sp>
      <p:sp>
        <p:nvSpPr>
          <p:cNvPr id="4" name="Місце для номера слайда 3"/>
          <p:cNvSpPr>
            <a:spLocks noGrp="1"/>
          </p:cNvSpPr>
          <p:nvPr>
            <p:ph type="sldNum" sz="quarter" idx="10"/>
          </p:nvPr>
        </p:nvSpPr>
        <p:spPr/>
        <p:txBody>
          <a:bodyPr/>
          <a:lstStyle/>
          <a:p>
            <a:r>
              <a:rPr lang="en-US" smtClean="0"/>
              <a:t>METALLURGY</a:t>
            </a:r>
          </a:p>
          <a:p>
            <a:r>
              <a:rPr lang="en-US" smtClean="0"/>
              <a:t>Dressing of ore</a:t>
            </a:r>
          </a:p>
          <a:p>
            <a:r>
              <a:rPr lang="en-US" smtClean="0"/>
              <a:t>      pulverization</a:t>
            </a:r>
          </a:p>
          <a:p>
            <a:endParaRPr lang="en-US" smtClean="0"/>
          </a:p>
          <a:p>
            <a:r>
              <a:rPr lang="en-US" smtClean="0"/>
              <a:t>Concentration of ore</a:t>
            </a:r>
          </a:p>
          <a:p>
            <a:r>
              <a:rPr lang="en-US" smtClean="0"/>
              <a:t>      removal of moisture, volatile impurities</a:t>
            </a:r>
          </a:p>
          <a:p>
            <a:r>
              <a:rPr lang="en-US" smtClean="0"/>
              <a:t>      converting sulphur, phosphorus into their oxides</a:t>
            </a:r>
          </a:p>
          <a:p>
            <a:r>
              <a:rPr lang="en-US" smtClean="0"/>
              <a:t>      converting ferrous to ferric oxide</a:t>
            </a:r>
          </a:p>
          <a:p>
            <a:endParaRPr lang="en-US" smtClean="0"/>
          </a:p>
          <a:p>
            <a:r>
              <a:rPr lang="en-US" smtClean="0"/>
              <a:t>Reduction of ore</a:t>
            </a:r>
          </a:p>
          <a:p>
            <a:r>
              <a:rPr lang="en-US" smtClean="0"/>
              <a:t>      smelting</a:t>
            </a:r>
          </a:p>
          <a:p>
            <a:endParaRPr lang="uk-UA"/>
          </a:p>
        </p:txBody>
      </p:sp>
    </p:spTree>
    <p:extLst>
      <p:ext uri="{BB962C8B-B14F-4D97-AF65-F5344CB8AC3E}">
        <p14:creationId xmlns:p14="http://schemas.microsoft.com/office/powerpoint/2010/main" val="42787584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BLAST  FURNACE</a:t>
            </a:r>
          </a:p>
          <a:p>
            <a:endParaRPr lang="uk-UA"/>
          </a:p>
        </p:txBody>
      </p:sp>
      <p:sp>
        <p:nvSpPr>
          <p:cNvPr id="4" name="Місце для номера слайда 3"/>
          <p:cNvSpPr>
            <a:spLocks noGrp="1"/>
          </p:cNvSpPr>
          <p:nvPr>
            <p:ph type="sldNum" sz="quarter" idx="10"/>
          </p:nvPr>
        </p:nvSpPr>
        <p:spPr/>
        <p:txBody>
          <a:bodyPr/>
          <a:lstStyle/>
          <a:p>
            <a:r>
              <a:rPr lang="en-US" smtClean="0"/>
              <a:t>BLAST  FURNACE</a:t>
            </a:r>
          </a:p>
          <a:p>
            <a:endParaRPr lang="uk-UA"/>
          </a:p>
        </p:txBody>
      </p:sp>
    </p:spTree>
    <p:extLst>
      <p:ext uri="{BB962C8B-B14F-4D97-AF65-F5344CB8AC3E}">
        <p14:creationId xmlns:p14="http://schemas.microsoft.com/office/powerpoint/2010/main" val="15005792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uk-UA" smtClean="0"/>
              <a:t> </a:t>
            </a:r>
            <a:endParaRPr lang="uk-UA"/>
          </a:p>
        </p:txBody>
      </p:sp>
    </p:spTree>
    <p:extLst>
      <p:ext uri="{BB962C8B-B14F-4D97-AF65-F5344CB8AC3E}">
        <p14:creationId xmlns:p14="http://schemas.microsoft.com/office/powerpoint/2010/main" val="1681197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uk-UA" smtClean="0"/>
              <a:t> </a:t>
            </a:r>
            <a:endParaRPr lang="uk-UA"/>
          </a:p>
        </p:txBody>
      </p:sp>
    </p:spTree>
    <p:extLst>
      <p:ext uri="{BB962C8B-B14F-4D97-AF65-F5344CB8AC3E}">
        <p14:creationId xmlns:p14="http://schemas.microsoft.com/office/powerpoint/2010/main" val="26913622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Manganese</a:t>
            </a:r>
          </a:p>
          <a:p>
            <a:r>
              <a:rPr lang="en-US" smtClean="0"/>
              <a:t>Manganese is mainly used in the manufacturing of steel and ferro-manganese alloy, bleaching powder, insecticides and paints.</a:t>
            </a:r>
          </a:p>
          <a:p>
            <a:r>
              <a:rPr lang="en-US" smtClean="0"/>
              <a:t>Orissa is the largest producer of manganese ores in India accounting for one-third of the total production.</a:t>
            </a:r>
          </a:p>
          <a:p>
            <a:endParaRPr lang="uk-UA"/>
          </a:p>
        </p:txBody>
      </p:sp>
      <p:sp>
        <p:nvSpPr>
          <p:cNvPr id="4" name="Місце для номера слайда 3"/>
          <p:cNvSpPr>
            <a:spLocks noGrp="1"/>
          </p:cNvSpPr>
          <p:nvPr>
            <p:ph type="sldNum" sz="quarter" idx="10"/>
          </p:nvPr>
        </p:nvSpPr>
        <p:spPr/>
        <p:txBody>
          <a:bodyPr/>
          <a:lstStyle/>
          <a:p>
            <a:r>
              <a:rPr lang="en-US" smtClean="0"/>
              <a:t>Manganese</a:t>
            </a:r>
          </a:p>
          <a:p>
            <a:r>
              <a:rPr lang="en-US" smtClean="0"/>
              <a:t>Manganese is mainly used in the manufacturing of steel and ferro-manganese alloy, bleaching powder, insecticides and paints.</a:t>
            </a:r>
          </a:p>
          <a:p>
            <a:r>
              <a:rPr lang="en-US" smtClean="0"/>
              <a:t>Orissa is the largest producer of manganese ores in India accounting for one-third of the total production.</a:t>
            </a:r>
          </a:p>
          <a:p>
            <a:endParaRPr lang="uk-UA"/>
          </a:p>
        </p:txBody>
      </p:sp>
    </p:spTree>
    <p:extLst>
      <p:ext uri="{BB962C8B-B14F-4D97-AF65-F5344CB8AC3E}">
        <p14:creationId xmlns:p14="http://schemas.microsoft.com/office/powerpoint/2010/main" val="29795165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ORES OF MANGANEESE</a:t>
            </a:r>
          </a:p>
          <a:p>
            <a:r>
              <a:rPr lang="en-US" smtClean="0"/>
              <a:t>Pyrolusite                         MnO2</a:t>
            </a:r>
          </a:p>
          <a:p>
            <a:endParaRPr lang="en-US" smtClean="0"/>
          </a:p>
          <a:p>
            <a:r>
              <a:rPr lang="en-US" smtClean="0"/>
              <a:t>Hausmannite                     Mn2+Mn3+2O4</a:t>
            </a:r>
          </a:p>
          <a:p>
            <a:endParaRPr lang="en-US" smtClean="0"/>
          </a:p>
          <a:p>
            <a:r>
              <a:rPr lang="en-US" smtClean="0"/>
              <a:t>Rhodochrosite                   MnCO3</a:t>
            </a:r>
          </a:p>
          <a:p>
            <a:endParaRPr lang="en-US" smtClean="0"/>
          </a:p>
          <a:p>
            <a:endParaRPr lang="en-US" smtClean="0"/>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ORES OF MANGANEESE</a:t>
            </a:r>
          </a:p>
          <a:p>
            <a:r>
              <a:rPr lang="en-US" smtClean="0"/>
              <a:t>Pyrolusite                         MnO2</a:t>
            </a:r>
          </a:p>
          <a:p>
            <a:endParaRPr lang="en-US" smtClean="0"/>
          </a:p>
          <a:p>
            <a:r>
              <a:rPr lang="en-US" smtClean="0"/>
              <a:t>Hausmannite                     Mn2+Mn3+2O4</a:t>
            </a:r>
          </a:p>
          <a:p>
            <a:endParaRPr lang="en-US" smtClean="0"/>
          </a:p>
          <a:p>
            <a:r>
              <a:rPr lang="en-US" smtClean="0"/>
              <a:t>Rhodochrosite                   MnCO3</a:t>
            </a:r>
          </a:p>
          <a:p>
            <a:endParaRPr lang="en-US" smtClean="0"/>
          </a:p>
          <a:p>
            <a:endParaRPr lang="en-US" smtClean="0"/>
          </a:p>
          <a:p>
            <a:endParaRPr lang="en-US" smtClean="0"/>
          </a:p>
          <a:p>
            <a:endParaRPr lang="uk-UA"/>
          </a:p>
        </p:txBody>
      </p:sp>
    </p:spTree>
    <p:extLst>
      <p:ext uri="{BB962C8B-B14F-4D97-AF65-F5344CB8AC3E}">
        <p14:creationId xmlns:p14="http://schemas.microsoft.com/office/powerpoint/2010/main" val="38540440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Metallurgy of manganese</a:t>
            </a:r>
          </a:p>
          <a:p>
            <a:r>
              <a:rPr lang="en-US" smtClean="0"/>
              <a:t>Dressing of ore</a:t>
            </a:r>
          </a:p>
          <a:p>
            <a:r>
              <a:rPr lang="en-US" smtClean="0"/>
              <a:t> pulverization</a:t>
            </a:r>
          </a:p>
          <a:p>
            <a:endParaRPr lang="en-US" smtClean="0"/>
          </a:p>
          <a:p>
            <a:endParaRPr lang="en-US" smtClean="0"/>
          </a:p>
          <a:p>
            <a:endParaRPr lang="en-US" smtClean="0"/>
          </a:p>
          <a:p>
            <a:r>
              <a:rPr lang="en-US" smtClean="0"/>
              <a:t>Extraction</a:t>
            </a:r>
          </a:p>
          <a:p>
            <a:r>
              <a:rPr lang="en-US" smtClean="0"/>
              <a:t> Thermite Reaction</a:t>
            </a:r>
          </a:p>
          <a:p>
            <a:endParaRPr lang="uk-UA"/>
          </a:p>
        </p:txBody>
      </p:sp>
      <p:sp>
        <p:nvSpPr>
          <p:cNvPr id="4" name="Місце для номера слайда 3"/>
          <p:cNvSpPr>
            <a:spLocks noGrp="1"/>
          </p:cNvSpPr>
          <p:nvPr>
            <p:ph type="sldNum" sz="quarter" idx="10"/>
          </p:nvPr>
        </p:nvSpPr>
        <p:spPr/>
        <p:txBody>
          <a:bodyPr/>
          <a:lstStyle/>
          <a:p>
            <a:r>
              <a:rPr lang="en-US" smtClean="0"/>
              <a:t>Metallurgy of manganese</a:t>
            </a:r>
          </a:p>
          <a:p>
            <a:r>
              <a:rPr lang="en-US" smtClean="0"/>
              <a:t>Dressing of ore</a:t>
            </a:r>
          </a:p>
          <a:p>
            <a:r>
              <a:rPr lang="en-US" smtClean="0"/>
              <a:t> pulverization</a:t>
            </a:r>
          </a:p>
          <a:p>
            <a:endParaRPr lang="en-US" smtClean="0"/>
          </a:p>
          <a:p>
            <a:endParaRPr lang="en-US" smtClean="0"/>
          </a:p>
          <a:p>
            <a:endParaRPr lang="en-US" smtClean="0"/>
          </a:p>
          <a:p>
            <a:r>
              <a:rPr lang="en-US" smtClean="0"/>
              <a:t>Extraction</a:t>
            </a:r>
          </a:p>
          <a:p>
            <a:r>
              <a:rPr lang="en-US" smtClean="0"/>
              <a:t> Thermite Reaction</a:t>
            </a:r>
          </a:p>
          <a:p>
            <a:endParaRPr lang="uk-UA"/>
          </a:p>
        </p:txBody>
      </p:sp>
    </p:spTree>
    <p:extLst>
      <p:ext uri="{BB962C8B-B14F-4D97-AF65-F5344CB8AC3E}">
        <p14:creationId xmlns:p14="http://schemas.microsoft.com/office/powerpoint/2010/main" val="15813204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Thermite reaction</a:t>
            </a:r>
          </a:p>
          <a:p>
            <a:endParaRPr lang="uk-UA"/>
          </a:p>
        </p:txBody>
      </p:sp>
      <p:sp>
        <p:nvSpPr>
          <p:cNvPr id="4" name="Місце для номера слайда 3"/>
          <p:cNvSpPr>
            <a:spLocks noGrp="1"/>
          </p:cNvSpPr>
          <p:nvPr>
            <p:ph type="sldNum" sz="quarter" idx="10"/>
          </p:nvPr>
        </p:nvSpPr>
        <p:spPr/>
        <p:txBody>
          <a:bodyPr/>
          <a:lstStyle/>
          <a:p>
            <a:r>
              <a:rPr lang="en-US" smtClean="0"/>
              <a:t>Thermite reaction</a:t>
            </a:r>
          </a:p>
          <a:p>
            <a:endParaRPr lang="uk-UA"/>
          </a:p>
        </p:txBody>
      </p:sp>
    </p:spTree>
    <p:extLst>
      <p:ext uri="{BB962C8B-B14F-4D97-AF65-F5344CB8AC3E}">
        <p14:creationId xmlns:p14="http://schemas.microsoft.com/office/powerpoint/2010/main" val="37723311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uk-UA" smtClean="0"/>
              <a:t> </a:t>
            </a:r>
            <a:endParaRPr lang="uk-UA"/>
          </a:p>
        </p:txBody>
      </p:sp>
      <p:sp>
        <p:nvSpPr>
          <p:cNvPr id="4" name="Місце для номера слайда 3"/>
          <p:cNvSpPr>
            <a:spLocks noGrp="1"/>
          </p:cNvSpPr>
          <p:nvPr>
            <p:ph type="sldNum" sz="quarter" idx="10"/>
          </p:nvPr>
        </p:nvSpPr>
        <p:spPr/>
        <p:txBody>
          <a:bodyPr/>
          <a:lstStyle/>
          <a:p>
            <a:r>
              <a:rPr lang="uk-UA" smtClean="0"/>
              <a:t> </a:t>
            </a:r>
            <a:endParaRPr lang="uk-UA"/>
          </a:p>
        </p:txBody>
      </p:sp>
    </p:spTree>
    <p:extLst>
      <p:ext uri="{BB962C8B-B14F-4D97-AF65-F5344CB8AC3E}">
        <p14:creationId xmlns:p14="http://schemas.microsoft.com/office/powerpoint/2010/main" val="15799882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Classification of Minerals</a:t>
            </a:r>
          </a:p>
          <a:p>
            <a:r>
              <a:rPr lang="en-US" smtClean="0"/>
              <a:t>Metallic 	Ferrous </a:t>
            </a:r>
          </a:p>
          <a:p>
            <a:r>
              <a:rPr lang="en-US" smtClean="0"/>
              <a:t>		Non-ferrous</a:t>
            </a:r>
          </a:p>
          <a:p>
            <a:r>
              <a:rPr lang="en-US" smtClean="0"/>
              <a:t>		Precious</a:t>
            </a:r>
          </a:p>
          <a:p>
            <a:r>
              <a:rPr lang="en-US" smtClean="0"/>
              <a:t>Non-metallic</a:t>
            </a:r>
          </a:p>
          <a:p>
            <a:r>
              <a:rPr lang="en-US" smtClean="0"/>
              <a:t>Energy Minerals</a:t>
            </a:r>
          </a:p>
          <a:p>
            <a:endParaRPr lang="uk-UA"/>
          </a:p>
        </p:txBody>
      </p:sp>
      <p:sp>
        <p:nvSpPr>
          <p:cNvPr id="4" name="Місце для номера слайда 3"/>
          <p:cNvSpPr>
            <a:spLocks noGrp="1"/>
          </p:cNvSpPr>
          <p:nvPr>
            <p:ph type="sldNum" sz="quarter" idx="10"/>
          </p:nvPr>
        </p:nvSpPr>
        <p:spPr/>
        <p:txBody>
          <a:bodyPr/>
          <a:lstStyle/>
          <a:p>
            <a:r>
              <a:rPr lang="en-US" smtClean="0"/>
              <a:t>Classification of Minerals</a:t>
            </a:r>
          </a:p>
          <a:p>
            <a:r>
              <a:rPr lang="en-US" smtClean="0"/>
              <a:t>Metallic 	Ferrous </a:t>
            </a:r>
          </a:p>
          <a:p>
            <a:r>
              <a:rPr lang="en-US" smtClean="0"/>
              <a:t>		Non-ferrous</a:t>
            </a:r>
          </a:p>
          <a:p>
            <a:r>
              <a:rPr lang="en-US" smtClean="0"/>
              <a:t>		Precious</a:t>
            </a:r>
          </a:p>
          <a:p>
            <a:r>
              <a:rPr lang="en-US" smtClean="0"/>
              <a:t>Non-metallic</a:t>
            </a:r>
          </a:p>
          <a:p>
            <a:r>
              <a:rPr lang="en-US" smtClean="0"/>
              <a:t>Energy Minerals</a:t>
            </a:r>
          </a:p>
          <a:p>
            <a:endParaRPr lang="uk-UA"/>
          </a:p>
        </p:txBody>
      </p:sp>
    </p:spTree>
    <p:extLst>
      <p:ext uri="{BB962C8B-B14F-4D97-AF65-F5344CB8AC3E}">
        <p14:creationId xmlns:p14="http://schemas.microsoft.com/office/powerpoint/2010/main" val="1203082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Thank You</a:t>
            </a:r>
          </a:p>
          <a:p>
            <a:endParaRPr lang="uk-UA"/>
          </a:p>
        </p:txBody>
      </p:sp>
      <p:sp>
        <p:nvSpPr>
          <p:cNvPr id="4" name="Місце для номера слайда 3"/>
          <p:cNvSpPr>
            <a:spLocks noGrp="1"/>
          </p:cNvSpPr>
          <p:nvPr>
            <p:ph type="sldNum" sz="quarter" idx="10"/>
          </p:nvPr>
        </p:nvSpPr>
        <p:spPr/>
        <p:txBody>
          <a:bodyPr/>
          <a:lstStyle/>
          <a:p>
            <a:r>
              <a:rPr lang="en-US" smtClean="0"/>
              <a:t>Thank You</a:t>
            </a:r>
          </a:p>
          <a:p>
            <a:endParaRPr lang="uk-UA"/>
          </a:p>
        </p:txBody>
      </p:sp>
    </p:spTree>
    <p:extLst>
      <p:ext uri="{BB962C8B-B14F-4D97-AF65-F5344CB8AC3E}">
        <p14:creationId xmlns:p14="http://schemas.microsoft.com/office/powerpoint/2010/main" val="8901183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CLASSIFICATION OF MINERALS</a:t>
            </a:r>
          </a:p>
          <a:p>
            <a:r>
              <a:rPr lang="en-US" smtClean="0"/>
              <a:t>METALLIC</a:t>
            </a:r>
          </a:p>
          <a:p>
            <a:r>
              <a:rPr lang="en-US" smtClean="0"/>
              <a:t>ENERGY</a:t>
            </a:r>
          </a:p>
          <a:p>
            <a:r>
              <a:rPr lang="en-US" smtClean="0"/>
              <a:t>NON - METALLIC</a:t>
            </a:r>
          </a:p>
          <a:p>
            <a:r>
              <a:rPr lang="en-US" smtClean="0"/>
              <a:t>FERROUS</a:t>
            </a:r>
          </a:p>
          <a:p>
            <a:r>
              <a:rPr lang="en-US" smtClean="0"/>
              <a:t>PRECIOUS</a:t>
            </a:r>
          </a:p>
          <a:p>
            <a:r>
              <a:rPr lang="en-US" smtClean="0"/>
              <a:t>NON - FERROUS</a:t>
            </a:r>
          </a:p>
          <a:p>
            <a:endParaRPr lang="uk-UA"/>
          </a:p>
        </p:txBody>
      </p:sp>
      <p:sp>
        <p:nvSpPr>
          <p:cNvPr id="4" name="Місце для номера слайда 3"/>
          <p:cNvSpPr>
            <a:spLocks noGrp="1"/>
          </p:cNvSpPr>
          <p:nvPr>
            <p:ph type="sldNum" sz="quarter" idx="10"/>
          </p:nvPr>
        </p:nvSpPr>
        <p:spPr/>
        <p:txBody>
          <a:bodyPr/>
          <a:lstStyle/>
          <a:p>
            <a:r>
              <a:rPr lang="en-US" smtClean="0"/>
              <a:t>CLASSIFICATION OF MINERALS</a:t>
            </a:r>
          </a:p>
          <a:p>
            <a:r>
              <a:rPr lang="en-US" smtClean="0"/>
              <a:t>METALLIC</a:t>
            </a:r>
          </a:p>
          <a:p>
            <a:r>
              <a:rPr lang="en-US" smtClean="0"/>
              <a:t>ENERGY</a:t>
            </a:r>
          </a:p>
          <a:p>
            <a:r>
              <a:rPr lang="en-US" smtClean="0"/>
              <a:t>NON - METALLIC</a:t>
            </a:r>
          </a:p>
          <a:p>
            <a:r>
              <a:rPr lang="en-US" smtClean="0"/>
              <a:t>FERROUS</a:t>
            </a:r>
          </a:p>
          <a:p>
            <a:r>
              <a:rPr lang="en-US" smtClean="0"/>
              <a:t>PRECIOUS</a:t>
            </a:r>
          </a:p>
          <a:p>
            <a:r>
              <a:rPr lang="en-US" smtClean="0"/>
              <a:t>NON - FERROUS</a:t>
            </a:r>
          </a:p>
          <a:p>
            <a:endParaRPr lang="uk-UA"/>
          </a:p>
        </p:txBody>
      </p:sp>
    </p:spTree>
    <p:extLst>
      <p:ext uri="{BB962C8B-B14F-4D97-AF65-F5344CB8AC3E}">
        <p14:creationId xmlns:p14="http://schemas.microsoft.com/office/powerpoint/2010/main" val="32724198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Ferrous – Iron Ore, Manganese, Nickel, Cobalt</a:t>
            </a:r>
          </a:p>
          <a:p>
            <a:r>
              <a:rPr lang="en-US" smtClean="0"/>
              <a:t>Non-ferrous – Copper, Lead, Tin, Bauxite</a:t>
            </a:r>
          </a:p>
          <a:p>
            <a:r>
              <a:rPr lang="en-US" smtClean="0"/>
              <a:t>Precious – Gold, Silver, Platinum</a:t>
            </a:r>
          </a:p>
          <a:p>
            <a:r>
              <a:rPr lang="en-US" smtClean="0"/>
              <a:t>Non-metallic – Mica, Salt, Potash, Sulphur</a:t>
            </a:r>
          </a:p>
          <a:p>
            <a:r>
              <a:rPr lang="en-US" smtClean="0"/>
              <a:t>Energy Minerals – Coal, Petroleum, Natural Gas</a:t>
            </a:r>
          </a:p>
          <a:p>
            <a:endParaRPr lang="uk-UA"/>
          </a:p>
        </p:txBody>
      </p:sp>
      <p:sp>
        <p:nvSpPr>
          <p:cNvPr id="4" name="Місце для номера слайда 3"/>
          <p:cNvSpPr>
            <a:spLocks noGrp="1"/>
          </p:cNvSpPr>
          <p:nvPr>
            <p:ph type="sldNum" sz="quarter" idx="10"/>
          </p:nvPr>
        </p:nvSpPr>
        <p:spPr/>
        <p:txBody>
          <a:bodyPr/>
          <a:lstStyle/>
          <a:p>
            <a:r>
              <a:rPr lang="en-US" smtClean="0"/>
              <a:t>Ferrous – Iron Ore, Manganese, Nickel, Cobalt</a:t>
            </a:r>
          </a:p>
          <a:p>
            <a:r>
              <a:rPr lang="en-US" smtClean="0"/>
              <a:t>Non-ferrous – Copper, Lead, Tin, Bauxite</a:t>
            </a:r>
          </a:p>
          <a:p>
            <a:r>
              <a:rPr lang="en-US" smtClean="0"/>
              <a:t>Precious – Gold, Silver, Platinum</a:t>
            </a:r>
          </a:p>
          <a:p>
            <a:r>
              <a:rPr lang="en-US" smtClean="0"/>
              <a:t>Non-metallic – Mica, Salt, Potash, Sulphur</a:t>
            </a:r>
          </a:p>
          <a:p>
            <a:r>
              <a:rPr lang="en-US" smtClean="0"/>
              <a:t>Energy Minerals – Coal, Petroleum, Natural Gas</a:t>
            </a:r>
          </a:p>
          <a:p>
            <a:endParaRPr lang="uk-UA"/>
          </a:p>
        </p:txBody>
      </p:sp>
    </p:spTree>
    <p:extLst>
      <p:ext uri="{BB962C8B-B14F-4D97-AF65-F5344CB8AC3E}">
        <p14:creationId xmlns:p14="http://schemas.microsoft.com/office/powerpoint/2010/main" val="4585241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Ore</a:t>
            </a:r>
          </a:p>
          <a:p>
            <a:r>
              <a:rPr lang="en-US" smtClean="0"/>
              <a:t>A mineral or an aggregate of minerals from which a valuable constituent, especially a metal, can be profitably mined or extracted</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Ore</a:t>
            </a:r>
          </a:p>
          <a:p>
            <a:r>
              <a:rPr lang="en-US" smtClean="0"/>
              <a:t>A mineral or an aggregate of minerals from which a valuable constituent, especially a metal, can be profitably mined or extracted</a:t>
            </a:r>
          </a:p>
          <a:p>
            <a:endParaRPr lang="en-US" smtClean="0"/>
          </a:p>
          <a:p>
            <a:endParaRPr lang="uk-UA"/>
          </a:p>
        </p:txBody>
      </p:sp>
    </p:spTree>
    <p:extLst>
      <p:ext uri="{BB962C8B-B14F-4D97-AF65-F5344CB8AC3E}">
        <p14:creationId xmlns:p14="http://schemas.microsoft.com/office/powerpoint/2010/main" val="18411071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All Minerals are Ore </a:t>
            </a:r>
          </a:p>
          <a:p>
            <a:r>
              <a:rPr lang="en-US" smtClean="0"/>
              <a:t>but </a:t>
            </a:r>
          </a:p>
          <a:p>
            <a:r>
              <a:rPr lang="en-US" smtClean="0"/>
              <a:t>All Ore are not Minerals</a:t>
            </a:r>
          </a:p>
          <a:p>
            <a:endParaRPr lang="uk-UA"/>
          </a:p>
        </p:txBody>
      </p:sp>
      <p:sp>
        <p:nvSpPr>
          <p:cNvPr id="4" name="Місце для номера слайда 3"/>
          <p:cNvSpPr>
            <a:spLocks noGrp="1"/>
          </p:cNvSpPr>
          <p:nvPr>
            <p:ph type="sldNum" sz="quarter" idx="10"/>
          </p:nvPr>
        </p:nvSpPr>
        <p:spPr/>
        <p:txBody>
          <a:bodyPr/>
          <a:lstStyle/>
          <a:p>
            <a:r>
              <a:rPr lang="en-US" smtClean="0"/>
              <a:t>All Minerals are Ore </a:t>
            </a:r>
          </a:p>
          <a:p>
            <a:r>
              <a:rPr lang="en-US" smtClean="0"/>
              <a:t>but </a:t>
            </a:r>
          </a:p>
          <a:p>
            <a:r>
              <a:rPr lang="en-US" smtClean="0"/>
              <a:t>All Ore are not Minerals</a:t>
            </a:r>
          </a:p>
          <a:p>
            <a:endParaRPr lang="uk-UA"/>
          </a:p>
        </p:txBody>
      </p:sp>
    </p:spTree>
    <p:extLst>
      <p:ext uri="{BB962C8B-B14F-4D97-AF65-F5344CB8AC3E}">
        <p14:creationId xmlns:p14="http://schemas.microsoft.com/office/powerpoint/2010/main" val="1284011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OCCURANCE OF MINERALS</a:t>
            </a:r>
          </a:p>
          <a:p>
            <a:r>
              <a:rPr lang="en-US" smtClean="0"/>
              <a:t>Minerals generally occur in the form:</a:t>
            </a:r>
          </a:p>
          <a:p>
            <a:r>
              <a:rPr lang="en-US" smtClean="0"/>
              <a:t>Igneous and Metamorphic rocks</a:t>
            </a:r>
          </a:p>
          <a:p>
            <a:r>
              <a:rPr lang="en-US" smtClean="0"/>
              <a:t>Sedimentary rocks</a:t>
            </a:r>
          </a:p>
          <a:p>
            <a:r>
              <a:rPr lang="en-US" smtClean="0"/>
              <a:t>Decomposition of surface rocks</a:t>
            </a:r>
          </a:p>
          <a:p>
            <a:endParaRPr lang="uk-UA"/>
          </a:p>
        </p:txBody>
      </p:sp>
      <p:sp>
        <p:nvSpPr>
          <p:cNvPr id="4" name="Місце для номера слайда 3"/>
          <p:cNvSpPr>
            <a:spLocks noGrp="1"/>
          </p:cNvSpPr>
          <p:nvPr>
            <p:ph type="sldNum" sz="quarter" idx="10"/>
          </p:nvPr>
        </p:nvSpPr>
        <p:spPr/>
        <p:txBody>
          <a:bodyPr/>
          <a:lstStyle/>
          <a:p>
            <a:r>
              <a:rPr lang="en-US" smtClean="0"/>
              <a:t>OCCURANCE OF MINERALS</a:t>
            </a:r>
          </a:p>
          <a:p>
            <a:r>
              <a:rPr lang="en-US" smtClean="0"/>
              <a:t>Minerals generally occur in the form:</a:t>
            </a:r>
          </a:p>
          <a:p>
            <a:r>
              <a:rPr lang="en-US" smtClean="0"/>
              <a:t>Igneous and Metamorphic rocks</a:t>
            </a:r>
          </a:p>
          <a:p>
            <a:r>
              <a:rPr lang="en-US" smtClean="0"/>
              <a:t>Sedimentary rocks</a:t>
            </a:r>
          </a:p>
          <a:p>
            <a:r>
              <a:rPr lang="en-US" smtClean="0"/>
              <a:t>Decomposition of surface rocks</a:t>
            </a:r>
          </a:p>
          <a:p>
            <a:endParaRPr lang="uk-UA"/>
          </a:p>
        </p:txBody>
      </p:sp>
    </p:spTree>
    <p:extLst>
      <p:ext uri="{BB962C8B-B14F-4D97-AF65-F5344CB8AC3E}">
        <p14:creationId xmlns:p14="http://schemas.microsoft.com/office/powerpoint/2010/main" val="15381098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IRON</a:t>
            </a:r>
          </a:p>
          <a:p>
            <a:r>
              <a:rPr lang="en-US" smtClean="0"/>
              <a:t>Iron Ore is the basic mineral and is the backbone of Industrial development. Magnetite is the finest iron ore with a very high content of iron. Hematite ore is the most important industrial iron ore.</a:t>
            </a:r>
          </a:p>
          <a:p>
            <a:endParaRPr lang="uk-UA"/>
          </a:p>
        </p:txBody>
      </p:sp>
      <p:sp>
        <p:nvSpPr>
          <p:cNvPr id="4" name="Місце для номера слайда 3"/>
          <p:cNvSpPr>
            <a:spLocks noGrp="1"/>
          </p:cNvSpPr>
          <p:nvPr>
            <p:ph type="sldNum" sz="quarter" idx="10"/>
          </p:nvPr>
        </p:nvSpPr>
        <p:spPr/>
        <p:txBody>
          <a:bodyPr/>
          <a:lstStyle/>
          <a:p>
            <a:r>
              <a:rPr lang="en-US" smtClean="0"/>
              <a:t>IRON</a:t>
            </a:r>
          </a:p>
          <a:p>
            <a:r>
              <a:rPr lang="en-US" smtClean="0"/>
              <a:t>Iron Ore is the basic mineral and is the backbone of Industrial development. Magnetite is the finest iron ore with a very high content of iron. Hematite ore is the most important industrial iron ore.</a:t>
            </a:r>
          </a:p>
          <a:p>
            <a:endParaRPr lang="uk-UA"/>
          </a:p>
        </p:txBody>
      </p:sp>
    </p:spTree>
    <p:extLst>
      <p:ext uri="{BB962C8B-B14F-4D97-AF65-F5344CB8AC3E}">
        <p14:creationId xmlns:p14="http://schemas.microsoft.com/office/powerpoint/2010/main" val="991965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en-US" smtClean="0"/>
              <a:t>Metallurgy of Iron</a:t>
            </a:r>
          </a:p>
          <a:p>
            <a:r>
              <a:rPr lang="en-US" smtClean="0"/>
              <a:t>Iron is found in great abundance in nature. It is highly reactive and is hardly available in free state. Iron exists in the combined form in nature in various minerals among which oxide and sulphide ores of iron are vastly used.</a:t>
            </a:r>
          </a:p>
          <a:p>
            <a:endParaRPr lang="en-US" smtClean="0"/>
          </a:p>
          <a:p>
            <a:endParaRPr lang="uk-UA"/>
          </a:p>
        </p:txBody>
      </p:sp>
      <p:sp>
        <p:nvSpPr>
          <p:cNvPr id="4" name="Місце для номера слайда 3"/>
          <p:cNvSpPr>
            <a:spLocks noGrp="1"/>
          </p:cNvSpPr>
          <p:nvPr>
            <p:ph type="sldNum" sz="quarter" idx="10"/>
          </p:nvPr>
        </p:nvSpPr>
        <p:spPr/>
        <p:txBody>
          <a:bodyPr/>
          <a:lstStyle/>
          <a:p>
            <a:r>
              <a:rPr lang="en-US" smtClean="0"/>
              <a:t>Metallurgy of Iron</a:t>
            </a:r>
          </a:p>
          <a:p>
            <a:r>
              <a:rPr lang="en-US" smtClean="0"/>
              <a:t>Iron is found in great abundance in nature. It is highly reactive and is hardly available in free state. Iron exists in the combined form in nature in various minerals among which oxide and sulphide ores of iron are vastly used.</a:t>
            </a:r>
          </a:p>
          <a:p>
            <a:endParaRPr lang="en-US" smtClean="0"/>
          </a:p>
          <a:p>
            <a:endParaRPr lang="uk-UA"/>
          </a:p>
        </p:txBody>
      </p:sp>
    </p:spTree>
    <p:extLst>
      <p:ext uri="{BB962C8B-B14F-4D97-AF65-F5344CB8AC3E}">
        <p14:creationId xmlns:p14="http://schemas.microsoft.com/office/powerpoint/2010/main" val="305502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1941CC61-3F7D-4F6F-B6A9-414CBBCD2BB5}" type="datetimeFigureOut">
              <a:rPr lang="en-IN" smtClean="0"/>
              <a:t>04-09-2015</a:t>
            </a:fld>
            <a:endParaRPr lang="en-IN"/>
          </a:p>
        </p:txBody>
      </p:sp>
      <p:sp>
        <p:nvSpPr>
          <p:cNvPr id="2" name="Footer Placeholder 1"/>
          <p:cNvSpPr>
            <a:spLocks noGrp="1"/>
          </p:cNvSpPr>
          <p:nvPr>
            <p:ph type="ftr" sz="quarter" idx="11"/>
          </p:nvPr>
        </p:nvSpPr>
        <p:spPr/>
        <p:txBody>
          <a:bodyPr/>
          <a:lstStyle/>
          <a:p>
            <a:endParaRPr lang="en-IN"/>
          </a:p>
        </p:txBody>
      </p:sp>
      <p:sp>
        <p:nvSpPr>
          <p:cNvPr id="15" name="Slide Number Placeholder 14"/>
          <p:cNvSpPr>
            <a:spLocks noGrp="1"/>
          </p:cNvSpPr>
          <p:nvPr>
            <p:ph type="sldNum" sz="quarter" idx="12"/>
          </p:nvPr>
        </p:nvSpPr>
        <p:spPr>
          <a:xfrm>
            <a:off x="8229600" y="6473952"/>
            <a:ext cx="758952" cy="246888"/>
          </a:xfrm>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1941CC61-3F7D-4F6F-B6A9-414CBBCD2BB5}" type="datetimeFigureOut">
              <a:rPr lang="en-IN" smtClean="0"/>
              <a:t>04-09-2015</a:t>
            </a:fld>
            <a:endParaRPr lang="en-IN"/>
          </a:p>
        </p:txBody>
      </p:sp>
      <p:sp>
        <p:nvSpPr>
          <p:cNvPr id="91" name="Footer Placeholder 90"/>
          <p:cNvSpPr>
            <a:spLocks noGrp="1"/>
          </p:cNvSpPr>
          <p:nvPr>
            <p:ph type="ftr" sz="quarter" idx="11"/>
          </p:nvPr>
        </p:nvSpPr>
        <p:spPr/>
        <p:txBody>
          <a:bodyPr/>
          <a:lstStyle/>
          <a:p>
            <a:endParaRPr lang="en-IN"/>
          </a:p>
        </p:txBody>
      </p:sp>
      <p:sp>
        <p:nvSpPr>
          <p:cNvPr id="92" name="Slide Number Placeholder 91"/>
          <p:cNvSpPr>
            <a:spLocks noGrp="1"/>
          </p:cNvSpPr>
          <p:nvPr>
            <p:ph type="sldNum" sz="quarter" idx="12"/>
          </p:nvPr>
        </p:nvSpPr>
        <p:spPr/>
        <p:txBody>
          <a:bodyPr/>
          <a:lstStyle/>
          <a:p>
            <a:fld id="{6CFDF104-F600-49D9-A6E8-BFF3C40E3496}" type="slidenum">
              <a:rPr lang="en-IN" smtClean="0"/>
              <a:t>‹№›</a:t>
            </a:fld>
            <a:endParaRPr lang="en-IN"/>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941CC61-3F7D-4F6F-B6A9-414CBBCD2BB5}" type="datetimeFigureOut">
              <a:rPr lang="en-IN" smtClean="0"/>
              <a:t>04-09-2015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941CC61-3F7D-4F6F-B6A9-414CBBCD2BB5}" type="datetimeFigureOut">
              <a:rPr lang="en-IN" smtClean="0"/>
              <a:t>04-09-2015</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941CC61-3F7D-4F6F-B6A9-414CBBCD2BB5}" type="datetimeFigureOut">
              <a:rPr lang="en-IN" smtClean="0"/>
              <a:t>04-09-2015</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41CC61-3F7D-4F6F-B6A9-414CBBCD2BB5}" type="datetimeFigureOut">
              <a:rPr lang="en-IN" smtClean="0"/>
              <a:t>04-09-2015</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941CC61-3F7D-4F6F-B6A9-414CBBCD2BB5}" type="datetimeFigureOut">
              <a:rPr lang="en-IN" smtClean="0"/>
              <a:t>04-09-2015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CFDF104-F600-49D9-A6E8-BFF3C40E3496}" type="slidenum">
              <a:rPr lang="en-IN" smtClean="0"/>
              <a:t>‹№›</a:t>
            </a:fld>
            <a:endParaRPr lang="en-IN"/>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1941CC61-3F7D-4F6F-B6A9-414CBBCD2BB5}" type="datetimeFigureOut">
              <a:rPr lang="en-IN" smtClean="0"/>
              <a:t>04-09-2015</a:t>
            </a:fld>
            <a:endParaRPr lang="en-IN"/>
          </a:p>
        </p:txBody>
      </p:sp>
      <p:sp>
        <p:nvSpPr>
          <p:cNvPr id="19" name="Footer Placeholder 18"/>
          <p:cNvSpPr>
            <a:spLocks noGrp="1"/>
          </p:cNvSpPr>
          <p:nvPr>
            <p:ph type="ftr" sz="quarter" idx="11"/>
          </p:nvPr>
        </p:nvSpPr>
        <p:spPr>
          <a:xfrm>
            <a:off x="3581400" y="76200"/>
            <a:ext cx="2895600" cy="288925"/>
          </a:xfrm>
        </p:spPr>
        <p:txBody>
          <a:bodyPr/>
          <a:lstStyle/>
          <a:p>
            <a:endParaRPr lang="en-IN"/>
          </a:p>
        </p:txBody>
      </p:sp>
      <p:sp>
        <p:nvSpPr>
          <p:cNvPr id="16" name="Slide Number Placeholder 15"/>
          <p:cNvSpPr>
            <a:spLocks noGrp="1"/>
          </p:cNvSpPr>
          <p:nvPr>
            <p:ph type="sldNum" sz="quarter" idx="12"/>
          </p:nvPr>
        </p:nvSpPr>
        <p:spPr>
          <a:xfrm>
            <a:off x="8229600" y="6473952"/>
            <a:ext cx="758952" cy="246888"/>
          </a:xfrm>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fld id="{1941CC61-3F7D-4F6F-B6A9-414CBBCD2BB5}" type="datetimeFigureOut">
              <a:rPr lang="en-IN" smtClean="0"/>
              <a:t>04-09-2015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CFDF104-F600-49D9-A6E8-BFF3C40E3496}" type="slidenum">
              <a:rPr lang="en-IN" smtClean="0"/>
              <a:t>‹№›</a:t>
            </a:fld>
            <a:endParaRPr lang="en-IN"/>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941CC61-3F7D-4F6F-B6A9-414CBBCD2BB5}" type="datetimeFigureOut">
              <a:rPr lang="en-IN" smtClean="0"/>
              <a:t>04-09-2015</a:t>
            </a:fld>
            <a:endParaRPr lang="en-IN"/>
          </a:p>
        </p:txBody>
      </p:sp>
      <p:sp>
        <p:nvSpPr>
          <p:cNvPr id="19" name="Footer Placeholder 18"/>
          <p:cNvSpPr>
            <a:spLocks noGrp="1"/>
          </p:cNvSpPr>
          <p:nvPr>
            <p:ph type="ftr" sz="quarter" idx="11"/>
          </p:nvPr>
        </p:nvSpPr>
        <p:spPr/>
        <p:txBody>
          <a:bodyPr/>
          <a:lstStyle/>
          <a:p>
            <a:endParaRPr lang="en-IN"/>
          </a:p>
        </p:txBody>
      </p:sp>
      <p:sp>
        <p:nvSpPr>
          <p:cNvPr id="27" name="Slide Number Placeholder 26"/>
          <p:cNvSpPr>
            <a:spLocks noGrp="1"/>
          </p:cNvSpPr>
          <p:nvPr>
            <p:ph type="sldNum" sz="quarter" idx="12"/>
          </p:nvPr>
        </p:nvSpPr>
        <p:spPr/>
        <p:txBody>
          <a:bodyPr/>
          <a:lstStyle/>
          <a:p>
            <a:fld id="{6CFDF104-F600-49D9-A6E8-BFF3C40E3496}" type="slidenum">
              <a:rPr lang="en-IN" smtClean="0"/>
              <a:t>‹№›</a:t>
            </a:fld>
            <a:endParaRPr lang="en-IN"/>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941CC61-3F7D-4F6F-B6A9-414CBBCD2BB5}" type="datetimeFigureOut">
              <a:rPr lang="en-IN" smtClean="0"/>
              <a:t>04-09-2015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941CC61-3F7D-4F6F-B6A9-414CBBCD2BB5}" type="datetimeFigureOut">
              <a:rPr lang="en-IN" smtClean="0"/>
              <a:t>04-09-2015</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941CC61-3F7D-4F6F-B6A9-414CBBCD2BB5}" type="datetimeFigureOut">
              <a:rPr lang="en-IN" smtClean="0"/>
              <a:t>04-09-2015</a:t>
            </a:fld>
            <a:endParaRPr lang="en-IN"/>
          </a:p>
        </p:txBody>
      </p:sp>
      <p:sp>
        <p:nvSpPr>
          <p:cNvPr id="8" name="Slide Number Placeholder 7"/>
          <p:cNvSpPr>
            <a:spLocks noGrp="1"/>
          </p:cNvSpPr>
          <p:nvPr>
            <p:ph type="sldNum" sz="quarter" idx="11"/>
          </p:nvPr>
        </p:nvSpPr>
        <p:spPr/>
        <p:txBody>
          <a:bodyPr/>
          <a:lstStyle/>
          <a:p>
            <a:fld id="{6CFDF104-F600-49D9-A6E8-BFF3C40E3496}" type="slidenum">
              <a:rPr lang="en-IN" smtClean="0"/>
              <a:t>‹№›</a:t>
            </a:fld>
            <a:endParaRPr lang="en-IN"/>
          </a:p>
        </p:txBody>
      </p:sp>
      <p:sp>
        <p:nvSpPr>
          <p:cNvPr id="9" name="Footer Placeholder 8"/>
          <p:cNvSpPr>
            <a:spLocks noGrp="1"/>
          </p:cNvSpPr>
          <p:nvPr>
            <p:ph type="ftr" sz="quarter" idx="12"/>
          </p:nvPr>
        </p:nvSpPr>
        <p:spPr/>
        <p:txBody>
          <a:bodyPr/>
          <a:lstStyle/>
          <a:p>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41CC61-3F7D-4F6F-B6A9-414CBBCD2BB5}" type="datetimeFigureOut">
              <a:rPr lang="en-IN" smtClean="0"/>
              <a:t>04-09-2015</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1941CC61-3F7D-4F6F-B6A9-414CBBCD2BB5}" type="datetimeFigureOut">
              <a:rPr lang="en-IN" smtClean="0"/>
              <a:t>04-09-2015</a:t>
            </a:fld>
            <a:endParaRPr lang="en-IN"/>
          </a:p>
        </p:txBody>
      </p:sp>
      <p:sp>
        <p:nvSpPr>
          <p:cNvPr id="11" name="Footer Placeholder 10"/>
          <p:cNvSpPr>
            <a:spLocks noGrp="1"/>
          </p:cNvSpPr>
          <p:nvPr>
            <p:ph type="ftr" sz="quarter" idx="11"/>
          </p:nvPr>
        </p:nvSpPr>
        <p:spPr/>
        <p:txBody>
          <a:bodyPr/>
          <a:lstStyle/>
          <a:p>
            <a:endParaRPr lang="en-IN"/>
          </a:p>
        </p:txBody>
      </p:sp>
      <p:sp>
        <p:nvSpPr>
          <p:cNvPr id="16" name="Slide Number Placeholder 15"/>
          <p:cNvSpPr>
            <a:spLocks noGrp="1"/>
          </p:cNvSpPr>
          <p:nvPr>
            <p:ph type="sldNum" sz="quarter" idx="12"/>
          </p:nvPr>
        </p:nvSpPr>
        <p:spPr/>
        <p:txBody>
          <a:bodyPr/>
          <a:lstStyle/>
          <a:p>
            <a:fld id="{6CFDF104-F600-49D9-A6E8-BFF3C40E3496}" type="slidenum">
              <a:rPr lang="en-IN" smtClean="0"/>
              <a:t>‹№›</a:t>
            </a:fld>
            <a:endParaRPr lang="en-IN"/>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941CC61-3F7D-4F6F-B6A9-414CBBCD2BB5}" type="datetimeFigureOut">
              <a:rPr lang="en-IN" smtClean="0"/>
              <a:t>04-09-2015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a:xfrm>
            <a:off x="8156448" y="6422064"/>
            <a:ext cx="762000" cy="365125"/>
          </a:xfrm>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1941CC61-3F7D-4F6F-B6A9-414CBBCD2BB5}" type="datetimeFigureOut">
              <a:rPr lang="en-IN" smtClean="0"/>
              <a:t>04-09-2015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1941CC61-3F7D-4F6F-B6A9-414CBBCD2BB5}" type="datetimeFigureOut">
              <a:rPr lang="en-IN" smtClean="0"/>
              <a:t>04-09-2015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941CC61-3F7D-4F6F-B6A9-414CBBCD2BB5}" type="datetimeFigureOut">
              <a:rPr lang="en-IN" smtClean="0"/>
              <a:t>04-09-2015</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941CC61-3F7D-4F6F-B6A9-414CBBCD2BB5}" type="datetimeFigureOut">
              <a:rPr lang="en-IN" smtClean="0"/>
              <a:t>04-09-2015</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1941CC61-3F7D-4F6F-B6A9-414CBBCD2BB5}" type="datetimeFigureOut">
              <a:rPr lang="en-IN" smtClean="0"/>
              <a:t>04-09-2015</a:t>
            </a:fld>
            <a:endParaRPr lang="en-IN"/>
          </a:p>
        </p:txBody>
      </p:sp>
      <p:sp>
        <p:nvSpPr>
          <p:cNvPr id="10" name="Footer Placeholder 9"/>
          <p:cNvSpPr>
            <a:spLocks noGrp="1"/>
          </p:cNvSpPr>
          <p:nvPr>
            <p:ph type="ftr" sz="quarter" idx="11"/>
          </p:nvPr>
        </p:nvSpPr>
        <p:spPr/>
        <p:txBody>
          <a:bodyPr/>
          <a:lstStyle/>
          <a:p>
            <a:endParaRPr lang="en-IN"/>
          </a:p>
        </p:txBody>
      </p:sp>
      <p:sp>
        <p:nvSpPr>
          <p:cNvPr id="31" name="Slide Number Placeholder 30"/>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41CC61-3F7D-4F6F-B6A9-414CBBCD2BB5}" type="datetimeFigureOut">
              <a:rPr lang="en-IN" smtClean="0"/>
              <a:t>04-09-2015</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41CC61-3F7D-4F6F-B6A9-414CBBCD2BB5}" type="datetimeFigureOut">
              <a:rPr lang="en-IN" smtClean="0"/>
              <a:t>04-09-2015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41CC61-3F7D-4F6F-B6A9-414CBBCD2BB5}" type="datetimeFigureOut">
              <a:rPr lang="en-IN" smtClean="0"/>
              <a:t>04-09-2015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1941CC61-3F7D-4F6F-B6A9-414CBBCD2BB5}" type="datetimeFigureOut">
              <a:rPr lang="en-IN" smtClean="0"/>
              <a:t>04-09-2015</a:t>
            </a:fld>
            <a:endParaRPr lang="en-IN"/>
          </a:p>
        </p:txBody>
      </p:sp>
      <p:sp>
        <p:nvSpPr>
          <p:cNvPr id="17" name="Footer Placeholder 16"/>
          <p:cNvSpPr>
            <a:spLocks noGrp="1"/>
          </p:cNvSpPr>
          <p:nvPr>
            <p:ph type="ftr" sz="quarter" idx="11"/>
          </p:nvPr>
        </p:nvSpPr>
        <p:spPr/>
        <p:txBody>
          <a:bodyPr/>
          <a:lstStyle/>
          <a:p>
            <a:endParaRPr lang="en-IN"/>
          </a:p>
        </p:txBody>
      </p:sp>
      <p:sp>
        <p:nvSpPr>
          <p:cNvPr id="29" name="Slide Number Placeholder 28"/>
          <p:cNvSpPr>
            <a:spLocks noGrp="1"/>
          </p:cNvSpPr>
          <p:nvPr>
            <p:ph type="sldNum" sz="quarter" idx="12"/>
          </p:nvPr>
        </p:nvSpPr>
        <p:spPr/>
        <p:txBody>
          <a:bodyPr/>
          <a:lstStyle/>
          <a:p>
            <a:fld id="{6CFDF104-F600-49D9-A6E8-BFF3C40E3496}" type="slidenum">
              <a:rPr lang="en-IN" smtClean="0"/>
              <a:t>‹№›</a:t>
            </a:fld>
            <a:endParaRPr lang="en-IN"/>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a:xfrm>
            <a:off x="7924800" y="6416675"/>
            <a:ext cx="762000" cy="365125"/>
          </a:xfrm>
        </p:spPr>
        <p:txBody>
          <a:bodyPr/>
          <a:lstStyle/>
          <a:p>
            <a:fld id="{6CFDF104-F600-49D9-A6E8-BFF3C40E3496}" type="slidenum">
              <a:rPr lang="en-IN" smtClean="0"/>
              <a:t>‹№›</a:t>
            </a:fld>
            <a:endParaRPr lang="en-IN"/>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941CC61-3F7D-4F6F-B6A9-414CBBCD2BB5}" type="datetimeFigureOut">
              <a:rPr lang="en-IN" smtClean="0"/>
              <a:t>04-09-2015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941CC61-3F7D-4F6F-B6A9-414CBBCD2BB5}" type="datetimeFigureOut">
              <a:rPr lang="en-IN" smtClean="0"/>
              <a:t>04-09-2015</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1941CC61-3F7D-4F6F-B6A9-414CBBCD2BB5}" type="datetimeFigureOut">
              <a:rPr lang="en-IN" smtClean="0"/>
              <a:t>04-09-2015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a:xfrm>
            <a:off x="8229600" y="6477000"/>
            <a:ext cx="762000" cy="246888"/>
          </a:xfrm>
        </p:spPr>
        <p:txBody>
          <a:bodyPr/>
          <a:lstStyle/>
          <a:p>
            <a:fld id="{6CFDF104-F600-49D9-A6E8-BFF3C40E3496}" type="slidenum">
              <a:rPr lang="en-IN" smtClean="0"/>
              <a:t>‹№›</a:t>
            </a:fld>
            <a:endParaRPr lang="en-IN"/>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941CC61-3F7D-4F6F-B6A9-414CBBCD2BB5}" type="datetimeFigureOut">
              <a:rPr lang="en-IN" smtClean="0"/>
              <a:t>04-09-2015</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41CC61-3F7D-4F6F-B6A9-414CBBCD2BB5}" type="datetimeFigureOut">
              <a:rPr lang="en-IN" smtClean="0"/>
              <a:t>04-09-2015</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941CC61-3F7D-4F6F-B6A9-414CBBCD2BB5}" type="datetimeFigureOut">
              <a:rPr lang="en-IN" smtClean="0"/>
              <a:t>04-09-2015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941CC61-3F7D-4F6F-B6A9-414CBBCD2BB5}" type="datetimeFigureOut">
              <a:rPr lang="en-IN" smtClean="0"/>
              <a:t>04-09-2015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1941CC61-3F7D-4F6F-B6A9-414CBBCD2BB5}" type="datetimeFigureOut">
              <a:rPr lang="en-IN" smtClean="0"/>
              <a:t>04-09-2015</a:t>
            </a:fld>
            <a:endParaRPr lang="en-IN"/>
          </a:p>
        </p:txBody>
      </p:sp>
      <p:sp>
        <p:nvSpPr>
          <p:cNvPr id="8" name="Slide Number Placeholder 7"/>
          <p:cNvSpPr>
            <a:spLocks noGrp="1"/>
          </p:cNvSpPr>
          <p:nvPr>
            <p:ph type="sldNum" sz="quarter" idx="11"/>
          </p:nvPr>
        </p:nvSpPr>
        <p:spPr/>
        <p:txBody>
          <a:bodyPr/>
          <a:lstStyle/>
          <a:p>
            <a:fld id="{6CFDF104-F600-49D9-A6E8-BFF3C40E3496}" type="slidenum">
              <a:rPr lang="en-IN" smtClean="0"/>
              <a:t>‹№›</a:t>
            </a:fld>
            <a:endParaRPr lang="en-IN"/>
          </a:p>
        </p:txBody>
      </p:sp>
      <p:sp>
        <p:nvSpPr>
          <p:cNvPr id="9" name="Footer Placeholder 8"/>
          <p:cNvSpPr>
            <a:spLocks noGrp="1"/>
          </p:cNvSpPr>
          <p:nvPr>
            <p:ph type="ftr" sz="quarter" idx="12"/>
          </p:nvPr>
        </p:nvSpPr>
        <p:spPr/>
        <p:txBody>
          <a:bodyPr/>
          <a:lstStyle/>
          <a:p>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941CC61-3F7D-4F6F-B6A9-414CBBCD2BB5}" type="datetimeFigureOut">
              <a:rPr lang="en-IN" smtClean="0"/>
              <a:t>04-09-2015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CFDF104-F600-49D9-A6E8-BFF3C40E3496}" type="slidenum">
              <a:rPr lang="en-IN" smtClean="0"/>
              <a:t>‹№›</a:t>
            </a:fld>
            <a:endParaRPr lang="en-IN"/>
          </a:p>
        </p:txBody>
      </p:sp>
      <p:sp>
        <p:nvSpPr>
          <p:cNvPr id="9" name="Title 8"/>
          <p:cNvSpPr>
            <a:spLocks noGrp="1"/>
          </p:cNvSpPr>
          <p:nvPr>
            <p:ph type="title"/>
          </p:nvPr>
        </p:nvSpPr>
        <p:spPr>
          <a:xfrm>
            <a:off x="914400" y="1544715"/>
            <a:ext cx="7315200" cy="1154097"/>
          </a:xfrm>
        </p:spPr>
        <p:txBody>
          <a:bodyPr/>
          <a:lstStyle/>
          <a:p>
            <a:r>
              <a:rPr lang="en-US" smtClean="0"/>
              <a:t>Click to edit Master title style</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1941CC61-3F7D-4F6F-B6A9-414CBBCD2BB5}" type="datetimeFigureOut">
              <a:rPr lang="en-IN" smtClean="0"/>
              <a:t>04-09-2015</a:t>
            </a:fld>
            <a:endParaRPr lang="en-IN"/>
          </a:p>
        </p:txBody>
      </p:sp>
      <p:sp>
        <p:nvSpPr>
          <p:cNvPr id="21" name="Footer Placeholder 20"/>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941CC61-3F7D-4F6F-B6A9-414CBBCD2BB5}" type="datetimeFigureOut">
              <a:rPr lang="en-IN" smtClean="0"/>
              <a:t>04-09-2015</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6CFDF104-F600-49D9-A6E8-BFF3C40E3496}" type="slidenum">
              <a:rPr lang="en-IN" smtClean="0"/>
              <a:t>‹№›</a:t>
            </a:fld>
            <a:endParaRPr lang="en-IN"/>
          </a:p>
        </p:txBody>
      </p:sp>
      <p:sp>
        <p:nvSpPr>
          <p:cNvPr id="10" name="Title 9"/>
          <p:cNvSpPr>
            <a:spLocks noGrp="1"/>
          </p:cNvSpPr>
          <p:nvPr>
            <p:ph type="title"/>
          </p:nvPr>
        </p:nvSpPr>
        <p:spPr>
          <a:xfrm>
            <a:off x="914400" y="1544715"/>
            <a:ext cx="7315200" cy="1154097"/>
          </a:xfrm>
        </p:spPr>
        <p:txBody>
          <a:bodyPr/>
          <a:lstStyle/>
          <a:p>
            <a:r>
              <a:rPr lang="en-US" smtClean="0"/>
              <a:t>Click to edit Master title style</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941CC61-3F7D-4F6F-B6A9-414CBBCD2BB5}" type="datetimeFigureOut">
              <a:rPr lang="en-IN" smtClean="0"/>
              <a:t>04-09-2015</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41CC61-3F7D-4F6F-B6A9-414CBBCD2BB5}" type="datetimeFigureOut">
              <a:rPr lang="en-IN" smtClean="0"/>
              <a:t>04-09-2015</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41CC61-3F7D-4F6F-B6A9-414CBBCD2BB5}" type="datetimeFigureOut">
              <a:rPr lang="en-IN" smtClean="0"/>
              <a:t>04-09-2015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41CC61-3F7D-4F6F-B6A9-414CBBCD2BB5}" type="datetimeFigureOut">
              <a:rPr lang="en-IN" smtClean="0"/>
              <a:t>04-09-2015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1941CC61-3F7D-4F6F-B6A9-414CBBCD2BB5}" type="datetimeFigureOut">
              <a:rPr lang="en-IN" smtClean="0"/>
              <a:t>04-09-2015</a:t>
            </a:fld>
            <a:endParaRPr lang="en-IN"/>
          </a:p>
        </p:txBody>
      </p:sp>
      <p:sp>
        <p:nvSpPr>
          <p:cNvPr id="8" name="Slide Number Placeholder 7"/>
          <p:cNvSpPr>
            <a:spLocks noGrp="1"/>
          </p:cNvSpPr>
          <p:nvPr>
            <p:ph type="sldNum" sz="quarter" idx="11"/>
          </p:nvPr>
        </p:nvSpPr>
        <p:spPr/>
        <p:txBody>
          <a:bodyPr/>
          <a:lstStyle/>
          <a:p>
            <a:fld id="{6CFDF104-F600-49D9-A6E8-BFF3C40E3496}" type="slidenum">
              <a:rPr lang="en-IN" smtClean="0"/>
              <a:t>‹№›</a:t>
            </a:fld>
            <a:endParaRPr lang="en-IN"/>
          </a:p>
        </p:txBody>
      </p:sp>
      <p:sp>
        <p:nvSpPr>
          <p:cNvPr id="9" name="Footer Placeholder 8"/>
          <p:cNvSpPr>
            <a:spLocks noGrp="1"/>
          </p:cNvSpPr>
          <p:nvPr>
            <p:ph type="ftr" sz="quarter" idx="12"/>
          </p:nvPr>
        </p:nvSpPr>
        <p:spPr/>
        <p:txBody>
          <a:bodyPr/>
          <a:lstStyle/>
          <a:p>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941CC61-3F7D-4F6F-B6A9-414CBBCD2BB5}" type="datetimeFigureOut">
              <a:rPr lang="en-IN" smtClean="0"/>
              <a:t>04-09-2015</a:t>
            </a:fld>
            <a:endParaRPr lang="en-IN"/>
          </a:p>
        </p:txBody>
      </p:sp>
      <p:sp>
        <p:nvSpPr>
          <p:cNvPr id="24" name="Footer Placeholder 23"/>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941CC61-3F7D-4F6F-B6A9-414CBBCD2BB5}" type="datetimeFigureOut">
              <a:rPr lang="en-IN" smtClean="0"/>
              <a:t>04-09-2015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CFDF104-F600-49D9-A6E8-BFF3C40E3496}" type="slidenum">
              <a:rPr lang="en-IN" smtClean="0"/>
              <a:t>‹№›</a:t>
            </a:fld>
            <a:endParaRPr lang="en-IN"/>
          </a:p>
        </p:txBody>
      </p:sp>
      <p:sp>
        <p:nvSpPr>
          <p:cNvPr id="9" name="Title 8"/>
          <p:cNvSpPr>
            <a:spLocks noGrp="1"/>
          </p:cNvSpPr>
          <p:nvPr>
            <p:ph type="title"/>
          </p:nvPr>
        </p:nvSpPr>
        <p:spPr>
          <a:xfrm>
            <a:off x="914400" y="1544715"/>
            <a:ext cx="7315200" cy="1154097"/>
          </a:xfrm>
        </p:spPr>
        <p:txBody>
          <a:bodyPr/>
          <a:lstStyle/>
          <a:p>
            <a:r>
              <a:rPr lang="en-US" smtClean="0"/>
              <a:t>Click to edit Master title style</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941CC61-3F7D-4F6F-B6A9-414CBBCD2BB5}" type="datetimeFigureOut">
              <a:rPr lang="en-IN" smtClean="0"/>
              <a:t>04-09-2015</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6CFDF104-F600-49D9-A6E8-BFF3C40E3496}" type="slidenum">
              <a:rPr lang="en-IN" smtClean="0"/>
              <a:t>‹№›</a:t>
            </a:fld>
            <a:endParaRPr lang="en-IN"/>
          </a:p>
        </p:txBody>
      </p:sp>
      <p:sp>
        <p:nvSpPr>
          <p:cNvPr id="10" name="Title 9"/>
          <p:cNvSpPr>
            <a:spLocks noGrp="1"/>
          </p:cNvSpPr>
          <p:nvPr>
            <p:ph type="title"/>
          </p:nvPr>
        </p:nvSpPr>
        <p:spPr>
          <a:xfrm>
            <a:off x="914400" y="1544715"/>
            <a:ext cx="7315200" cy="1154097"/>
          </a:xfrm>
        </p:spPr>
        <p:txBody>
          <a:bodyPr/>
          <a:lstStyle/>
          <a:p>
            <a:r>
              <a:rPr lang="en-US" smtClean="0"/>
              <a:t>Click to edit Master title style</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941CC61-3F7D-4F6F-B6A9-414CBBCD2BB5}" type="datetimeFigureOut">
              <a:rPr lang="en-IN" smtClean="0"/>
              <a:t>04-09-2015</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41CC61-3F7D-4F6F-B6A9-414CBBCD2BB5}" type="datetimeFigureOut">
              <a:rPr lang="en-IN" smtClean="0"/>
              <a:t>04-09-2015</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41CC61-3F7D-4F6F-B6A9-414CBBCD2BB5}" type="datetimeFigureOut">
              <a:rPr lang="en-IN" smtClean="0"/>
              <a:t>04-09-2015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41CC61-3F7D-4F6F-B6A9-414CBBCD2BB5}" type="datetimeFigureOut">
              <a:rPr lang="en-IN" smtClean="0"/>
              <a:t>04-09-2015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1941CC61-3F7D-4F6F-B6A9-414CBBCD2BB5}" type="datetimeFigureOut">
              <a:rPr lang="en-IN" smtClean="0"/>
              <a:t>04-09-2015</a:t>
            </a:fld>
            <a:endParaRPr lang="en-IN"/>
          </a:p>
        </p:txBody>
      </p:sp>
      <p:sp>
        <p:nvSpPr>
          <p:cNvPr id="8" name="Slide Number Placeholder 7"/>
          <p:cNvSpPr>
            <a:spLocks noGrp="1"/>
          </p:cNvSpPr>
          <p:nvPr>
            <p:ph type="sldNum" sz="quarter" idx="11"/>
          </p:nvPr>
        </p:nvSpPr>
        <p:spPr/>
        <p:txBody>
          <a:bodyPr/>
          <a:lstStyle/>
          <a:p>
            <a:fld id="{6CFDF104-F600-49D9-A6E8-BFF3C40E3496}" type="slidenum">
              <a:rPr lang="en-IN" smtClean="0"/>
              <a:t>‹№›</a:t>
            </a:fld>
            <a:endParaRPr lang="en-IN"/>
          </a:p>
        </p:txBody>
      </p:sp>
      <p:sp>
        <p:nvSpPr>
          <p:cNvPr id="9" name="Footer Placeholder 8"/>
          <p:cNvSpPr>
            <a:spLocks noGrp="1"/>
          </p:cNvSpPr>
          <p:nvPr>
            <p:ph type="ftr" sz="quarter" idx="12"/>
          </p:nvPr>
        </p:nvSpPr>
        <p:spPr/>
        <p:txBody>
          <a:bodyPr/>
          <a:lstStyle/>
          <a:p>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1941CC61-3F7D-4F6F-B6A9-414CBBCD2BB5}" type="datetimeFigureOut">
              <a:rPr lang="en-IN" smtClean="0"/>
              <a:t>04-09-2015</a:t>
            </a:fld>
            <a:endParaRPr lang="en-IN"/>
          </a:p>
        </p:txBody>
      </p:sp>
      <p:sp>
        <p:nvSpPr>
          <p:cNvPr id="29" name="Footer Placeholder 28"/>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941CC61-3F7D-4F6F-B6A9-414CBBCD2BB5}" type="datetimeFigureOut">
              <a:rPr lang="en-IN" smtClean="0"/>
              <a:t>04-09-2015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CFDF104-F600-49D9-A6E8-BFF3C40E3496}" type="slidenum">
              <a:rPr lang="en-IN" smtClean="0"/>
              <a:t>‹№›</a:t>
            </a:fld>
            <a:endParaRPr lang="en-IN"/>
          </a:p>
        </p:txBody>
      </p:sp>
      <p:sp>
        <p:nvSpPr>
          <p:cNvPr id="9" name="Title 8"/>
          <p:cNvSpPr>
            <a:spLocks noGrp="1"/>
          </p:cNvSpPr>
          <p:nvPr>
            <p:ph type="title"/>
          </p:nvPr>
        </p:nvSpPr>
        <p:spPr>
          <a:xfrm>
            <a:off x="914400" y="1544715"/>
            <a:ext cx="7315200" cy="1154097"/>
          </a:xfrm>
        </p:spPr>
        <p:txBody>
          <a:bodyPr/>
          <a:lstStyle/>
          <a:p>
            <a:r>
              <a:rPr lang="en-US" smtClean="0"/>
              <a:t>Click to edit Master title style</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941CC61-3F7D-4F6F-B6A9-414CBBCD2BB5}" type="datetimeFigureOut">
              <a:rPr lang="en-IN" smtClean="0"/>
              <a:t>04-09-2015</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6CFDF104-F600-49D9-A6E8-BFF3C40E3496}" type="slidenum">
              <a:rPr lang="en-IN" smtClean="0"/>
              <a:t>‹№›</a:t>
            </a:fld>
            <a:endParaRPr lang="en-IN"/>
          </a:p>
        </p:txBody>
      </p:sp>
      <p:sp>
        <p:nvSpPr>
          <p:cNvPr id="10" name="Title 9"/>
          <p:cNvSpPr>
            <a:spLocks noGrp="1"/>
          </p:cNvSpPr>
          <p:nvPr>
            <p:ph type="title"/>
          </p:nvPr>
        </p:nvSpPr>
        <p:spPr>
          <a:xfrm>
            <a:off x="914400" y="1544715"/>
            <a:ext cx="7315200" cy="1154097"/>
          </a:xfrm>
        </p:spPr>
        <p:txBody>
          <a:bodyPr/>
          <a:lstStyle/>
          <a:p>
            <a:r>
              <a:rPr lang="en-US" smtClean="0"/>
              <a:t>Click to edit Master title style</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941CC61-3F7D-4F6F-B6A9-414CBBCD2BB5}" type="datetimeFigureOut">
              <a:rPr lang="en-IN" smtClean="0"/>
              <a:t>04-09-2015</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41CC61-3F7D-4F6F-B6A9-414CBBCD2BB5}" type="datetimeFigureOut">
              <a:rPr lang="en-IN" smtClean="0"/>
              <a:t>04-09-2015</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41CC61-3F7D-4F6F-B6A9-414CBBCD2BB5}" type="datetimeFigureOut">
              <a:rPr lang="en-IN" smtClean="0"/>
              <a:t>04-09-2015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41CC61-3F7D-4F6F-B6A9-414CBBCD2BB5}" type="datetimeFigureOut">
              <a:rPr lang="en-IN" smtClean="0"/>
              <a:t>04-09-2015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1941CC61-3F7D-4F6F-B6A9-414CBBCD2BB5}" type="datetimeFigureOut">
              <a:rPr lang="en-IN" smtClean="0"/>
              <a:t>04-09-2015</a:t>
            </a:fld>
            <a:endParaRPr lang="en-IN"/>
          </a:p>
        </p:txBody>
      </p:sp>
      <p:sp>
        <p:nvSpPr>
          <p:cNvPr id="8" name="Slide Number Placeholder 7"/>
          <p:cNvSpPr>
            <a:spLocks noGrp="1"/>
          </p:cNvSpPr>
          <p:nvPr>
            <p:ph type="sldNum" sz="quarter" idx="11"/>
          </p:nvPr>
        </p:nvSpPr>
        <p:spPr/>
        <p:txBody>
          <a:bodyPr/>
          <a:lstStyle/>
          <a:p>
            <a:fld id="{6CFDF104-F600-49D9-A6E8-BFF3C40E3496}" type="slidenum">
              <a:rPr lang="en-IN" smtClean="0"/>
              <a:t>‹№›</a:t>
            </a:fld>
            <a:endParaRPr lang="en-IN"/>
          </a:p>
        </p:txBody>
      </p:sp>
      <p:sp>
        <p:nvSpPr>
          <p:cNvPr id="9" name="Footer Placeholder 8"/>
          <p:cNvSpPr>
            <a:spLocks noGrp="1"/>
          </p:cNvSpPr>
          <p:nvPr>
            <p:ph type="ftr" sz="quarter" idx="12"/>
          </p:nvPr>
        </p:nvSpPr>
        <p:spPr/>
        <p:txBody>
          <a:bodyPr/>
          <a:lstStyle/>
          <a:p>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31" name="Slide Number Placeholder 30"/>
          <p:cNvSpPr>
            <a:spLocks noGrp="1"/>
          </p:cNvSpPr>
          <p:nvPr>
            <p:ph type="sldNum" sz="quarter" idx="12"/>
          </p:nvPr>
        </p:nvSpPr>
        <p:spPr/>
        <p:txBody>
          <a:bodyPr/>
          <a:lstStyle/>
          <a:p>
            <a:fld id="{6CFDF104-F600-49D9-A6E8-BFF3C40E3496}" type="slidenum">
              <a:rPr lang="en-IN" smtClean="0"/>
              <a:t>‹№›</a:t>
            </a:fld>
            <a:endParaRPr lang="en-IN"/>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941CC61-3F7D-4F6F-B6A9-414CBBCD2BB5}" type="datetimeFigureOut">
              <a:rPr lang="en-IN" smtClean="0"/>
              <a:t>04-09-2015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CFDF104-F600-49D9-A6E8-BFF3C40E3496}" type="slidenum">
              <a:rPr lang="en-IN" smtClean="0"/>
              <a:t>‹№›</a:t>
            </a:fld>
            <a:endParaRPr lang="en-IN"/>
          </a:p>
        </p:txBody>
      </p:sp>
      <p:sp>
        <p:nvSpPr>
          <p:cNvPr id="9" name="Title 8"/>
          <p:cNvSpPr>
            <a:spLocks noGrp="1"/>
          </p:cNvSpPr>
          <p:nvPr>
            <p:ph type="title"/>
          </p:nvPr>
        </p:nvSpPr>
        <p:spPr>
          <a:xfrm>
            <a:off x="914400" y="1544715"/>
            <a:ext cx="7315200" cy="1154097"/>
          </a:xfrm>
        </p:spPr>
        <p:txBody>
          <a:bodyPr/>
          <a:lstStyle/>
          <a:p>
            <a:r>
              <a:rPr lang="en-US" smtClean="0"/>
              <a:t>Click to edit Master title style</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941CC61-3F7D-4F6F-B6A9-414CBBCD2BB5}" type="datetimeFigureOut">
              <a:rPr lang="en-IN" smtClean="0"/>
              <a:t>04-09-2015</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6CFDF104-F600-49D9-A6E8-BFF3C40E3496}" type="slidenum">
              <a:rPr lang="en-IN" smtClean="0"/>
              <a:t>‹№›</a:t>
            </a:fld>
            <a:endParaRPr lang="en-IN"/>
          </a:p>
        </p:txBody>
      </p:sp>
      <p:sp>
        <p:nvSpPr>
          <p:cNvPr id="10" name="Title 9"/>
          <p:cNvSpPr>
            <a:spLocks noGrp="1"/>
          </p:cNvSpPr>
          <p:nvPr>
            <p:ph type="title"/>
          </p:nvPr>
        </p:nvSpPr>
        <p:spPr>
          <a:xfrm>
            <a:off x="914400" y="1544715"/>
            <a:ext cx="7315200" cy="1154097"/>
          </a:xfrm>
        </p:spPr>
        <p:txBody>
          <a:bodyPr/>
          <a:lstStyle/>
          <a:p>
            <a:r>
              <a:rPr lang="en-US" smtClean="0"/>
              <a:t>Click to edit Master title style</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941CC61-3F7D-4F6F-B6A9-414CBBCD2BB5}" type="datetimeFigureOut">
              <a:rPr lang="en-IN" smtClean="0"/>
              <a:t>04-09-2015</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41CC61-3F7D-4F6F-B6A9-414CBBCD2BB5}" type="datetimeFigureOut">
              <a:rPr lang="en-IN" smtClean="0"/>
              <a:t>04-09-2015</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41CC61-3F7D-4F6F-B6A9-414CBBCD2BB5}" type="datetimeFigureOut">
              <a:rPr lang="en-IN" smtClean="0"/>
              <a:t>04-09-2015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41CC61-3F7D-4F6F-B6A9-414CBBCD2BB5}" type="datetimeFigureOut">
              <a:rPr lang="en-IN" smtClean="0"/>
              <a:t>04-09-2015</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41CC61-3F7D-4F6F-B6A9-414CBBCD2BB5}" type="datetimeFigureOut">
              <a:rPr lang="en-IN" smtClean="0"/>
              <a:t>04-09-2015</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FDF104-F600-49D9-A6E8-BFF3C40E3496}" type="slidenum">
              <a:rPr lang="en-IN" smtClean="0"/>
              <a:t>‹№›</a:t>
            </a:fld>
            <a:endParaRPr lang="en-IN"/>
          </a:p>
        </p:txBody>
      </p:sp>
    </p:spTree>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3.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1941CC61-3F7D-4F6F-B6A9-414CBBCD2BB5}" type="datetimeFigureOut">
              <a:rPr lang="en-IN" smtClean="0"/>
              <a:t>04-09-2015</a:t>
            </a:fld>
            <a:endParaRPr lang="en-IN"/>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IN"/>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6CFDF104-F600-49D9-A6E8-BFF3C40E3496}" type="slidenum">
              <a:rPr lang="en-IN" smtClean="0"/>
              <a:t>‹№›</a:t>
            </a:fld>
            <a:endParaRPr lang="en-IN"/>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1941CC61-3F7D-4F6F-B6A9-414CBBCD2BB5}" type="datetimeFigureOut">
              <a:rPr lang="en-IN" smtClean="0"/>
              <a:t>04-09-2015</a:t>
            </a:fld>
            <a:endParaRPr lang="en-IN"/>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en-IN"/>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6CFDF104-F600-49D9-A6E8-BFF3C40E3496}" type="slidenum">
              <a:rPr lang="en-IN" smtClean="0"/>
              <a:t>‹№›</a:t>
            </a:fld>
            <a:endParaRPr lang="en-IN"/>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1941CC61-3F7D-4F6F-B6A9-414CBBCD2BB5}" type="datetimeFigureOut">
              <a:rPr lang="en-IN" smtClean="0"/>
              <a:t>04-09-2015</a:t>
            </a:fld>
            <a:endParaRPr lang="en-IN"/>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IN"/>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6CFDF104-F600-49D9-A6E8-BFF3C40E3496}" type="slidenum">
              <a:rPr lang="en-IN" smtClean="0"/>
              <a:t>‹№›</a:t>
            </a:fld>
            <a:endParaRPr lang="en-IN"/>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1941CC61-3F7D-4F6F-B6A9-414CBBCD2BB5}" type="datetimeFigureOut">
              <a:rPr lang="en-IN" smtClean="0"/>
              <a:t>04-09-2015</a:t>
            </a:fld>
            <a:endParaRPr lang="en-IN"/>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IN"/>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6CFDF104-F600-49D9-A6E8-BFF3C40E3496}" type="slidenum">
              <a:rPr lang="en-IN" smtClean="0"/>
              <a:t>‹№›</a:t>
            </a:fld>
            <a:endParaRPr lang="en-IN"/>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1941CC61-3F7D-4F6F-B6A9-414CBBCD2BB5}" type="datetimeFigureOut">
              <a:rPr lang="en-IN" smtClean="0"/>
              <a:t>04-09-2015</a:t>
            </a:fld>
            <a:endParaRPr lang="en-IN"/>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IN"/>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CFDF104-F600-49D9-A6E8-BFF3C40E3496}" type="slidenum">
              <a:rPr lang="en-IN" smtClean="0"/>
              <a:t>‹№›</a:t>
            </a:fld>
            <a:endParaRPr lang="en-IN"/>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1941CC61-3F7D-4F6F-B6A9-414CBBCD2BB5}" type="datetimeFigureOut">
              <a:rPr lang="en-IN" smtClean="0"/>
              <a:t>04-09-2015</a:t>
            </a:fld>
            <a:endParaRPr lang="en-IN"/>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6CFDF104-F600-49D9-A6E8-BFF3C40E3496}" type="slidenum">
              <a:rPr lang="en-IN" smtClean="0"/>
              <a:t>‹№›</a:t>
            </a:fld>
            <a:endParaRPr lang="en-IN"/>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n-IN"/>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1941CC61-3F7D-4F6F-B6A9-414CBBCD2BB5}" type="datetimeFigureOut">
              <a:rPr lang="en-IN" smtClean="0"/>
              <a:t>04-09-2015</a:t>
            </a:fld>
            <a:endParaRPr lang="en-IN"/>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6CFDF104-F600-49D9-A6E8-BFF3C40E3496}" type="slidenum">
              <a:rPr lang="en-IN" smtClean="0"/>
              <a:t>‹№›</a:t>
            </a:fld>
            <a:endParaRPr lang="en-IN"/>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n-IN"/>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1941CC61-3F7D-4F6F-B6A9-414CBBCD2BB5}" type="datetimeFigureOut">
              <a:rPr lang="en-IN" smtClean="0"/>
              <a:t>04-09-2015</a:t>
            </a:fld>
            <a:endParaRPr lang="en-IN"/>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6CFDF104-F600-49D9-A6E8-BFF3C40E3496}" type="slidenum">
              <a:rPr lang="en-IN" smtClean="0"/>
              <a:t>‹№›</a:t>
            </a:fld>
            <a:endParaRPr lang="en-IN"/>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n-IN"/>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1941CC61-3F7D-4F6F-B6A9-414CBBCD2BB5}" type="datetimeFigureOut">
              <a:rPr lang="en-IN" smtClean="0"/>
              <a:t>04-09-2015</a:t>
            </a:fld>
            <a:endParaRPr lang="en-IN"/>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6CFDF104-F600-49D9-A6E8-BFF3C40E3496}" type="slidenum">
              <a:rPr lang="en-IN" smtClean="0"/>
              <a:t>‹№›</a:t>
            </a:fld>
            <a:endParaRPr lang="en-IN"/>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n-IN"/>
          </a:p>
        </p:txBody>
      </p:sp>
    </p:spTree>
  </p:cSld>
  <p:clrMap bg1="dk1" tx1="lt1" bg2="dk2" tx2="lt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6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7.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83.xml"/></Relationships>
</file>

<file path=ppt/slides/_rels/slide1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4.xml"/><Relationship Id="rId1" Type="http://schemas.openxmlformats.org/officeDocument/2006/relationships/slideLayout" Target="../slideLayouts/slideLayout84.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8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8.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8.xml"/><Relationship Id="rId1" Type="http://schemas.openxmlformats.org/officeDocument/2006/relationships/slideLayout" Target="../slideLayouts/slideLayout83.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8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4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6.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5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63488"/>
            <a:ext cx="9144000" cy="7821487"/>
          </a:xfrm>
          <a:prstGeom prst="rect">
            <a:avLst/>
          </a:prstGeom>
          <a:solidFill>
            <a:schemeClr val="accent2">
              <a:lumMod val="75000"/>
            </a:schemeClr>
          </a:solidFill>
          <a:ln>
            <a:noFill/>
          </a:ln>
          <a:effectLst>
            <a:outerShdw blurRad="190500" algn="tl" rotWithShape="0">
              <a:srgbClr val="000000">
                <a:alpha val="70000"/>
              </a:srgbClr>
            </a:outerShdw>
          </a:effectLst>
        </p:spPr>
      </p:pic>
      <p:sp>
        <p:nvSpPr>
          <p:cNvPr id="3" name="Subtitle 2"/>
          <p:cNvSpPr>
            <a:spLocks noGrp="1"/>
          </p:cNvSpPr>
          <p:nvPr>
            <p:ph type="subTitle" idx="1"/>
          </p:nvPr>
        </p:nvSpPr>
        <p:spPr>
          <a:xfrm>
            <a:off x="791580" y="1916832"/>
            <a:ext cx="7560840" cy="4082008"/>
          </a:xfrm>
        </p:spPr>
        <p:txBody>
          <a:bodyPr/>
          <a:lstStyle/>
          <a:p>
            <a:r>
              <a:rPr lang="en-IN" dirty="0" smtClean="0">
                <a:solidFill>
                  <a:srgbClr val="FFFF00"/>
                </a:solidFill>
              </a:rPr>
              <a:t>Minerals </a:t>
            </a:r>
            <a:r>
              <a:rPr lang="en-IN" dirty="0">
                <a:solidFill>
                  <a:srgbClr val="FFFF00"/>
                </a:solidFill>
              </a:rPr>
              <a:t>are naturally-occurring inorganic substances with a definite and predictable chemical composition and physical </a:t>
            </a:r>
            <a:r>
              <a:rPr lang="en-IN" dirty="0" smtClean="0">
                <a:solidFill>
                  <a:srgbClr val="FFFF00"/>
                </a:solidFill>
              </a:rPr>
              <a:t>properties</a:t>
            </a:r>
            <a:endParaRPr lang="en-IN" dirty="0">
              <a:solidFill>
                <a:srgbClr val="FFFF00"/>
              </a:solidFill>
            </a:endParaRPr>
          </a:p>
        </p:txBody>
      </p:sp>
    </p:spTree>
    <p:extLst>
      <p:ext uri="{BB962C8B-B14F-4D97-AF65-F5344CB8AC3E}">
        <p14:creationId xmlns:p14="http://schemas.microsoft.com/office/powerpoint/2010/main" val="94439726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404665"/>
            <a:ext cx="7772400" cy="864096"/>
          </a:xfrm>
        </p:spPr>
        <p:txBody>
          <a:bodyPr/>
          <a:lstStyle/>
          <a:p>
            <a:r>
              <a:rPr lang="en-US" dirty="0" smtClean="0"/>
              <a:t>Most common Ores of Iron</a:t>
            </a:r>
            <a:endParaRPr lang="en-IN" dirty="0"/>
          </a:p>
        </p:txBody>
      </p:sp>
      <p:sp>
        <p:nvSpPr>
          <p:cNvPr id="3" name="Subtitle 2"/>
          <p:cNvSpPr>
            <a:spLocks noGrp="1"/>
          </p:cNvSpPr>
          <p:nvPr>
            <p:ph type="subTitle" idx="1"/>
          </p:nvPr>
        </p:nvSpPr>
        <p:spPr>
          <a:xfrm>
            <a:off x="755576" y="1556792"/>
            <a:ext cx="7560840" cy="4082008"/>
          </a:xfrm>
        </p:spPr>
        <p:txBody>
          <a:bodyPr>
            <a:normAutofit/>
          </a:bodyPr>
          <a:lstStyle/>
          <a:p>
            <a:pPr algn="l"/>
            <a:r>
              <a:rPr lang="en-US" dirty="0" smtClean="0">
                <a:solidFill>
                  <a:schemeClr val="tx1"/>
                </a:solidFill>
              </a:rPr>
              <a:t>Hematite			Fe</a:t>
            </a:r>
            <a:r>
              <a:rPr lang="en-US" baseline="-25000" dirty="0" smtClean="0">
                <a:solidFill>
                  <a:schemeClr val="tx1"/>
                </a:solidFill>
              </a:rPr>
              <a:t>2</a:t>
            </a:r>
            <a:r>
              <a:rPr lang="en-US" dirty="0" smtClean="0">
                <a:solidFill>
                  <a:schemeClr val="tx1"/>
                </a:solidFill>
              </a:rPr>
              <a:t>O</a:t>
            </a:r>
            <a:r>
              <a:rPr lang="en-US" baseline="-25000" dirty="0" smtClean="0">
                <a:solidFill>
                  <a:schemeClr val="tx1"/>
                </a:solidFill>
              </a:rPr>
              <a:t>3</a:t>
            </a:r>
          </a:p>
          <a:p>
            <a:pPr algn="l"/>
            <a:r>
              <a:rPr lang="en-US" dirty="0" smtClean="0">
                <a:solidFill>
                  <a:schemeClr val="tx1"/>
                </a:solidFill>
              </a:rPr>
              <a:t>Limonite</a:t>
            </a:r>
            <a:r>
              <a:rPr lang="en-US" dirty="0">
                <a:solidFill>
                  <a:schemeClr val="tx1"/>
                </a:solidFill>
              </a:rPr>
              <a:t>			</a:t>
            </a:r>
            <a:r>
              <a:rPr lang="en-US" dirty="0" smtClean="0">
                <a:solidFill>
                  <a:schemeClr val="tx1"/>
                </a:solidFill>
              </a:rPr>
              <a:t>Fe</a:t>
            </a:r>
            <a:r>
              <a:rPr lang="en-US" baseline="-25000" dirty="0" smtClean="0">
                <a:solidFill>
                  <a:schemeClr val="tx1"/>
                </a:solidFill>
              </a:rPr>
              <a:t>2</a:t>
            </a:r>
            <a:r>
              <a:rPr lang="en-US" dirty="0" smtClean="0">
                <a:solidFill>
                  <a:schemeClr val="tx1"/>
                </a:solidFill>
              </a:rPr>
              <a:t>O</a:t>
            </a:r>
            <a:r>
              <a:rPr lang="en-US" baseline="-25000" dirty="0" smtClean="0">
                <a:solidFill>
                  <a:schemeClr val="tx1"/>
                </a:solidFill>
              </a:rPr>
              <a:t>3</a:t>
            </a:r>
            <a:r>
              <a:rPr lang="en-US" dirty="0" smtClean="0">
                <a:solidFill>
                  <a:schemeClr val="tx1"/>
                </a:solidFill>
              </a:rPr>
              <a:t>.3H</a:t>
            </a:r>
            <a:r>
              <a:rPr lang="en-US" baseline="-25000" dirty="0" smtClean="0">
                <a:solidFill>
                  <a:schemeClr val="tx1"/>
                </a:solidFill>
              </a:rPr>
              <a:t>2</a:t>
            </a:r>
            <a:r>
              <a:rPr lang="en-US" dirty="0" smtClean="0">
                <a:solidFill>
                  <a:schemeClr val="tx1"/>
                </a:solidFill>
              </a:rPr>
              <a:t>O</a:t>
            </a:r>
            <a:endParaRPr lang="en-US" baseline="-25000" dirty="0">
              <a:solidFill>
                <a:schemeClr val="tx1"/>
              </a:solidFill>
            </a:endParaRPr>
          </a:p>
          <a:p>
            <a:pPr algn="l"/>
            <a:r>
              <a:rPr lang="en-US" dirty="0" smtClean="0">
                <a:solidFill>
                  <a:schemeClr val="tx1"/>
                </a:solidFill>
              </a:rPr>
              <a:t>Magnetite</a:t>
            </a:r>
            <a:r>
              <a:rPr lang="en-US" dirty="0">
                <a:solidFill>
                  <a:schemeClr val="tx1"/>
                </a:solidFill>
              </a:rPr>
              <a:t>			</a:t>
            </a:r>
            <a:r>
              <a:rPr lang="en-US" dirty="0" smtClean="0">
                <a:solidFill>
                  <a:schemeClr val="tx1"/>
                </a:solidFill>
              </a:rPr>
              <a:t>Fe</a:t>
            </a:r>
            <a:r>
              <a:rPr lang="en-US" baseline="-25000" dirty="0" smtClean="0">
                <a:solidFill>
                  <a:schemeClr val="tx1"/>
                </a:solidFill>
              </a:rPr>
              <a:t>3</a:t>
            </a:r>
            <a:r>
              <a:rPr lang="en-US" dirty="0" smtClean="0">
                <a:solidFill>
                  <a:schemeClr val="tx1"/>
                </a:solidFill>
              </a:rPr>
              <a:t>O</a:t>
            </a:r>
            <a:r>
              <a:rPr lang="en-US" baseline="-25000" dirty="0">
                <a:solidFill>
                  <a:schemeClr val="tx1"/>
                </a:solidFill>
              </a:rPr>
              <a:t>4</a:t>
            </a:r>
          </a:p>
          <a:p>
            <a:pPr algn="l"/>
            <a:r>
              <a:rPr lang="en-US" dirty="0" smtClean="0">
                <a:solidFill>
                  <a:schemeClr val="tx1"/>
                </a:solidFill>
              </a:rPr>
              <a:t>Siderite</a:t>
            </a:r>
            <a:r>
              <a:rPr lang="en-US" dirty="0">
                <a:solidFill>
                  <a:schemeClr val="tx1"/>
                </a:solidFill>
              </a:rPr>
              <a:t>			</a:t>
            </a:r>
            <a:r>
              <a:rPr lang="en-US" dirty="0" smtClean="0">
                <a:solidFill>
                  <a:schemeClr val="tx1"/>
                </a:solidFill>
              </a:rPr>
              <a:t>FeCO</a:t>
            </a:r>
            <a:r>
              <a:rPr lang="en-US" baseline="-25000" dirty="0" smtClean="0">
                <a:solidFill>
                  <a:schemeClr val="tx1"/>
                </a:solidFill>
              </a:rPr>
              <a:t>3</a:t>
            </a:r>
            <a:endParaRPr lang="en-US" baseline="-25000" dirty="0">
              <a:solidFill>
                <a:schemeClr val="tx1"/>
              </a:solidFill>
            </a:endParaRPr>
          </a:p>
          <a:p>
            <a:pPr algn="l"/>
            <a:r>
              <a:rPr lang="en-US" dirty="0" smtClean="0">
                <a:solidFill>
                  <a:schemeClr val="tx1"/>
                </a:solidFill>
              </a:rPr>
              <a:t>Iron pyrite</a:t>
            </a:r>
            <a:r>
              <a:rPr lang="en-US" dirty="0">
                <a:solidFill>
                  <a:schemeClr val="tx1"/>
                </a:solidFill>
              </a:rPr>
              <a:t>			</a:t>
            </a:r>
            <a:r>
              <a:rPr lang="en-US" dirty="0" smtClean="0">
                <a:solidFill>
                  <a:schemeClr val="tx1"/>
                </a:solidFill>
              </a:rPr>
              <a:t>FeS</a:t>
            </a:r>
            <a:r>
              <a:rPr lang="en-US" baseline="-25000" dirty="0" smtClean="0">
                <a:solidFill>
                  <a:schemeClr val="tx1"/>
                </a:solidFill>
              </a:rPr>
              <a:t>2</a:t>
            </a:r>
            <a:endParaRPr lang="en-US" baseline="-25000" dirty="0">
              <a:solidFill>
                <a:schemeClr val="tx1"/>
              </a:solidFill>
            </a:endParaRPr>
          </a:p>
          <a:p>
            <a:pPr algn="l"/>
            <a:r>
              <a:rPr lang="en-US" dirty="0" smtClean="0">
                <a:solidFill>
                  <a:schemeClr val="tx1"/>
                </a:solidFill>
              </a:rPr>
              <a:t>Copper pyrite</a:t>
            </a:r>
            <a:r>
              <a:rPr lang="en-US" dirty="0">
                <a:solidFill>
                  <a:schemeClr val="tx1"/>
                </a:solidFill>
              </a:rPr>
              <a:t>		</a:t>
            </a:r>
            <a:r>
              <a:rPr lang="en-US" dirty="0" smtClean="0">
                <a:solidFill>
                  <a:schemeClr val="tx1"/>
                </a:solidFill>
              </a:rPr>
              <a:t>           CuFeS</a:t>
            </a:r>
            <a:r>
              <a:rPr lang="en-US" baseline="-25000" dirty="0" smtClean="0">
                <a:solidFill>
                  <a:schemeClr val="tx1"/>
                </a:solidFill>
              </a:rPr>
              <a:t>2</a:t>
            </a:r>
            <a:endParaRPr lang="en-US" baseline="-25000" dirty="0">
              <a:solidFill>
                <a:schemeClr val="tx1"/>
              </a:solidFill>
            </a:endParaRPr>
          </a:p>
          <a:p>
            <a:pPr algn="l"/>
            <a:endParaRPr lang="en-IN" baseline="-25000" dirty="0">
              <a:solidFill>
                <a:schemeClr val="tx1"/>
              </a:solidFill>
            </a:endParaRPr>
          </a:p>
        </p:txBody>
      </p:sp>
      <p:pic>
        <p:nvPicPr>
          <p:cNvPr id="5122" name="Picture 2" descr="H:\pictures\Iron_ore[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6176" y="3789040"/>
            <a:ext cx="2681362" cy="27499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879187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404665"/>
            <a:ext cx="7772400" cy="864096"/>
          </a:xfrm>
        </p:spPr>
        <p:txBody>
          <a:bodyPr/>
          <a:lstStyle/>
          <a:p>
            <a:r>
              <a:rPr lang="en-US" dirty="0" smtClean="0"/>
              <a:t>METALLURGY</a:t>
            </a:r>
            <a:endParaRPr lang="en-IN" dirty="0"/>
          </a:p>
        </p:txBody>
      </p:sp>
      <p:sp>
        <p:nvSpPr>
          <p:cNvPr id="3" name="Subtitle 2"/>
          <p:cNvSpPr>
            <a:spLocks noGrp="1"/>
          </p:cNvSpPr>
          <p:nvPr>
            <p:ph type="subTitle" idx="1"/>
          </p:nvPr>
        </p:nvSpPr>
        <p:spPr>
          <a:xfrm>
            <a:off x="755576" y="1556792"/>
            <a:ext cx="7560840" cy="4082008"/>
          </a:xfrm>
        </p:spPr>
        <p:txBody>
          <a:bodyPr/>
          <a:lstStyle/>
          <a:p>
            <a:pPr algn="l"/>
            <a:r>
              <a:rPr lang="en-US" dirty="0" smtClean="0">
                <a:solidFill>
                  <a:schemeClr val="tx1"/>
                </a:solidFill>
              </a:rPr>
              <a:t>Dressing of ore</a:t>
            </a:r>
          </a:p>
          <a:p>
            <a:pPr algn="l"/>
            <a:r>
              <a:rPr lang="en-US" dirty="0"/>
              <a:t> </a:t>
            </a:r>
            <a:r>
              <a:rPr lang="en-US" dirty="0" smtClean="0"/>
              <a:t>     pulverization</a:t>
            </a:r>
          </a:p>
          <a:p>
            <a:pPr algn="l"/>
            <a:endParaRPr lang="en-US" dirty="0">
              <a:solidFill>
                <a:schemeClr val="tx1"/>
              </a:solidFill>
            </a:endParaRPr>
          </a:p>
          <a:p>
            <a:pPr algn="l"/>
            <a:r>
              <a:rPr lang="en-US" dirty="0" smtClean="0"/>
              <a:t>Concentration of ore</a:t>
            </a:r>
          </a:p>
          <a:p>
            <a:pPr algn="l"/>
            <a:r>
              <a:rPr lang="en-US" dirty="0">
                <a:solidFill>
                  <a:schemeClr val="tx1"/>
                </a:solidFill>
              </a:rPr>
              <a:t> </a:t>
            </a:r>
            <a:r>
              <a:rPr lang="en-US" dirty="0" smtClean="0">
                <a:solidFill>
                  <a:schemeClr val="tx1"/>
                </a:solidFill>
              </a:rPr>
              <a:t>     removal of moisture, volatile impurities</a:t>
            </a:r>
          </a:p>
          <a:p>
            <a:pPr algn="l"/>
            <a:r>
              <a:rPr lang="en-US" dirty="0"/>
              <a:t> </a:t>
            </a:r>
            <a:r>
              <a:rPr lang="en-US" dirty="0" smtClean="0"/>
              <a:t>     converting sulphur, phosphorus into their oxides</a:t>
            </a:r>
          </a:p>
          <a:p>
            <a:pPr algn="l"/>
            <a:r>
              <a:rPr lang="en-US" dirty="0">
                <a:solidFill>
                  <a:schemeClr val="tx1"/>
                </a:solidFill>
              </a:rPr>
              <a:t> </a:t>
            </a:r>
            <a:r>
              <a:rPr lang="en-US" dirty="0" smtClean="0">
                <a:solidFill>
                  <a:schemeClr val="tx1"/>
                </a:solidFill>
              </a:rPr>
              <a:t>     converting ferrous to ferric oxide</a:t>
            </a:r>
          </a:p>
          <a:p>
            <a:pPr algn="l"/>
            <a:endParaRPr lang="en-US" dirty="0"/>
          </a:p>
          <a:p>
            <a:pPr algn="l"/>
            <a:r>
              <a:rPr lang="en-US" dirty="0" smtClean="0">
                <a:solidFill>
                  <a:schemeClr val="tx1"/>
                </a:solidFill>
              </a:rPr>
              <a:t>Reduction of ore</a:t>
            </a:r>
          </a:p>
          <a:p>
            <a:pPr algn="l"/>
            <a:r>
              <a:rPr lang="en-US" dirty="0"/>
              <a:t> </a:t>
            </a:r>
            <a:r>
              <a:rPr lang="en-US" dirty="0" smtClean="0"/>
              <a:t>     smelting</a:t>
            </a:r>
            <a:endParaRPr lang="en-IN" dirty="0">
              <a:solidFill>
                <a:schemeClr val="tx1"/>
              </a:solidFill>
            </a:endParaRPr>
          </a:p>
        </p:txBody>
      </p:sp>
    </p:spTree>
    <p:extLst>
      <p:ext uri="{BB962C8B-B14F-4D97-AF65-F5344CB8AC3E}">
        <p14:creationId xmlns:p14="http://schemas.microsoft.com/office/powerpoint/2010/main" val="416822999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188640"/>
            <a:ext cx="4333652" cy="59785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3"/>
          <p:cNvSpPr>
            <a:spLocks noGrp="1"/>
          </p:cNvSpPr>
          <p:nvPr>
            <p:ph type="title"/>
          </p:nvPr>
        </p:nvSpPr>
        <p:spPr>
          <a:xfrm>
            <a:off x="5580112" y="4797152"/>
            <a:ext cx="3240360" cy="1154097"/>
          </a:xfrm>
        </p:spPr>
        <p:txBody>
          <a:bodyPr>
            <a:normAutofit fontScale="90000"/>
          </a:bodyPr>
          <a:lstStyle/>
          <a:p>
            <a:pPr algn="ctr"/>
            <a:r>
              <a:rPr lang="en-US" dirty="0" smtClean="0"/>
              <a:t>BLAST  FURNACE</a:t>
            </a:r>
            <a:endParaRPr lang="en-IN" dirty="0"/>
          </a:p>
        </p:txBody>
      </p:sp>
    </p:spTree>
    <p:extLst>
      <p:ext uri="{BB962C8B-B14F-4D97-AF65-F5344CB8AC3E}">
        <p14:creationId xmlns:p14="http://schemas.microsoft.com/office/powerpoint/2010/main" val="4166887000"/>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1311294978"/>
              </p:ext>
            </p:extLst>
          </p:nvPr>
        </p:nvGraphicFramePr>
        <p:xfrm>
          <a:off x="1043608" y="1052736"/>
          <a:ext cx="6984776" cy="50405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3496530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pictures\iron-ore-mines[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63688" y="0"/>
            <a:ext cx="5650023" cy="68176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168847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404665"/>
            <a:ext cx="7772400" cy="864096"/>
          </a:xfrm>
        </p:spPr>
        <p:txBody>
          <a:bodyPr/>
          <a:lstStyle/>
          <a:p>
            <a:r>
              <a:rPr lang="en-US" dirty="0" smtClean="0"/>
              <a:t>Manganese</a:t>
            </a:r>
            <a:endParaRPr lang="en-IN" dirty="0"/>
          </a:p>
        </p:txBody>
      </p:sp>
      <p:sp>
        <p:nvSpPr>
          <p:cNvPr id="3" name="Subtitle 2"/>
          <p:cNvSpPr>
            <a:spLocks noGrp="1"/>
          </p:cNvSpPr>
          <p:nvPr>
            <p:ph type="subTitle" idx="1"/>
          </p:nvPr>
        </p:nvSpPr>
        <p:spPr>
          <a:xfrm>
            <a:off x="755576" y="1556792"/>
            <a:ext cx="7560840" cy="4082008"/>
          </a:xfrm>
        </p:spPr>
        <p:txBody>
          <a:bodyPr/>
          <a:lstStyle/>
          <a:p>
            <a:pPr algn="l"/>
            <a:r>
              <a:rPr lang="en-US" dirty="0" smtClean="0">
                <a:solidFill>
                  <a:schemeClr val="tx1"/>
                </a:solidFill>
              </a:rPr>
              <a:t>Manganese is mainly used in the manufacturing of steel and </a:t>
            </a:r>
            <a:r>
              <a:rPr lang="en-US" dirty="0" err="1" smtClean="0">
                <a:solidFill>
                  <a:schemeClr val="tx1"/>
                </a:solidFill>
              </a:rPr>
              <a:t>ferro</a:t>
            </a:r>
            <a:r>
              <a:rPr lang="en-US" dirty="0" smtClean="0">
                <a:solidFill>
                  <a:schemeClr val="tx1"/>
                </a:solidFill>
              </a:rPr>
              <a:t>-manganese alloy, bleaching powder, insecticides and paints.</a:t>
            </a:r>
          </a:p>
          <a:p>
            <a:pPr algn="l"/>
            <a:r>
              <a:rPr lang="en-US" dirty="0" smtClean="0">
                <a:solidFill>
                  <a:schemeClr val="tx1"/>
                </a:solidFill>
              </a:rPr>
              <a:t>Orissa is the largest producer of manganese ores in India accounting for one-third of the total production.</a:t>
            </a:r>
            <a:endParaRPr lang="en-IN" dirty="0">
              <a:solidFill>
                <a:schemeClr val="tx1"/>
              </a:solidFill>
            </a:endParaRPr>
          </a:p>
        </p:txBody>
      </p:sp>
      <p:pic>
        <p:nvPicPr>
          <p:cNvPr id="1026" name="Picture 2" descr="http://upload.wikimedia.org/wikipedia/commons/a/ac/Romanechit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08104" y="3789040"/>
            <a:ext cx="3260658" cy="26026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5726818"/>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404665"/>
            <a:ext cx="7772400" cy="864096"/>
          </a:xfrm>
        </p:spPr>
        <p:txBody>
          <a:bodyPr/>
          <a:lstStyle/>
          <a:p>
            <a:r>
              <a:rPr lang="en-US" dirty="0" smtClean="0"/>
              <a:t>ORES OF MANGANEESE</a:t>
            </a:r>
            <a:endParaRPr lang="en-IN" dirty="0"/>
          </a:p>
        </p:txBody>
      </p:sp>
      <p:sp>
        <p:nvSpPr>
          <p:cNvPr id="3" name="Subtitle 2"/>
          <p:cNvSpPr>
            <a:spLocks noGrp="1"/>
          </p:cNvSpPr>
          <p:nvPr>
            <p:ph type="subTitle" idx="1"/>
          </p:nvPr>
        </p:nvSpPr>
        <p:spPr>
          <a:xfrm>
            <a:off x="755576" y="1556792"/>
            <a:ext cx="7560840" cy="4082008"/>
          </a:xfrm>
        </p:spPr>
        <p:txBody>
          <a:bodyPr>
            <a:normAutofit/>
          </a:bodyPr>
          <a:lstStyle/>
          <a:p>
            <a:pPr>
              <a:lnSpc>
                <a:spcPct val="115000"/>
              </a:lnSpc>
              <a:spcAft>
                <a:spcPts val="1000"/>
              </a:spcAft>
            </a:pPr>
            <a:r>
              <a:rPr lang="en-US" dirty="0" smtClean="0"/>
              <a:t>Pyrolusite                         </a:t>
            </a:r>
            <a:r>
              <a:rPr lang="en-IN" sz="2400" dirty="0" smtClean="0">
                <a:latin typeface="Calibri"/>
                <a:ea typeface="Calibri"/>
                <a:cs typeface="Times New Roman"/>
              </a:rPr>
              <a:t>MnO</a:t>
            </a:r>
            <a:r>
              <a:rPr lang="en-IN" sz="2400" baseline="-25000" dirty="0" smtClean="0">
                <a:latin typeface="Calibri"/>
                <a:ea typeface="Calibri"/>
                <a:cs typeface="Times New Roman"/>
              </a:rPr>
              <a:t>2</a:t>
            </a:r>
            <a:endParaRPr lang="en-IN" dirty="0" smtClean="0"/>
          </a:p>
          <a:p>
            <a:endParaRPr lang="en-IN" dirty="0" smtClean="0"/>
          </a:p>
          <a:p>
            <a:r>
              <a:rPr lang="en-IN" dirty="0"/>
              <a:t>Hausmannite                     Mn</a:t>
            </a:r>
            <a:r>
              <a:rPr lang="en-IN" baseline="30000" dirty="0"/>
              <a:t>2+</a:t>
            </a:r>
            <a:r>
              <a:rPr lang="en-IN" dirty="0"/>
              <a:t>Mn</a:t>
            </a:r>
            <a:r>
              <a:rPr lang="en-IN" baseline="30000" dirty="0"/>
              <a:t>3+</a:t>
            </a:r>
            <a:r>
              <a:rPr lang="en-IN" baseline="-25000" dirty="0"/>
              <a:t>2</a:t>
            </a:r>
            <a:r>
              <a:rPr lang="en-IN" dirty="0"/>
              <a:t>O</a:t>
            </a:r>
            <a:r>
              <a:rPr lang="en-IN" baseline="-25000" dirty="0"/>
              <a:t>4</a:t>
            </a:r>
            <a:endParaRPr lang="en-IN" dirty="0" smtClean="0"/>
          </a:p>
          <a:p>
            <a:endParaRPr lang="en-IN" dirty="0" smtClean="0"/>
          </a:p>
          <a:p>
            <a:pPr>
              <a:lnSpc>
                <a:spcPct val="115000"/>
              </a:lnSpc>
              <a:spcAft>
                <a:spcPts val="1000"/>
              </a:spcAft>
            </a:pPr>
            <a:r>
              <a:rPr lang="en-IN" dirty="0" smtClean="0"/>
              <a:t>Rhodochrosite                   </a:t>
            </a:r>
            <a:r>
              <a:rPr lang="en-IN" sz="2400" dirty="0" smtClean="0">
                <a:latin typeface="Calibri"/>
                <a:ea typeface="Calibri"/>
                <a:cs typeface="Times New Roman"/>
              </a:rPr>
              <a:t>MnCO</a:t>
            </a:r>
            <a:r>
              <a:rPr lang="en-IN" sz="2400" baseline="-25000" dirty="0" smtClean="0">
                <a:latin typeface="Calibri"/>
                <a:ea typeface="Calibri"/>
                <a:cs typeface="Times New Roman"/>
              </a:rPr>
              <a:t>3</a:t>
            </a:r>
            <a:endParaRPr lang="en-IN" sz="2400" dirty="0">
              <a:latin typeface="Calibri"/>
              <a:ea typeface="Calibri"/>
              <a:cs typeface="Times New Roman"/>
            </a:endParaRPr>
          </a:p>
          <a:p>
            <a:endParaRPr lang="en-US" dirty="0" smtClean="0"/>
          </a:p>
          <a:p>
            <a:endParaRPr lang="en-US" dirty="0" smtClean="0"/>
          </a:p>
          <a:p>
            <a:endParaRPr lang="en-IN" dirty="0"/>
          </a:p>
        </p:txBody>
      </p:sp>
    </p:spTree>
    <p:extLst>
      <p:ext uri="{BB962C8B-B14F-4D97-AF65-F5344CB8AC3E}">
        <p14:creationId xmlns:p14="http://schemas.microsoft.com/office/powerpoint/2010/main" val="193758923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404665"/>
            <a:ext cx="7772400" cy="864096"/>
          </a:xfrm>
        </p:spPr>
        <p:txBody>
          <a:bodyPr/>
          <a:lstStyle/>
          <a:p>
            <a:r>
              <a:rPr lang="en-US" dirty="0" smtClean="0"/>
              <a:t>Metallurgy of manganese</a:t>
            </a:r>
            <a:endParaRPr lang="en-IN" dirty="0"/>
          </a:p>
        </p:txBody>
      </p:sp>
      <p:sp>
        <p:nvSpPr>
          <p:cNvPr id="3" name="Subtitle 2"/>
          <p:cNvSpPr>
            <a:spLocks noGrp="1"/>
          </p:cNvSpPr>
          <p:nvPr>
            <p:ph type="subTitle" idx="1"/>
          </p:nvPr>
        </p:nvSpPr>
        <p:spPr>
          <a:xfrm>
            <a:off x="755576" y="1556792"/>
            <a:ext cx="7560840" cy="4082008"/>
          </a:xfrm>
        </p:spPr>
        <p:txBody>
          <a:bodyPr/>
          <a:lstStyle/>
          <a:p>
            <a:r>
              <a:rPr lang="en-US" dirty="0" smtClean="0"/>
              <a:t>Dressing of ore</a:t>
            </a:r>
          </a:p>
          <a:p>
            <a:r>
              <a:rPr lang="en-US" dirty="0"/>
              <a:t> </a:t>
            </a:r>
            <a:r>
              <a:rPr lang="en-US" dirty="0" smtClean="0"/>
              <a:t>pulverization</a:t>
            </a:r>
          </a:p>
          <a:p>
            <a:endParaRPr lang="en-US" dirty="0"/>
          </a:p>
          <a:p>
            <a:endParaRPr lang="en-US" dirty="0" smtClean="0"/>
          </a:p>
          <a:p>
            <a:endParaRPr lang="en-US" dirty="0"/>
          </a:p>
          <a:p>
            <a:r>
              <a:rPr lang="en-US" dirty="0" smtClean="0"/>
              <a:t>Extraction</a:t>
            </a:r>
          </a:p>
          <a:p>
            <a:r>
              <a:rPr lang="en-US" dirty="0"/>
              <a:t> </a:t>
            </a:r>
            <a:r>
              <a:rPr lang="en-US" dirty="0" smtClean="0"/>
              <a:t>Thermite Reaction</a:t>
            </a:r>
            <a:endParaRPr lang="en-IN" dirty="0"/>
          </a:p>
        </p:txBody>
      </p:sp>
    </p:spTree>
    <p:extLst>
      <p:ext uri="{BB962C8B-B14F-4D97-AF65-F5344CB8AC3E}">
        <p14:creationId xmlns:p14="http://schemas.microsoft.com/office/powerpoint/2010/main" val="13575544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04248" y="4797152"/>
            <a:ext cx="2088232" cy="1154097"/>
          </a:xfrm>
        </p:spPr>
        <p:txBody>
          <a:bodyPr>
            <a:normAutofit fontScale="90000"/>
          </a:bodyPr>
          <a:lstStyle/>
          <a:p>
            <a:r>
              <a:rPr lang="en-US" dirty="0" smtClean="0"/>
              <a:t>Thermite reaction</a:t>
            </a:r>
            <a:endParaRPr lang="en-IN" dirty="0"/>
          </a:p>
        </p:txBody>
      </p:sp>
      <p:pic>
        <p:nvPicPr>
          <p:cNvPr id="2050" name="Picture 2" descr="H:\pictures\PS_TitaniumThermite_221-2[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6445989"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066333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extLst>
              <p:ext uri="{D42A27DB-BD31-4B8C-83A1-F6EECF244321}">
                <p14:modId xmlns:p14="http://schemas.microsoft.com/office/powerpoint/2010/main" val="2807035763"/>
              </p:ext>
            </p:extLst>
          </p:nvPr>
        </p:nvGraphicFramePr>
        <p:xfrm>
          <a:off x="755576" y="764704"/>
          <a:ext cx="7560840" cy="532859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051819451"/>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62" y="0"/>
            <a:ext cx="9156361" cy="674136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ctrTitle"/>
          </p:nvPr>
        </p:nvSpPr>
        <p:spPr>
          <a:xfrm>
            <a:off x="539552" y="404665"/>
            <a:ext cx="7772400" cy="864096"/>
          </a:xfrm>
        </p:spPr>
        <p:txBody>
          <a:bodyPr/>
          <a:lstStyle/>
          <a:p>
            <a:r>
              <a:rPr lang="en-US" dirty="0" smtClean="0">
                <a:solidFill>
                  <a:srgbClr val="FFFF00"/>
                </a:solidFill>
              </a:rPr>
              <a:t>Classification of Minerals</a:t>
            </a:r>
            <a:endParaRPr lang="en-IN" dirty="0">
              <a:solidFill>
                <a:srgbClr val="FFFF00"/>
              </a:solidFill>
            </a:endParaRPr>
          </a:p>
        </p:txBody>
      </p:sp>
      <p:sp>
        <p:nvSpPr>
          <p:cNvPr id="3" name="Subtitle 2"/>
          <p:cNvSpPr>
            <a:spLocks noGrp="1"/>
          </p:cNvSpPr>
          <p:nvPr>
            <p:ph type="subTitle" idx="1"/>
          </p:nvPr>
        </p:nvSpPr>
        <p:spPr>
          <a:xfrm>
            <a:off x="755576" y="1556792"/>
            <a:ext cx="7560840" cy="4082008"/>
          </a:xfrm>
        </p:spPr>
        <p:txBody>
          <a:bodyPr/>
          <a:lstStyle/>
          <a:p>
            <a:pPr algn="l"/>
            <a:r>
              <a:rPr lang="en-US" dirty="0" smtClean="0">
                <a:solidFill>
                  <a:srgbClr val="FFFF00"/>
                </a:solidFill>
              </a:rPr>
              <a:t>Metallic 	Ferrous </a:t>
            </a:r>
          </a:p>
          <a:p>
            <a:pPr algn="l"/>
            <a:r>
              <a:rPr lang="en-US" dirty="0">
                <a:solidFill>
                  <a:srgbClr val="FFFF00"/>
                </a:solidFill>
              </a:rPr>
              <a:t>	</a:t>
            </a:r>
            <a:r>
              <a:rPr lang="en-US" dirty="0" smtClean="0">
                <a:solidFill>
                  <a:srgbClr val="FFFF00"/>
                </a:solidFill>
              </a:rPr>
              <a:t>	Non-ferrous</a:t>
            </a:r>
          </a:p>
          <a:p>
            <a:pPr algn="l"/>
            <a:r>
              <a:rPr lang="en-US" dirty="0">
                <a:solidFill>
                  <a:srgbClr val="FFFF00"/>
                </a:solidFill>
              </a:rPr>
              <a:t>	</a:t>
            </a:r>
            <a:r>
              <a:rPr lang="en-US" dirty="0" smtClean="0">
                <a:solidFill>
                  <a:srgbClr val="FFFF00"/>
                </a:solidFill>
              </a:rPr>
              <a:t>	Precious</a:t>
            </a:r>
          </a:p>
          <a:p>
            <a:pPr algn="l"/>
            <a:r>
              <a:rPr lang="en-US" dirty="0" smtClean="0">
                <a:solidFill>
                  <a:srgbClr val="FFFF00"/>
                </a:solidFill>
              </a:rPr>
              <a:t>Non-metallic</a:t>
            </a:r>
          </a:p>
          <a:p>
            <a:pPr algn="l"/>
            <a:r>
              <a:rPr lang="en-US" dirty="0" smtClean="0">
                <a:solidFill>
                  <a:srgbClr val="FFFF00"/>
                </a:solidFill>
              </a:rPr>
              <a:t>Energy Minerals</a:t>
            </a:r>
            <a:endParaRPr lang="en-IN" dirty="0">
              <a:solidFill>
                <a:srgbClr val="FFFF00"/>
              </a:solidFill>
            </a:endParaRPr>
          </a:p>
        </p:txBody>
      </p:sp>
    </p:spTree>
    <p:extLst>
      <p:ext uri="{BB962C8B-B14F-4D97-AF65-F5344CB8AC3E}">
        <p14:creationId xmlns:p14="http://schemas.microsoft.com/office/powerpoint/2010/main" val="82164479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620" y="764704"/>
            <a:ext cx="9119380" cy="5733256"/>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983910" y="3631332"/>
            <a:ext cx="7200800" cy="1446550"/>
          </a:xfrm>
          <a:prstGeom prst="rect">
            <a:avLst/>
          </a:prstGeom>
          <a:noFill/>
        </p:spPr>
        <p:txBody>
          <a:bodyPr wrap="square" rtlCol="0">
            <a:spAutoFit/>
          </a:bodyPr>
          <a:lstStyle/>
          <a:p>
            <a:r>
              <a:rPr lang="en-US" sz="8800" dirty="0" smtClean="0">
                <a:solidFill>
                  <a:schemeClr val="accent2">
                    <a:lumMod val="60000"/>
                    <a:lumOff val="40000"/>
                  </a:schemeClr>
                </a:solidFill>
                <a:latin typeface="Lucida Handwriting" pitchFamily="66" charset="0"/>
              </a:rPr>
              <a:t>Thank You</a:t>
            </a:r>
            <a:endParaRPr lang="en-IN" sz="8800" dirty="0">
              <a:solidFill>
                <a:schemeClr val="accent2">
                  <a:lumMod val="60000"/>
                  <a:lumOff val="40000"/>
                </a:schemeClr>
              </a:solidFill>
              <a:latin typeface="Lucida Handwriting" pitchFamily="66" charset="0"/>
            </a:endParaRPr>
          </a:p>
        </p:txBody>
      </p:sp>
    </p:spTree>
    <p:extLst>
      <p:ext uri="{BB962C8B-B14F-4D97-AF65-F5344CB8AC3E}">
        <p14:creationId xmlns:p14="http://schemas.microsoft.com/office/powerpoint/2010/main" val="417624316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545013" y="620688"/>
            <a:ext cx="3816424"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CLASSIFICATION OF MINERALS</a:t>
            </a:r>
            <a:endParaRPr lang="en-IN" dirty="0"/>
          </a:p>
        </p:txBody>
      </p:sp>
      <p:cxnSp>
        <p:nvCxnSpPr>
          <p:cNvPr id="7" name="Straight Connector 6"/>
          <p:cNvCxnSpPr>
            <a:stCxn id="5" idx="2"/>
          </p:cNvCxnSpPr>
          <p:nvPr/>
        </p:nvCxnSpPr>
        <p:spPr>
          <a:xfrm>
            <a:off x="4453225" y="1124744"/>
            <a:ext cx="0" cy="864096"/>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1547664" y="1988840"/>
            <a:ext cx="290556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453225" y="1988840"/>
            <a:ext cx="292708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547664" y="1988840"/>
            <a:ext cx="0" cy="576064"/>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380312" y="1988840"/>
            <a:ext cx="0" cy="504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453225" y="1988840"/>
            <a:ext cx="0" cy="576064"/>
          </a:xfrm>
          <a:prstGeom prst="line">
            <a:avLst/>
          </a:prstGeom>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3769149" y="2593178"/>
            <a:ext cx="1368152"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METALLIC</a:t>
            </a:r>
            <a:endParaRPr lang="en-IN" dirty="0"/>
          </a:p>
        </p:txBody>
      </p:sp>
      <p:sp>
        <p:nvSpPr>
          <p:cNvPr id="20" name="Rectangle 19"/>
          <p:cNvSpPr/>
          <p:nvPr/>
        </p:nvSpPr>
        <p:spPr>
          <a:xfrm>
            <a:off x="970112" y="2593178"/>
            <a:ext cx="1152128"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ENERGY</a:t>
            </a:r>
            <a:endParaRPr lang="en-IN" dirty="0"/>
          </a:p>
        </p:txBody>
      </p:sp>
      <p:sp>
        <p:nvSpPr>
          <p:cNvPr id="21" name="Rectangle 20"/>
          <p:cNvSpPr/>
          <p:nvPr/>
        </p:nvSpPr>
        <p:spPr>
          <a:xfrm>
            <a:off x="6384807" y="2564904"/>
            <a:ext cx="2003604"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NON - METALLIC</a:t>
            </a:r>
            <a:endParaRPr lang="en-IN" dirty="0"/>
          </a:p>
        </p:txBody>
      </p:sp>
      <p:cxnSp>
        <p:nvCxnSpPr>
          <p:cNvPr id="23" name="Straight Connector 22"/>
          <p:cNvCxnSpPr>
            <a:stCxn id="19" idx="2"/>
          </p:cNvCxnSpPr>
          <p:nvPr/>
        </p:nvCxnSpPr>
        <p:spPr>
          <a:xfrm flipH="1">
            <a:off x="4453224" y="2953218"/>
            <a:ext cx="1" cy="1123854"/>
          </a:xfrm>
          <a:prstGeom prst="line">
            <a:avLst/>
          </a:prstGeom>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363425" y="4941168"/>
            <a:ext cx="2365501"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FERROUS</a:t>
            </a:r>
            <a:endParaRPr lang="en-IN" dirty="0"/>
          </a:p>
        </p:txBody>
      </p:sp>
      <p:sp>
        <p:nvSpPr>
          <p:cNvPr id="25" name="Rectangle 24"/>
          <p:cNvSpPr/>
          <p:nvPr/>
        </p:nvSpPr>
        <p:spPr>
          <a:xfrm>
            <a:off x="3270474" y="4914470"/>
            <a:ext cx="2365501"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PRECIOUS</a:t>
            </a:r>
            <a:endParaRPr lang="en-IN" dirty="0"/>
          </a:p>
        </p:txBody>
      </p:sp>
      <p:sp>
        <p:nvSpPr>
          <p:cNvPr id="26" name="Rectangle 25"/>
          <p:cNvSpPr/>
          <p:nvPr/>
        </p:nvSpPr>
        <p:spPr>
          <a:xfrm>
            <a:off x="6203858" y="4851412"/>
            <a:ext cx="2365501" cy="36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NON - FERROUS</a:t>
            </a:r>
            <a:endParaRPr lang="en-IN" dirty="0"/>
          </a:p>
        </p:txBody>
      </p:sp>
      <p:cxnSp>
        <p:nvCxnSpPr>
          <p:cNvPr id="36" name="Straight Connector 35"/>
          <p:cNvCxnSpPr/>
          <p:nvPr/>
        </p:nvCxnSpPr>
        <p:spPr>
          <a:xfrm>
            <a:off x="1546175" y="4077072"/>
            <a:ext cx="584043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a:endCxn id="24" idx="0"/>
          </p:cNvCxnSpPr>
          <p:nvPr/>
        </p:nvCxnSpPr>
        <p:spPr>
          <a:xfrm flipH="1">
            <a:off x="1546176" y="4023320"/>
            <a:ext cx="1488" cy="917848"/>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a:off x="4463243" y="4023320"/>
            <a:ext cx="3148" cy="1008112"/>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7380312" y="4113076"/>
            <a:ext cx="6297" cy="738336"/>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2871589"/>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9552" y="908720"/>
            <a:ext cx="8136904" cy="4082008"/>
          </a:xfrm>
        </p:spPr>
        <p:txBody>
          <a:bodyPr>
            <a:normAutofit/>
          </a:bodyPr>
          <a:lstStyle/>
          <a:p>
            <a:pPr algn="l"/>
            <a:r>
              <a:rPr lang="en-US" sz="2700" b="1" dirty="0" smtClean="0">
                <a:solidFill>
                  <a:schemeClr val="tx1"/>
                </a:solidFill>
              </a:rPr>
              <a:t>Ferrous – Iron Ore, Manganese, Nickel, Cobalt</a:t>
            </a:r>
          </a:p>
          <a:p>
            <a:pPr algn="l"/>
            <a:r>
              <a:rPr lang="en-US" sz="2700" b="1" dirty="0" smtClean="0">
                <a:solidFill>
                  <a:schemeClr val="tx1"/>
                </a:solidFill>
              </a:rPr>
              <a:t>Non-ferrous – Copper, Lead, Tin, Bauxite</a:t>
            </a:r>
          </a:p>
          <a:p>
            <a:pPr algn="l"/>
            <a:r>
              <a:rPr lang="en-US" sz="2700" b="1" dirty="0" smtClean="0">
                <a:solidFill>
                  <a:schemeClr val="tx1"/>
                </a:solidFill>
              </a:rPr>
              <a:t>Precious – Gold, Silver, Platinum</a:t>
            </a:r>
          </a:p>
          <a:p>
            <a:pPr algn="l"/>
            <a:r>
              <a:rPr lang="en-US" sz="2700" b="1" dirty="0" smtClean="0">
                <a:solidFill>
                  <a:schemeClr val="tx1"/>
                </a:solidFill>
              </a:rPr>
              <a:t>Non-metallic – Mica, Salt, Potash, Sulphur</a:t>
            </a:r>
          </a:p>
          <a:p>
            <a:pPr algn="l"/>
            <a:r>
              <a:rPr lang="en-US" sz="2700" b="1" dirty="0" smtClean="0">
                <a:solidFill>
                  <a:schemeClr val="tx1"/>
                </a:solidFill>
              </a:rPr>
              <a:t>Energy Minerals – Coal, Petroleum, Natural Gas</a:t>
            </a:r>
            <a:endParaRPr lang="en-IN" sz="2700" b="1" dirty="0">
              <a:solidFill>
                <a:schemeClr val="tx1"/>
              </a:solidFill>
            </a:endParaRPr>
          </a:p>
        </p:txBody>
      </p:sp>
    </p:spTree>
    <p:extLst>
      <p:ext uri="{BB962C8B-B14F-4D97-AF65-F5344CB8AC3E}">
        <p14:creationId xmlns:p14="http://schemas.microsoft.com/office/powerpoint/2010/main" val="186136915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404665"/>
            <a:ext cx="7772400" cy="864096"/>
          </a:xfrm>
        </p:spPr>
        <p:txBody>
          <a:bodyPr/>
          <a:lstStyle/>
          <a:p>
            <a:r>
              <a:rPr lang="en-US" dirty="0" smtClean="0"/>
              <a:t>Ore</a:t>
            </a:r>
            <a:endParaRPr lang="en-IN" dirty="0"/>
          </a:p>
        </p:txBody>
      </p:sp>
      <p:sp>
        <p:nvSpPr>
          <p:cNvPr id="3" name="Subtitle 2"/>
          <p:cNvSpPr>
            <a:spLocks noGrp="1"/>
          </p:cNvSpPr>
          <p:nvPr>
            <p:ph type="subTitle" idx="1"/>
          </p:nvPr>
        </p:nvSpPr>
        <p:spPr>
          <a:xfrm>
            <a:off x="755576" y="1556792"/>
            <a:ext cx="7560840" cy="4082008"/>
          </a:xfrm>
        </p:spPr>
        <p:txBody>
          <a:bodyPr/>
          <a:lstStyle/>
          <a:p>
            <a:r>
              <a:rPr lang="en-IN" sz="3600" dirty="0" smtClean="0">
                <a:solidFill>
                  <a:schemeClr val="tx1"/>
                </a:solidFill>
              </a:rPr>
              <a:t>A </a:t>
            </a:r>
            <a:r>
              <a:rPr lang="en-IN" sz="3600" dirty="0">
                <a:solidFill>
                  <a:schemeClr val="tx1"/>
                </a:solidFill>
              </a:rPr>
              <a:t>mineral or an aggregate of minerals from which a valuable constituent, especially a metal, can be profitably mined or extracted</a:t>
            </a:r>
          </a:p>
          <a:p>
            <a:endParaRPr lang="en-IN" dirty="0"/>
          </a:p>
        </p:txBody>
      </p:sp>
    </p:spTree>
    <p:extLst>
      <p:ext uri="{BB962C8B-B14F-4D97-AF65-F5344CB8AC3E}">
        <p14:creationId xmlns:p14="http://schemas.microsoft.com/office/powerpoint/2010/main" val="105926789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83160" y="2060848"/>
            <a:ext cx="7560840" cy="4082008"/>
          </a:xfrm>
        </p:spPr>
        <p:txBody>
          <a:bodyPr>
            <a:normAutofit/>
          </a:bodyPr>
          <a:lstStyle/>
          <a:p>
            <a:r>
              <a:rPr lang="en-US" sz="3200" b="1" dirty="0" smtClean="0">
                <a:solidFill>
                  <a:srgbClr val="FFFF00"/>
                </a:solidFill>
              </a:rPr>
              <a:t>All Minerals are Ore </a:t>
            </a:r>
          </a:p>
          <a:p>
            <a:r>
              <a:rPr lang="en-US" sz="3200" b="1" dirty="0" smtClean="0">
                <a:solidFill>
                  <a:srgbClr val="FFFF00"/>
                </a:solidFill>
              </a:rPr>
              <a:t>but </a:t>
            </a:r>
          </a:p>
          <a:p>
            <a:r>
              <a:rPr lang="en-US" sz="3200" b="1" dirty="0" smtClean="0">
                <a:solidFill>
                  <a:srgbClr val="FFFF00"/>
                </a:solidFill>
              </a:rPr>
              <a:t>All Ore are not Minerals</a:t>
            </a:r>
            <a:endParaRPr lang="en-IN" sz="3200" b="1" dirty="0">
              <a:solidFill>
                <a:srgbClr val="FFFF00"/>
              </a:solidFill>
            </a:endParaRPr>
          </a:p>
        </p:txBody>
      </p:sp>
      <p:pic>
        <p:nvPicPr>
          <p:cNvPr id="3074" name="Picture 2" descr="H:\pictures\Caution_sign_used_on_roads_pn.svg[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1916832"/>
            <a:ext cx="2353444" cy="19612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7315002"/>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404665"/>
            <a:ext cx="7772400" cy="864096"/>
          </a:xfrm>
        </p:spPr>
        <p:txBody>
          <a:bodyPr>
            <a:normAutofit/>
          </a:bodyPr>
          <a:lstStyle/>
          <a:p>
            <a:pPr algn="ctr"/>
            <a:r>
              <a:rPr lang="en-US" sz="4000" dirty="0" smtClean="0"/>
              <a:t>OCCURANCE OF MINERALS</a:t>
            </a:r>
            <a:endParaRPr lang="en-IN" sz="4000" dirty="0"/>
          </a:p>
        </p:txBody>
      </p:sp>
      <p:sp>
        <p:nvSpPr>
          <p:cNvPr id="3" name="Subtitle 2"/>
          <p:cNvSpPr>
            <a:spLocks noGrp="1"/>
          </p:cNvSpPr>
          <p:nvPr>
            <p:ph type="subTitle" idx="1"/>
          </p:nvPr>
        </p:nvSpPr>
        <p:spPr>
          <a:xfrm>
            <a:off x="755576" y="1556792"/>
            <a:ext cx="7560840" cy="4082008"/>
          </a:xfrm>
        </p:spPr>
        <p:txBody>
          <a:bodyPr>
            <a:normAutofit fontScale="92500"/>
          </a:bodyPr>
          <a:lstStyle/>
          <a:p>
            <a:pPr algn="l"/>
            <a:r>
              <a:rPr lang="en-US" sz="3800" b="1" dirty="0" smtClean="0">
                <a:solidFill>
                  <a:schemeClr val="tx1"/>
                </a:solidFill>
              </a:rPr>
              <a:t>Minerals generally occur in the form:</a:t>
            </a:r>
          </a:p>
          <a:p>
            <a:pPr marL="514350" indent="-514350" algn="l">
              <a:buAutoNum type="arabicPeriod"/>
            </a:pPr>
            <a:r>
              <a:rPr lang="en-US" sz="3800" b="1" dirty="0" smtClean="0">
                <a:solidFill>
                  <a:schemeClr val="tx1"/>
                </a:solidFill>
              </a:rPr>
              <a:t>Igneous and Metamorphic rocks</a:t>
            </a:r>
          </a:p>
          <a:p>
            <a:pPr marL="514350" indent="-514350" algn="l">
              <a:buAutoNum type="arabicPeriod"/>
            </a:pPr>
            <a:r>
              <a:rPr lang="en-US" sz="3800" b="1" dirty="0" smtClean="0">
                <a:solidFill>
                  <a:schemeClr val="tx1"/>
                </a:solidFill>
              </a:rPr>
              <a:t>Sedimentary rocks</a:t>
            </a:r>
          </a:p>
          <a:p>
            <a:pPr marL="514350" indent="-514350" algn="l">
              <a:buAutoNum type="arabicPeriod"/>
            </a:pPr>
            <a:r>
              <a:rPr lang="en-US" sz="3800" b="1" dirty="0" smtClean="0">
                <a:solidFill>
                  <a:schemeClr val="tx1"/>
                </a:solidFill>
              </a:rPr>
              <a:t>Decomposition of surface rocks</a:t>
            </a:r>
            <a:endParaRPr lang="en-IN" sz="3800" b="1" dirty="0">
              <a:solidFill>
                <a:schemeClr val="tx1"/>
              </a:solidFill>
            </a:endParaRPr>
          </a:p>
        </p:txBody>
      </p:sp>
    </p:spTree>
    <p:extLst>
      <p:ext uri="{BB962C8B-B14F-4D97-AF65-F5344CB8AC3E}">
        <p14:creationId xmlns:p14="http://schemas.microsoft.com/office/powerpoint/2010/main" val="220552040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404665"/>
            <a:ext cx="7772400" cy="864096"/>
          </a:xfrm>
        </p:spPr>
        <p:txBody>
          <a:bodyPr/>
          <a:lstStyle/>
          <a:p>
            <a:r>
              <a:rPr lang="en-US" dirty="0" smtClean="0"/>
              <a:t>IRON</a:t>
            </a:r>
            <a:endParaRPr lang="en-IN" dirty="0"/>
          </a:p>
        </p:txBody>
      </p:sp>
      <p:sp>
        <p:nvSpPr>
          <p:cNvPr id="3" name="Subtitle 2"/>
          <p:cNvSpPr>
            <a:spLocks noGrp="1"/>
          </p:cNvSpPr>
          <p:nvPr>
            <p:ph type="subTitle" idx="1"/>
          </p:nvPr>
        </p:nvSpPr>
        <p:spPr>
          <a:xfrm>
            <a:off x="755576" y="1556792"/>
            <a:ext cx="7560840" cy="4082008"/>
          </a:xfrm>
        </p:spPr>
        <p:txBody>
          <a:bodyPr/>
          <a:lstStyle/>
          <a:p>
            <a:pPr algn="l"/>
            <a:r>
              <a:rPr lang="en-US" dirty="0" smtClean="0">
                <a:solidFill>
                  <a:schemeClr val="tx1"/>
                </a:solidFill>
              </a:rPr>
              <a:t>Iron Ore is the basic mineral and is the backbone of Industrial development. Magnetite is the finest iron ore with a very high content of iron. Hematite ore is the most important industrial iron ore.</a:t>
            </a:r>
            <a:endParaRPr lang="en-IN" dirty="0">
              <a:solidFill>
                <a:schemeClr val="tx1"/>
              </a:solidFill>
            </a:endParaRPr>
          </a:p>
        </p:txBody>
      </p:sp>
      <p:pic>
        <p:nvPicPr>
          <p:cNvPr id="4098" name="Picture 2" descr="H:\pictures\iron_ore-mining[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3501008"/>
            <a:ext cx="4680520" cy="31339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2400946"/>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2" y="404665"/>
            <a:ext cx="7772400" cy="864096"/>
          </a:xfrm>
        </p:spPr>
        <p:txBody>
          <a:bodyPr/>
          <a:lstStyle/>
          <a:p>
            <a:r>
              <a:rPr lang="en-US" dirty="0"/>
              <a:t>Metallurgy of Iron</a:t>
            </a:r>
            <a:endParaRPr lang="en-IN" dirty="0"/>
          </a:p>
        </p:txBody>
      </p:sp>
      <p:sp>
        <p:nvSpPr>
          <p:cNvPr id="3" name="Subtitle 2"/>
          <p:cNvSpPr>
            <a:spLocks noGrp="1"/>
          </p:cNvSpPr>
          <p:nvPr>
            <p:ph type="subTitle" idx="1"/>
          </p:nvPr>
        </p:nvSpPr>
        <p:spPr>
          <a:xfrm>
            <a:off x="755576" y="1556792"/>
            <a:ext cx="7560840" cy="4082008"/>
          </a:xfrm>
        </p:spPr>
        <p:txBody>
          <a:bodyPr/>
          <a:lstStyle/>
          <a:p>
            <a:pPr algn="l"/>
            <a:r>
              <a:rPr lang="en-US" dirty="0" smtClean="0">
                <a:solidFill>
                  <a:schemeClr val="tx1"/>
                </a:solidFill>
              </a:rPr>
              <a:t>Iron is found in great abundance in nature. It is highly reactive and is hardly available in free state. Iron exists in the combined form in nature in various minerals among which oxide and sulphide ores of iron are vastly used.</a:t>
            </a:r>
          </a:p>
          <a:p>
            <a:pPr algn="l"/>
            <a:endParaRPr lang="en-IN" dirty="0">
              <a:solidFill>
                <a:schemeClr val="tx1"/>
              </a:solidFill>
            </a:endParaRPr>
          </a:p>
        </p:txBody>
      </p:sp>
    </p:spTree>
    <p:extLst>
      <p:ext uri="{BB962C8B-B14F-4D97-AF65-F5344CB8AC3E}">
        <p14:creationId xmlns:p14="http://schemas.microsoft.com/office/powerpoint/2010/main" val="420027284"/>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5.jpeg"/></Relationships>
</file>

<file path=ppt/theme/_rels/theme6.xml.rels><?xml version="1.0" encoding="UTF-8" standalone="yes"?>
<Relationships xmlns="http://schemas.openxmlformats.org/package/2006/relationships"><Relationship Id="rId1" Type="http://schemas.openxmlformats.org/officeDocument/2006/relationships/image" Target="../media/image6.jpeg"/></Relationships>
</file>

<file path=ppt/theme/_rels/theme7.xml.rels><?xml version="1.0" encoding="UTF-8" standalone="yes"?>
<Relationships xmlns="http://schemas.openxmlformats.org/package/2006/relationships"><Relationship Id="rId1" Type="http://schemas.openxmlformats.org/officeDocument/2006/relationships/image" Target="../media/image6.jpeg"/></Relationships>
</file>

<file path=ppt/theme/_rels/theme8.xml.rels><?xml version="1.0" encoding="UTF-8" standalone="yes"?>
<Relationships xmlns="http://schemas.openxmlformats.org/package/2006/relationships"><Relationship Id="rId1" Type="http://schemas.openxmlformats.org/officeDocument/2006/relationships/image" Target="../media/image6.jpeg"/></Relationships>
</file>

<file path=ppt/theme/_rels/theme9.xml.rels><?xml version="1.0" encoding="UTF-8" standalone="yes"?>
<Relationships xmlns="http://schemas.openxmlformats.org/package/2006/relationships"><Relationship Id="rId1" Type="http://schemas.openxmlformats.org/officeDocument/2006/relationships/image" Target="../media/image6.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10.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atch">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3.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4.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5.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6.xml><?xml version="1.0" encoding="utf-8"?>
<a:theme xmlns:a="http://schemas.openxmlformats.org/drawingml/2006/main" name="Perspective">
  <a:themeElements>
    <a:clrScheme name="Perspective">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ppt/theme/theme7.xml><?xml version="1.0" encoding="utf-8"?>
<a:theme xmlns:a="http://schemas.openxmlformats.org/drawingml/2006/main" name="1_Perspective">
  <a:themeElements>
    <a:clrScheme name="Perspective">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ppt/theme/theme8.xml><?xml version="1.0" encoding="utf-8"?>
<a:theme xmlns:a="http://schemas.openxmlformats.org/drawingml/2006/main" name="2_Perspective">
  <a:themeElements>
    <a:clrScheme name="Perspective">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ppt/theme/theme9.xml><?xml version="1.0" encoding="utf-8"?>
<a:theme xmlns:a="http://schemas.openxmlformats.org/drawingml/2006/main" name="3_Perspective">
  <a:themeElements>
    <a:clrScheme name="Perspective">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198</TotalTime>
  <Words>979</Words>
  <Application>Microsoft Office PowerPoint</Application>
  <PresentationFormat>Екран (4:3)</PresentationFormat>
  <Paragraphs>226</Paragraphs>
  <Slides>20</Slides>
  <Notes>20</Notes>
  <HiddenSlides>0</HiddenSlides>
  <MMClips>0</MMClips>
  <ScaleCrop>false</ScaleCrop>
  <HeadingPairs>
    <vt:vector size="4" baseType="variant">
      <vt:variant>
        <vt:lpstr>Тема</vt:lpstr>
      </vt:variant>
      <vt:variant>
        <vt:i4>9</vt:i4>
      </vt:variant>
      <vt:variant>
        <vt:lpstr>Заголовки слайдів</vt:lpstr>
      </vt:variant>
      <vt:variant>
        <vt:i4>20</vt:i4>
      </vt:variant>
    </vt:vector>
  </HeadingPairs>
  <TitlesOfParts>
    <vt:vector size="29" baseType="lpstr">
      <vt:lpstr>Trek</vt:lpstr>
      <vt:lpstr>Thatch</vt:lpstr>
      <vt:lpstr>Technic</vt:lpstr>
      <vt:lpstr>Horizon</vt:lpstr>
      <vt:lpstr>Apex</vt:lpstr>
      <vt:lpstr>Perspective</vt:lpstr>
      <vt:lpstr>1_Perspective</vt:lpstr>
      <vt:lpstr>2_Perspective</vt:lpstr>
      <vt:lpstr>3_Perspective</vt:lpstr>
      <vt:lpstr>Презентація PowerPoint</vt:lpstr>
      <vt:lpstr>Classification of Minerals</vt:lpstr>
      <vt:lpstr>Презентація PowerPoint</vt:lpstr>
      <vt:lpstr>Презентація PowerPoint</vt:lpstr>
      <vt:lpstr>Ore</vt:lpstr>
      <vt:lpstr>Презентація PowerPoint</vt:lpstr>
      <vt:lpstr>OCCURANCE OF MINERALS</vt:lpstr>
      <vt:lpstr>IRON</vt:lpstr>
      <vt:lpstr>Metallurgy of Iron</vt:lpstr>
      <vt:lpstr>Most common Ores of Iron</vt:lpstr>
      <vt:lpstr>METALLURGY</vt:lpstr>
      <vt:lpstr>BLAST  FURNACE</vt:lpstr>
      <vt:lpstr>Презентація PowerPoint</vt:lpstr>
      <vt:lpstr>Презентація PowerPoint</vt:lpstr>
      <vt:lpstr>Manganese</vt:lpstr>
      <vt:lpstr>ORES OF MANGANEESE</vt:lpstr>
      <vt:lpstr>Metallurgy of manganese</vt:lpstr>
      <vt:lpstr>Thermite reaction</vt:lpstr>
      <vt:lpstr>Презентація PowerPoint</vt:lpstr>
      <vt:lpstr>Презентація PowerPoint</vt:lpstr>
    </vt:vector>
  </TitlesOfParts>
  <Company>ONGC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CAPT. P.K.PANDA</dc:creator>
  <cp:lastModifiedBy>RomaK</cp:lastModifiedBy>
  <cp:revision>26</cp:revision>
  <dcterms:created xsi:type="dcterms:W3CDTF">2012-10-13T18:41:48Z</dcterms:created>
  <dcterms:modified xsi:type="dcterms:W3CDTF">2015-09-04T09:39:03Z</dcterms:modified>
</cp:coreProperties>
</file>