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144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647585-F993-4A9D-B5AD-778C3A58B173}" type="datetimeFigureOut">
              <a:rPr lang="uk-UA" smtClean="0"/>
              <a:t>02.09.2015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AFB4D-0481-41EC-9845-930D9EB5D0BE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97508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Balancing Chemical Equations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Balancing Chemical Equations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087983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r>
              <a:rPr lang="en-US" smtClean="0"/>
              <a:t>Students know how to describe chemical reactions by writing balanced equations.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r>
              <a:rPr lang="en-US" smtClean="0"/>
              <a:t>Students know how to describe chemical reactions by writing balanced equations.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9411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Law of Conservation of Mass</a:t>
            </a:r>
          </a:p>
          <a:p>
            <a:r>
              <a:rPr lang="en-US" smtClean="0"/>
              <a:t>In ordinary chemical reactions, the total mass of reacting substances is equal to the total mass of products</a:t>
            </a:r>
          </a:p>
          <a:p>
            <a:r>
              <a:rPr lang="en-US" smtClean="0"/>
              <a:t>All atoms on the reactant side must appear on the product side, and in equal numbers</a:t>
            </a:r>
          </a:p>
          <a:p>
            <a:r>
              <a:rPr lang="en-US" smtClean="0"/>
              <a:t>No new elements may appear</a:t>
            </a:r>
          </a:p>
          <a:p>
            <a:r>
              <a:rPr lang="en-US" smtClean="0"/>
              <a:t>No elements may disappear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Law of Conservation of Mass</a:t>
            </a:r>
          </a:p>
          <a:p>
            <a:r>
              <a:rPr lang="en-US" smtClean="0"/>
              <a:t>In ordinary chemical reactions, the total mass of reacting substances is equal to the total mass of products</a:t>
            </a:r>
          </a:p>
          <a:p>
            <a:r>
              <a:rPr lang="en-US" smtClean="0"/>
              <a:t>All atoms on the reactant side must appear on the product side, and in equal numbers</a:t>
            </a:r>
          </a:p>
          <a:p>
            <a:r>
              <a:rPr lang="en-US" smtClean="0"/>
              <a:t>No new elements may appear</a:t>
            </a:r>
          </a:p>
          <a:p>
            <a:r>
              <a:rPr lang="en-US" smtClean="0"/>
              <a:t>No elements may disappear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55987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Synthesis Reactions</a:t>
            </a:r>
            <a:br>
              <a:rPr lang="pt-BR" smtClean="0"/>
            </a:br>
            <a:endParaRPr lang="pt-BR" smtClean="0"/>
          </a:p>
          <a:p>
            <a:endParaRPr lang="pt-BR" dirty="0" smtClean="0"/>
          </a:p>
          <a:p>
            <a:r>
              <a:rPr lang="pt-BR" dirty="0" smtClean="0"/>
              <a:t>1. 		___CaO      +     ___H2O           ___Ca(OH)2</a:t>
            </a:r>
          </a:p>
          <a:p>
            <a:r>
              <a:rPr lang="pt-BR" dirty="0" smtClean="0"/>
              <a:t>2. 		___P4      +      ___O2            ___P2O5</a:t>
            </a:r>
          </a:p>
          <a:p>
            <a:r>
              <a:rPr lang="pt-BR" dirty="0" smtClean="0"/>
              <a:t>3. 		___Ca     +      ___O2            ___CaO</a:t>
            </a:r>
          </a:p>
          <a:p>
            <a:r>
              <a:rPr lang="pt-BR" dirty="0" smtClean="0"/>
              <a:t>4. 		___Cu     +      ___S8           ___ CuS</a:t>
            </a:r>
          </a:p>
          <a:p>
            <a:r>
              <a:rPr lang="pt-BR" dirty="0" smtClean="0"/>
              <a:t>5.		___CaO      +      ___H2O            ___Ca(OH)2</a:t>
            </a:r>
          </a:p>
          <a:p>
            <a:r>
              <a:rPr lang="pt-BR" dirty="0" smtClean="0"/>
              <a:t>6. 		___S8     +     ___O2           ___SO2</a:t>
            </a:r>
          </a:p>
          <a:p>
            <a:r>
              <a:rPr lang="pt-BR" dirty="0" smtClean="0"/>
              <a:t>7.		___H2      +     ___N2            ___NH3</a:t>
            </a:r>
          </a:p>
          <a:p>
            <a:r>
              <a:rPr lang="pt-BR" dirty="0" smtClean="0"/>
              <a:t>8.		___H2      +      ___Cl2            ___HCl</a:t>
            </a:r>
          </a:p>
          <a:p>
            <a:r>
              <a:rPr lang="pt-BR" dirty="0" smtClean="0"/>
              <a:t>9.		___Ag      +       ___S8            ___Ag2S</a:t>
            </a:r>
          </a:p>
          <a:p>
            <a:r>
              <a:rPr lang="pt-BR" dirty="0" smtClean="0"/>
              <a:t>10.	___Cr      +      ___O2           ___Cr2O3</a:t>
            </a:r>
          </a:p>
          <a:p>
            <a:r>
              <a:rPr lang="pt-BR" dirty="0" smtClean="0"/>
              <a:t>11.	___Al      +      ___Br2            ___AlBr3</a:t>
            </a:r>
          </a:p>
          <a:p>
            <a:r>
              <a:rPr lang="pt-BR" dirty="0" smtClean="0"/>
              <a:t>12.	___Na      +      ___I2            ___NaI</a:t>
            </a:r>
          </a:p>
          <a:p>
            <a:r>
              <a:rPr lang="pt-BR" dirty="0" smtClean="0"/>
              <a:t>13.	___H2      +      ___O2            ___H2O</a:t>
            </a:r>
          </a:p>
          <a:p>
            <a:r>
              <a:rPr lang="pt-BR" dirty="0" smtClean="0"/>
              <a:t>14. 	___Al      +      ___O2            ___Al2O3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Synthesis Reactions</a:t>
            </a:r>
            <a:br>
              <a:rPr lang="pt-BR" smtClean="0"/>
            </a:br>
            <a:endParaRPr lang="pt-BR" smtClean="0"/>
          </a:p>
          <a:p>
            <a:endParaRPr lang="pt-BR" smtClean="0"/>
          </a:p>
          <a:p>
            <a:r>
              <a:rPr lang="pt-BR" smtClean="0"/>
              <a:t>1. 		___CaO      +     ___H2O           ___Ca(OH)2</a:t>
            </a:r>
          </a:p>
          <a:p>
            <a:r>
              <a:rPr lang="pt-BR" smtClean="0"/>
              <a:t>2. 		___P4      +      ___O2            ___P2O5</a:t>
            </a:r>
          </a:p>
          <a:p>
            <a:r>
              <a:rPr lang="pt-BR" smtClean="0"/>
              <a:t>3. 		___Ca     +      ___O2            ___CaO</a:t>
            </a:r>
          </a:p>
          <a:p>
            <a:r>
              <a:rPr lang="pt-BR" smtClean="0"/>
              <a:t>4. 		___Cu     +      ___S8           ___ CuS</a:t>
            </a:r>
          </a:p>
          <a:p>
            <a:r>
              <a:rPr lang="pt-BR" smtClean="0"/>
              <a:t>5.		___CaO      +      ___H2O            ___Ca(OH)2</a:t>
            </a:r>
          </a:p>
          <a:p>
            <a:r>
              <a:rPr lang="pt-BR" smtClean="0"/>
              <a:t>6. 		___S8     +     ___O2           ___SO2</a:t>
            </a:r>
          </a:p>
          <a:p>
            <a:r>
              <a:rPr lang="pt-BR" smtClean="0"/>
              <a:t>7.		___H2      +     ___N2            ___NH3</a:t>
            </a:r>
          </a:p>
          <a:p>
            <a:r>
              <a:rPr lang="pt-BR" smtClean="0"/>
              <a:t>8.		___H2      +      ___Cl2            ___HCl</a:t>
            </a:r>
          </a:p>
          <a:p>
            <a:r>
              <a:rPr lang="pt-BR" smtClean="0"/>
              <a:t>9.		___Ag      +       ___S8            ___Ag2S</a:t>
            </a:r>
          </a:p>
          <a:p>
            <a:r>
              <a:rPr lang="pt-BR" smtClean="0"/>
              <a:t>10.	___Cr      +      ___O2           ___Cr2O3</a:t>
            </a:r>
          </a:p>
          <a:p>
            <a:r>
              <a:rPr lang="pt-BR" smtClean="0"/>
              <a:t>11.	___Al      +      ___Br2            ___AlBr3</a:t>
            </a:r>
          </a:p>
          <a:p>
            <a:r>
              <a:rPr lang="pt-BR" smtClean="0"/>
              <a:t>12.	___Na      +      ___I2            ___NaI</a:t>
            </a:r>
          </a:p>
          <a:p>
            <a:r>
              <a:rPr lang="pt-BR" smtClean="0"/>
              <a:t>13.	___H2      +      ___O2            ___H2O</a:t>
            </a:r>
          </a:p>
          <a:p>
            <a:r>
              <a:rPr lang="pt-BR" smtClean="0"/>
              <a:t>14. 	___Al      +      ___O2            ___Al2O3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0476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Decomposition Reactions</a:t>
            </a:r>
          </a:p>
          <a:p>
            <a:r>
              <a:rPr lang="en-US" smtClean="0"/>
              <a:t>15. 	___BaCO3            ___BaO       +      ___CO2</a:t>
            </a:r>
          </a:p>
          <a:p>
            <a:r>
              <a:rPr lang="en-US" smtClean="0"/>
              <a:t>16.	___MgCO3            ___MgO     +      ___CO2</a:t>
            </a:r>
          </a:p>
          <a:p>
            <a:r>
              <a:rPr lang="en-US" smtClean="0"/>
              <a:t>17.	___K2CO3            ___K2O      +      ___CO2</a:t>
            </a:r>
          </a:p>
          <a:p>
            <a:r>
              <a:rPr lang="en-US" smtClean="0"/>
              <a:t>18. 	___Zn(OH)2           ___ZnO     +      ___H2O</a:t>
            </a:r>
          </a:p>
          <a:p>
            <a:r>
              <a:rPr lang="en-US" smtClean="0"/>
              <a:t>19. 	___Fe(OH)2           ___FeO      +      ___H2O</a:t>
            </a:r>
          </a:p>
          <a:p>
            <a:r>
              <a:rPr lang="en-US" smtClean="0"/>
              <a:t>20. 	___Ni(ClO3)2            ___NiCl2      +      ___O2</a:t>
            </a:r>
          </a:p>
          <a:p>
            <a:r>
              <a:rPr lang="en-US" smtClean="0"/>
              <a:t>21. 	___NaClO3            ___NaCl     +      ___O2</a:t>
            </a:r>
          </a:p>
          <a:p>
            <a:r>
              <a:rPr lang="en-US" smtClean="0"/>
              <a:t>22. 	___KClO3            ___KCl      +      ___O2</a:t>
            </a:r>
          </a:p>
          <a:p>
            <a:r>
              <a:rPr lang="en-US" smtClean="0"/>
              <a:t>23. 	___H2SO4           ___H2O     +      ___SO3</a:t>
            </a:r>
          </a:p>
          <a:p>
            <a:r>
              <a:rPr lang="en-US" smtClean="0"/>
              <a:t>24. 	___H2CO3            ___H2O     +      ___CO2</a:t>
            </a:r>
          </a:p>
          <a:p>
            <a:r>
              <a:rPr lang="en-US" smtClean="0"/>
              <a:t>25. 	___Al2O3            ___Al      +      ___O2</a:t>
            </a:r>
          </a:p>
          <a:p>
            <a:r>
              <a:rPr lang="en-US" smtClean="0"/>
              <a:t>26. 	___Ag2O          ___Ag      +      ___O2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Decomposition Reactions</a:t>
            </a:r>
          </a:p>
          <a:p>
            <a:r>
              <a:rPr lang="en-US" smtClean="0"/>
              <a:t>15. 	___BaCO3            ___BaO       +      ___CO2</a:t>
            </a:r>
          </a:p>
          <a:p>
            <a:r>
              <a:rPr lang="en-US" smtClean="0"/>
              <a:t>16.	___MgCO3            ___MgO     +      ___CO2</a:t>
            </a:r>
          </a:p>
          <a:p>
            <a:r>
              <a:rPr lang="en-US" smtClean="0"/>
              <a:t>17.	___K2CO3            ___K2O      +      ___CO2</a:t>
            </a:r>
          </a:p>
          <a:p>
            <a:r>
              <a:rPr lang="en-US" smtClean="0"/>
              <a:t>18. 	___Zn(OH)2           ___ZnO     +      ___H2O</a:t>
            </a:r>
          </a:p>
          <a:p>
            <a:r>
              <a:rPr lang="en-US" smtClean="0"/>
              <a:t>19. 	___Fe(OH)2           ___FeO      +      ___H2O</a:t>
            </a:r>
          </a:p>
          <a:p>
            <a:r>
              <a:rPr lang="en-US" smtClean="0"/>
              <a:t>20. 	___Ni(ClO3)2            ___NiCl2      +      ___O2</a:t>
            </a:r>
          </a:p>
          <a:p>
            <a:r>
              <a:rPr lang="en-US" smtClean="0"/>
              <a:t>21. 	___NaClO3            ___NaCl     +      ___O2</a:t>
            </a:r>
          </a:p>
          <a:p>
            <a:r>
              <a:rPr lang="en-US" smtClean="0"/>
              <a:t>22. 	___KClO3            ___KCl      +      ___O2</a:t>
            </a:r>
          </a:p>
          <a:p>
            <a:r>
              <a:rPr lang="en-US" smtClean="0"/>
              <a:t>23. 	___H2SO4           ___H2O     +      ___SO3</a:t>
            </a:r>
          </a:p>
          <a:p>
            <a:r>
              <a:rPr lang="en-US" smtClean="0"/>
              <a:t>24. 	___H2CO3            ___H2O     +      ___CO2</a:t>
            </a:r>
          </a:p>
          <a:p>
            <a:r>
              <a:rPr lang="en-US" smtClean="0"/>
              <a:t>25. 	___Al2O3            ___Al      +      ___O2</a:t>
            </a:r>
          </a:p>
          <a:p>
            <a:r>
              <a:rPr lang="en-US" smtClean="0"/>
              <a:t>26. 	___Ag2O          ___Ag      +      ___O2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7471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Decomposition Reactions</a:t>
            </a:r>
          </a:p>
          <a:p>
            <a:r>
              <a:rPr lang="en-US" smtClean="0"/>
              <a:t>15. 	___BaCO3            ___BaO       +      ___CO2</a:t>
            </a:r>
          </a:p>
          <a:p>
            <a:r>
              <a:rPr lang="en-US" smtClean="0"/>
              <a:t>16.	___MgCO3            ___MgO     +      ___CO2</a:t>
            </a:r>
          </a:p>
          <a:p>
            <a:r>
              <a:rPr lang="en-US" smtClean="0"/>
              <a:t>17.	___K2CO3            ___K2O      +      ___CO2</a:t>
            </a:r>
          </a:p>
          <a:p>
            <a:r>
              <a:rPr lang="en-US" smtClean="0"/>
              <a:t>18. 	___Zn(OH)2           ___ZnO     +      ___H2O</a:t>
            </a:r>
          </a:p>
          <a:p>
            <a:r>
              <a:rPr lang="en-US" smtClean="0"/>
              <a:t>19. 	___Fe(OH)2           ___FeO      +      ___H2O</a:t>
            </a:r>
          </a:p>
          <a:p>
            <a:r>
              <a:rPr lang="en-US" smtClean="0"/>
              <a:t>20. 	___Ni(ClO3)2            ___NiCl2      +      ___O2</a:t>
            </a:r>
          </a:p>
          <a:p>
            <a:r>
              <a:rPr lang="en-US" smtClean="0"/>
              <a:t>21. 	___NaClO3            ___NaCl     +      ___O2</a:t>
            </a:r>
          </a:p>
          <a:p>
            <a:r>
              <a:rPr lang="en-US" smtClean="0"/>
              <a:t>22. 	___KClO3            ___KCl      +      ___O2</a:t>
            </a:r>
          </a:p>
          <a:p>
            <a:r>
              <a:rPr lang="en-US" smtClean="0"/>
              <a:t>23. 	___H2SO4           ___H2O     +      ___SO3</a:t>
            </a:r>
          </a:p>
          <a:p>
            <a:r>
              <a:rPr lang="en-US" smtClean="0"/>
              <a:t>24. 	___H2CO3            ___H2O     +      ___CO2</a:t>
            </a:r>
          </a:p>
          <a:p>
            <a:r>
              <a:rPr lang="en-US" smtClean="0"/>
              <a:t>25. 	___Al2O3            ___Al      +      ___O2</a:t>
            </a:r>
          </a:p>
          <a:p>
            <a:r>
              <a:rPr lang="en-US" smtClean="0"/>
              <a:t>26. 	___Ag2O          ___Ag      +      ___O2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Decomposition Reactions</a:t>
            </a:r>
          </a:p>
          <a:p>
            <a:r>
              <a:rPr lang="en-US" smtClean="0"/>
              <a:t>15. 	___BaCO3            ___BaO       +      ___CO2</a:t>
            </a:r>
          </a:p>
          <a:p>
            <a:r>
              <a:rPr lang="en-US" smtClean="0"/>
              <a:t>16.	___MgCO3            ___MgO     +      ___CO2</a:t>
            </a:r>
          </a:p>
          <a:p>
            <a:r>
              <a:rPr lang="en-US" smtClean="0"/>
              <a:t>17.	___K2CO3            ___K2O      +      ___CO2</a:t>
            </a:r>
          </a:p>
          <a:p>
            <a:r>
              <a:rPr lang="en-US" smtClean="0"/>
              <a:t>18. 	___Zn(OH)2           ___ZnO     +      ___H2O</a:t>
            </a:r>
          </a:p>
          <a:p>
            <a:r>
              <a:rPr lang="en-US" smtClean="0"/>
              <a:t>19. 	___Fe(OH)2           ___FeO      +      ___H2O</a:t>
            </a:r>
          </a:p>
          <a:p>
            <a:r>
              <a:rPr lang="en-US" smtClean="0"/>
              <a:t>20. 	___Ni(ClO3)2            ___NiCl2      +      ___O2</a:t>
            </a:r>
          </a:p>
          <a:p>
            <a:r>
              <a:rPr lang="en-US" smtClean="0"/>
              <a:t>21. 	___NaClO3            ___NaCl     +      ___O2</a:t>
            </a:r>
          </a:p>
          <a:p>
            <a:r>
              <a:rPr lang="en-US" smtClean="0"/>
              <a:t>22. 	___KClO3            ___KCl      +      ___O2</a:t>
            </a:r>
          </a:p>
          <a:p>
            <a:r>
              <a:rPr lang="en-US" smtClean="0"/>
              <a:t>23. 	___H2SO4           ___H2O     +      ___SO3</a:t>
            </a:r>
          </a:p>
          <a:p>
            <a:r>
              <a:rPr lang="en-US" smtClean="0"/>
              <a:t>24. 	___H2CO3            ___H2O     +      ___CO2</a:t>
            </a:r>
          </a:p>
          <a:p>
            <a:r>
              <a:rPr lang="en-US" smtClean="0"/>
              <a:t>25. 	___Al2O3            ___Al      +      ___O2</a:t>
            </a:r>
          </a:p>
          <a:p>
            <a:r>
              <a:rPr lang="en-US" smtClean="0"/>
              <a:t>26. 	___Ag2O          ___Ag      +      ___O2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765721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Single Replacement Reactions</a:t>
            </a:r>
          </a:p>
          <a:p>
            <a:r>
              <a:rPr lang="en-US" smtClean="0"/>
              <a:t>27. 	___AgNO3      +    ___Ni         ___Ni(NO3)2      +      ___Ag</a:t>
            </a:r>
          </a:p>
          <a:p>
            <a:r>
              <a:rPr lang="en-US" smtClean="0"/>
              <a:t>28. 	___AlBr3     +      ___Cl2            ___AlCl3       +      ___Br2</a:t>
            </a:r>
          </a:p>
          <a:p>
            <a:r>
              <a:rPr lang="en-US" smtClean="0"/>
              <a:t>29. 	___NaI      +      ___Br2            ___NaBr      +      ___I2</a:t>
            </a:r>
          </a:p>
          <a:p>
            <a:r>
              <a:rPr lang="en-US" smtClean="0"/>
              <a:t>30. 	___Ca      +      ___HCl             ___CaCl2       +      ___H2	</a:t>
            </a:r>
          </a:p>
          <a:p>
            <a:r>
              <a:rPr lang="en-US" smtClean="0"/>
              <a:t>31. 	___Mg      +    ___HNO3        ___Mg(NO3)2    +      ___H2</a:t>
            </a:r>
          </a:p>
          <a:p>
            <a:r>
              <a:rPr lang="en-US" smtClean="0"/>
              <a:t>32. 	___ Zn     +    ___H2SO4           ___ZnSO4      +      ___H2</a:t>
            </a:r>
          </a:p>
          <a:p>
            <a:r>
              <a:rPr lang="en-US" smtClean="0"/>
              <a:t>33. 	___K      +    ___H2O            ___KOH      +      ___H2</a:t>
            </a:r>
          </a:p>
          <a:p>
            <a:r>
              <a:rPr lang="en-US" smtClean="0"/>
              <a:t>34. 	___Na      +      ___H2O            ___NaOH      +      ___H2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Single Replacement Reactions</a:t>
            </a:r>
          </a:p>
          <a:p>
            <a:r>
              <a:rPr lang="en-US" smtClean="0"/>
              <a:t>27. 	___AgNO3      +    ___Ni         ___Ni(NO3)2      +      ___Ag</a:t>
            </a:r>
          </a:p>
          <a:p>
            <a:r>
              <a:rPr lang="en-US" smtClean="0"/>
              <a:t>28. 	___AlBr3     +      ___Cl2            ___AlCl3       +      ___Br2</a:t>
            </a:r>
          </a:p>
          <a:p>
            <a:r>
              <a:rPr lang="en-US" smtClean="0"/>
              <a:t>29. 	___NaI      +      ___Br2            ___NaBr      +      ___I2</a:t>
            </a:r>
          </a:p>
          <a:p>
            <a:r>
              <a:rPr lang="en-US" smtClean="0"/>
              <a:t>30. 	___Ca      +      ___HCl             ___CaCl2       +      ___H2	</a:t>
            </a:r>
          </a:p>
          <a:p>
            <a:r>
              <a:rPr lang="en-US" smtClean="0"/>
              <a:t>31. 	___Mg      +    ___HNO3        ___Mg(NO3)2    +      ___H2</a:t>
            </a:r>
          </a:p>
          <a:p>
            <a:r>
              <a:rPr lang="en-US" smtClean="0"/>
              <a:t>32. 	___ Zn     +    ___H2SO4           ___ZnSO4      +      ___H2</a:t>
            </a:r>
          </a:p>
          <a:p>
            <a:r>
              <a:rPr lang="en-US" smtClean="0"/>
              <a:t>33. 	___K      +    ___H2O            ___KOH      +      ___H2</a:t>
            </a:r>
          </a:p>
          <a:p>
            <a:r>
              <a:rPr lang="en-US" smtClean="0"/>
              <a:t>34. 	___Na      +      ___H2O            ___NaOH      +      ___H2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7953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Double Replacement Reactions</a:t>
            </a:r>
          </a:p>
          <a:p>
            <a:r>
              <a:rPr lang="en-US" smtClean="0"/>
              <a:t>35. 		___AlI3      +       ___HgCl2            ____AlCl3      +      ____HgI2(ppt)</a:t>
            </a:r>
          </a:p>
          <a:p>
            <a:r>
              <a:rPr lang="en-US" smtClean="0"/>
              <a:t>36. 		___HCl      +      ___NaOH            ___NaCl     ___H2O	</a:t>
            </a:r>
          </a:p>
          <a:p>
            <a:r>
              <a:rPr lang="en-US" smtClean="0"/>
              <a:t>37. 		___BaCl2     +     ___H2SO4           ___BaSO4      +      ___HCl</a:t>
            </a:r>
          </a:p>
          <a:p>
            <a:r>
              <a:rPr lang="en-US" smtClean="0"/>
              <a:t>38. 		___Al2(SO4)3      +     ___Ca(OH)2            ___Al(OH)3      +     ___CaSO4</a:t>
            </a:r>
          </a:p>
          <a:p>
            <a:r>
              <a:rPr lang="en-US" smtClean="0"/>
              <a:t>39. 		___AgNO3      +      ___K3PO4            ___Ag3PO4      +      ___KNO3</a:t>
            </a:r>
          </a:p>
          <a:p>
            <a:r>
              <a:rPr lang="en-US" smtClean="0"/>
              <a:t>40. 		___CuBr2      +      ___AlCl3            ___CuCl2      +      ___AlBr3</a:t>
            </a:r>
          </a:p>
          <a:p>
            <a:r>
              <a:rPr lang="en-US" smtClean="0"/>
              <a:t>41. 		___Ca(C2H3O2)2   +    ___Na2CO3          ___CaCO3      + ___NaC2H3O2</a:t>
            </a:r>
          </a:p>
          <a:p>
            <a:r>
              <a:rPr lang="en-US" smtClean="0"/>
              <a:t>42.	 	___NH4Cl   +    ___Hg2(C2H3O2)2       ___NH4 C2H3O2   +      ___Hg2Cl2</a:t>
            </a:r>
          </a:p>
          <a:p>
            <a:r>
              <a:rPr lang="en-US" smtClean="0"/>
              <a:t>43. 		___Ca(NO3)2     +     ___HCl          ___CaCl2      +    ___HNO3	</a:t>
            </a:r>
          </a:p>
          <a:p>
            <a:r>
              <a:rPr lang="en-US" smtClean="0"/>
              <a:t>44. 		___FeS     +      ___HCl           ___FeCl2     +      ___H2S</a:t>
            </a:r>
          </a:p>
          <a:p>
            <a:r>
              <a:rPr lang="en-US" smtClean="0"/>
              <a:t>45. 		___Cu(OH)2   +   ___HC2H3O2            ___Cu(C2H3O2)2      +     ___H2O</a:t>
            </a:r>
          </a:p>
          <a:p>
            <a:r>
              <a:rPr lang="en-US" smtClean="0"/>
              <a:t>46. 		___Ca(OH)2      +      ___H3PO4            ___Ca3(PO4)2      +      ___H2O</a:t>
            </a:r>
          </a:p>
          <a:p>
            <a:r>
              <a:rPr lang="en-US" smtClean="0"/>
              <a:t>47. 		___CaBr2      +      ___KOH            ___Ca(OH)2      +      ___KBr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Double Replacement Reactions</a:t>
            </a:r>
          </a:p>
          <a:p>
            <a:r>
              <a:rPr lang="en-US" smtClean="0"/>
              <a:t>35. 		___AlI3      +       ___HgCl2            ____AlCl3      +      ____HgI2(ppt)</a:t>
            </a:r>
          </a:p>
          <a:p>
            <a:r>
              <a:rPr lang="en-US" smtClean="0"/>
              <a:t>36. 		___HCl      +      ___NaOH            ___NaCl     ___H2O	</a:t>
            </a:r>
          </a:p>
          <a:p>
            <a:r>
              <a:rPr lang="en-US" smtClean="0"/>
              <a:t>37. 		___BaCl2     +     ___H2SO4           ___BaSO4      +      ___HCl</a:t>
            </a:r>
          </a:p>
          <a:p>
            <a:r>
              <a:rPr lang="en-US" smtClean="0"/>
              <a:t>38. 		___Al2(SO4)3      +     ___Ca(OH)2            ___Al(OH)3      +     ___CaSO4</a:t>
            </a:r>
          </a:p>
          <a:p>
            <a:r>
              <a:rPr lang="en-US" smtClean="0"/>
              <a:t>39. 		___AgNO3      +      ___K3PO4            ___Ag3PO4      +      ___KNO3</a:t>
            </a:r>
          </a:p>
          <a:p>
            <a:r>
              <a:rPr lang="en-US" smtClean="0"/>
              <a:t>40. 		___CuBr2      +      ___AlCl3            ___CuCl2      +      ___AlBr3</a:t>
            </a:r>
          </a:p>
          <a:p>
            <a:r>
              <a:rPr lang="en-US" smtClean="0"/>
              <a:t>41. 		___Ca(C2H3O2)2   +    ___Na2CO3          ___CaCO3      + ___NaC2H3O2</a:t>
            </a:r>
          </a:p>
          <a:p>
            <a:r>
              <a:rPr lang="en-US" smtClean="0"/>
              <a:t>42.	 	___NH4Cl   +    ___Hg2(C2H3O2)2       ___NH4 C2H3O2   +      ___Hg2Cl2</a:t>
            </a:r>
          </a:p>
          <a:p>
            <a:r>
              <a:rPr lang="en-US" smtClean="0"/>
              <a:t>43. 		___Ca(NO3)2     +     ___HCl          ___CaCl2      +    ___HNO3	</a:t>
            </a:r>
          </a:p>
          <a:p>
            <a:r>
              <a:rPr lang="en-US" smtClean="0"/>
              <a:t>44. 		___FeS     +      ___HCl           ___FeCl2     +      ___H2S</a:t>
            </a:r>
          </a:p>
          <a:p>
            <a:r>
              <a:rPr lang="en-US" smtClean="0"/>
              <a:t>45. 		___Cu(OH)2   +   ___HC2H3O2            ___Cu(C2H3O2)2      +     ___H2O</a:t>
            </a:r>
          </a:p>
          <a:p>
            <a:r>
              <a:rPr lang="en-US" smtClean="0"/>
              <a:t>46. 		___Ca(OH)2      +      ___H3PO4            ___Ca3(PO4)2      +      ___H2O</a:t>
            </a:r>
          </a:p>
          <a:p>
            <a:r>
              <a:rPr lang="en-US" smtClean="0"/>
              <a:t>47. 		___CaBr2      +      ___KOH            ___Ca(OH)2      +      ___KBr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089812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mtClean="0"/>
              <a:t>Combustion Reactions</a:t>
            </a:r>
          </a:p>
          <a:p>
            <a:r>
              <a:rPr lang="pt-BR" smtClean="0"/>
              <a:t>48. 	___CH4      +      ___O2            ___CO2      +      ___H2O</a:t>
            </a:r>
          </a:p>
          <a:p>
            <a:r>
              <a:rPr lang="pt-BR" smtClean="0"/>
              <a:t>49. 	___C2H6      +      ___O2            ___CO2      +      ___H2O</a:t>
            </a:r>
          </a:p>
          <a:p>
            <a:r>
              <a:rPr lang="pt-BR" smtClean="0"/>
              <a:t>50. 	___C3H8      +      ___O2            ___CO2      +      ___H2O</a:t>
            </a:r>
          </a:p>
          <a:p>
            <a:r>
              <a:rPr lang="pt-BR" smtClean="0"/>
              <a:t>51. 	___C4H10      +      ___O2            ___CO2      +      ___H2O</a:t>
            </a:r>
          </a:p>
          <a:p>
            <a:r>
              <a:rPr lang="pt-BR" smtClean="0"/>
              <a:t>52. 	___C5H12      +      ___O2            ___CO2      +      ___H2O</a:t>
            </a:r>
          </a:p>
          <a:p>
            <a:r>
              <a:rPr lang="pt-BR" smtClean="0"/>
              <a:t>53. 	___C6H14      +      ___O2            ___CO2      +      ___H2O</a:t>
            </a:r>
          </a:p>
          <a:p>
            <a:r>
              <a:rPr lang="pt-BR" smtClean="0"/>
              <a:t>54. 	___C2H4      +      ___O2            ___CO2      +      ___H2O</a:t>
            </a:r>
          </a:p>
          <a:p>
            <a:r>
              <a:rPr lang="pt-BR" smtClean="0"/>
              <a:t>55. 	___C2H2      +      ___O2            ___CO2      +      ___H2O</a:t>
            </a:r>
          </a:p>
          <a:p>
            <a:r>
              <a:rPr lang="pt-BR" smtClean="0"/>
              <a:t>56. 	___C6H6      +      ___O2            ___CO2      +      ___H2O</a:t>
            </a:r>
          </a:p>
          <a:p>
            <a:endParaRPr lang="pt-BR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pt-BR" smtClean="0"/>
              <a:t>Combustion Reactions</a:t>
            </a:r>
          </a:p>
          <a:p>
            <a:r>
              <a:rPr lang="pt-BR" smtClean="0"/>
              <a:t>48. 	___CH4      +      ___O2            ___CO2      +      ___H2O</a:t>
            </a:r>
          </a:p>
          <a:p>
            <a:r>
              <a:rPr lang="pt-BR" smtClean="0"/>
              <a:t>49. 	___C2H6      +      ___O2            ___CO2      +      ___H2O</a:t>
            </a:r>
          </a:p>
          <a:p>
            <a:r>
              <a:rPr lang="pt-BR" smtClean="0"/>
              <a:t>50. 	___C3H8      +      ___O2            ___CO2      +      ___H2O</a:t>
            </a:r>
          </a:p>
          <a:p>
            <a:r>
              <a:rPr lang="pt-BR" smtClean="0"/>
              <a:t>51. 	___C4H10      +      ___O2            ___CO2      +      ___H2O</a:t>
            </a:r>
          </a:p>
          <a:p>
            <a:r>
              <a:rPr lang="pt-BR" smtClean="0"/>
              <a:t>52. 	___C5H12      +      ___O2            ___CO2      +      ___H2O</a:t>
            </a:r>
          </a:p>
          <a:p>
            <a:r>
              <a:rPr lang="pt-BR" smtClean="0"/>
              <a:t>53. 	___C6H14      +      ___O2            ___CO2      +      ___H2O</a:t>
            </a:r>
          </a:p>
          <a:p>
            <a:r>
              <a:rPr lang="pt-BR" smtClean="0"/>
              <a:t>54. 	___C2H4      +      ___O2            ___CO2      +      ___H2O</a:t>
            </a:r>
          </a:p>
          <a:p>
            <a:r>
              <a:rPr lang="pt-BR" smtClean="0"/>
              <a:t>55. 	___C2H2      +      ___O2            ___CO2      +      ___H2O</a:t>
            </a:r>
          </a:p>
          <a:p>
            <a:r>
              <a:rPr lang="pt-BR" smtClean="0"/>
              <a:t>56. 	___C6H6      +      ___O2            ___CO2      +      ___H2O</a:t>
            </a:r>
          </a:p>
          <a:p>
            <a:endParaRPr lang="pt-BR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30594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36D-8E30-4380-8347-884A8F8E9D9E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08DF-1C82-4EB3-8202-2BBDC1957A81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36D-8E30-4380-8347-884A8F8E9D9E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08DF-1C82-4EB3-8202-2BBDC1957A81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36D-8E30-4380-8347-884A8F8E9D9E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08DF-1C82-4EB3-8202-2BBDC1957A81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36D-8E30-4380-8347-884A8F8E9D9E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08DF-1C82-4EB3-8202-2BBDC1957A81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36D-8E30-4380-8347-884A8F8E9D9E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08DF-1C82-4EB3-8202-2BBDC1957A81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36D-8E30-4380-8347-884A8F8E9D9E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08DF-1C82-4EB3-8202-2BBDC1957A81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36D-8E30-4380-8347-884A8F8E9D9E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08DF-1C82-4EB3-8202-2BBDC1957A81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36D-8E30-4380-8347-884A8F8E9D9E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08DF-1C82-4EB3-8202-2BBDC1957A81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36D-8E30-4380-8347-884A8F8E9D9E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08DF-1C82-4EB3-8202-2BBDC1957A81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36D-8E30-4380-8347-884A8F8E9D9E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08DF-1C82-4EB3-8202-2BBDC1957A81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8836D-8E30-4380-8347-884A8F8E9D9E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ED08DF-1C82-4EB3-8202-2BBDC1957A81}" type="slidenum">
              <a:rPr lang="en-US" smtClean="0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8836D-8E30-4380-8347-884A8F8E9D9E}" type="datetimeFigureOut">
              <a:rPr lang="en-US" smtClean="0"/>
              <a:pPr/>
              <a:t>9/2/2015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D08DF-1C82-4EB3-8202-2BBDC1957A81}" type="slidenum">
              <a:rPr lang="en-US" smtClean="0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381000"/>
            <a:ext cx="8153400" cy="1470025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Balancing Chemical Equations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Picture 2" descr="balanc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1600200"/>
            <a:ext cx="4572000" cy="37147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CA Standards</a:t>
            </a:r>
            <a:endParaRPr lang="en-US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14400" y="1524000"/>
            <a:ext cx="7391400" cy="1754326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tx1"/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3600" i="1" dirty="0">
                <a:latin typeface="Comic Sans MS" pitchFamily="66" charset="0"/>
              </a:rPr>
              <a:t>Students know </a:t>
            </a:r>
            <a:r>
              <a:rPr lang="en-US" sz="3600" dirty="0">
                <a:latin typeface="Comic Sans MS" pitchFamily="66" charset="0"/>
              </a:rPr>
              <a:t>how to describe chemical reactions by writing balanced equations.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Law of Conservation of Mass</a:t>
            </a:r>
            <a:endParaRPr lang="en-US" sz="40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solidFill>
            <a:schemeClr val="bg1"/>
          </a:solidFill>
          <a:ln w="28575"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1016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b="1" dirty="0" smtClean="0">
                <a:latin typeface="Comic Sans MS" pitchFamily="66" charset="0"/>
              </a:rPr>
              <a:t>In ordinary chemical reactions, the total mass of reacting substances is equal to the total mass of products</a:t>
            </a:r>
          </a:p>
          <a:p>
            <a:pPr lvl="1"/>
            <a:r>
              <a:rPr lang="en-US" b="1" dirty="0" smtClean="0">
                <a:latin typeface="Comic Sans MS" pitchFamily="66" charset="0"/>
              </a:rPr>
              <a:t>All atoms on the reactant side must appear on the product side, and in equal numbers</a:t>
            </a:r>
          </a:p>
          <a:p>
            <a:pPr lvl="1"/>
            <a:r>
              <a:rPr lang="en-US" b="1" dirty="0" smtClean="0">
                <a:latin typeface="Comic Sans MS" pitchFamily="66" charset="0"/>
              </a:rPr>
              <a:t>No new elements may appear</a:t>
            </a:r>
          </a:p>
          <a:p>
            <a:pPr lvl="1"/>
            <a:r>
              <a:rPr lang="en-US" b="1" dirty="0" smtClean="0">
                <a:latin typeface="Comic Sans MS" pitchFamily="66" charset="0"/>
              </a:rPr>
              <a:t>No elements may disappear</a:t>
            </a:r>
            <a:endParaRPr lang="en-US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/>
              <a:t>Synthesis Reactions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477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800" dirty="0" smtClean="0"/>
              <a:t>1. 		___</a:t>
            </a:r>
            <a:r>
              <a:rPr lang="en-US" sz="2800" dirty="0" err="1" smtClean="0"/>
              <a:t>CaO</a:t>
            </a:r>
            <a:r>
              <a:rPr lang="en-US" sz="2800" dirty="0" smtClean="0"/>
              <a:t>      +     ___H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 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___Ca(OH)</a:t>
            </a:r>
            <a:r>
              <a:rPr lang="en-US" sz="2800" baseline="-25000" dirty="0" smtClean="0"/>
              <a:t>2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2. 		___P</a:t>
            </a:r>
            <a:r>
              <a:rPr lang="en-US" sz="2800" baseline="-25000" dirty="0" smtClean="0"/>
              <a:t>4</a:t>
            </a:r>
            <a:r>
              <a:rPr lang="en-US" sz="2800" dirty="0" smtClean="0"/>
              <a:t>      +      ___O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 ___P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5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3. 		___Ca     +      ___O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 ___</a:t>
            </a:r>
            <a:r>
              <a:rPr lang="en-US" sz="2800" dirty="0" err="1" smtClean="0"/>
              <a:t>CaO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4. 		___Cu     +      ___S</a:t>
            </a:r>
            <a:r>
              <a:rPr lang="en-US" sz="2800" baseline="-25000" dirty="0" smtClean="0"/>
              <a:t>8 </a:t>
            </a:r>
            <a:r>
              <a:rPr lang="en-US" sz="2800" dirty="0" smtClean="0"/>
              <a:t>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___ </a:t>
            </a:r>
            <a:r>
              <a:rPr lang="en-US" sz="2800" dirty="0" err="1" smtClean="0"/>
              <a:t>CuS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5.		___</a:t>
            </a:r>
            <a:r>
              <a:rPr lang="en-US" sz="2800" dirty="0" err="1" smtClean="0"/>
              <a:t>CaO</a:t>
            </a:r>
            <a:r>
              <a:rPr lang="en-US" sz="2800" dirty="0" smtClean="0"/>
              <a:t>      +      ___H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 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 ___Ca(OH)</a:t>
            </a:r>
            <a:r>
              <a:rPr lang="en-US" sz="2800" baseline="-25000" dirty="0" smtClean="0"/>
              <a:t>2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6. 		___S</a:t>
            </a:r>
            <a:r>
              <a:rPr lang="en-US" sz="2800" baseline="-25000" dirty="0" smtClean="0"/>
              <a:t>8</a:t>
            </a:r>
            <a:r>
              <a:rPr lang="en-US" sz="2800" dirty="0" smtClean="0"/>
              <a:t>     +     ___O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 ___SO</a:t>
            </a:r>
            <a:r>
              <a:rPr lang="en-US" sz="2800" baseline="-25000" dirty="0" smtClean="0"/>
              <a:t>2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7.		___H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  +     ___N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 ___NH</a:t>
            </a:r>
            <a:r>
              <a:rPr lang="en-US" sz="2800" baseline="-25000" dirty="0" smtClean="0"/>
              <a:t>3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8.		___H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  +      ___Cl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 ___</a:t>
            </a:r>
            <a:r>
              <a:rPr lang="en-US" sz="2800" dirty="0" err="1" smtClean="0"/>
              <a:t>HCl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9.		___Ag      +       ___S</a:t>
            </a:r>
            <a:r>
              <a:rPr lang="en-US" sz="2800" baseline="-25000" dirty="0" smtClean="0"/>
              <a:t>8</a:t>
            </a:r>
            <a:r>
              <a:rPr lang="en-US" sz="2800" dirty="0" smtClean="0"/>
              <a:t> 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 ___Ag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S</a:t>
            </a:r>
          </a:p>
          <a:p>
            <a:pPr>
              <a:buNone/>
            </a:pPr>
            <a:r>
              <a:rPr lang="en-US" sz="2800" dirty="0" smtClean="0"/>
              <a:t>10.	___Cr      +      ___O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 ___Cr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3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11.	___Al      +      ___Br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 ___AlBr</a:t>
            </a:r>
            <a:r>
              <a:rPr lang="en-US" sz="2800" baseline="-25000" dirty="0" smtClean="0"/>
              <a:t>3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12.	___Na      +      ___I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 ___</a:t>
            </a:r>
            <a:r>
              <a:rPr lang="en-US" sz="2800" dirty="0" err="1" smtClean="0"/>
              <a:t>NaI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13.	___H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  +      ___O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 ___H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</a:t>
            </a:r>
          </a:p>
          <a:p>
            <a:pPr>
              <a:buNone/>
            </a:pPr>
            <a:r>
              <a:rPr lang="en-US" sz="2800" dirty="0" smtClean="0"/>
              <a:t>14. 	___Al      +      ___O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      </a:t>
            </a:r>
            <a:r>
              <a:rPr lang="en-US" sz="2800" dirty="0" smtClean="0">
                <a:sym typeface="Wingdings"/>
              </a:rPr>
              <a:t></a:t>
            </a:r>
            <a:r>
              <a:rPr lang="en-US" sz="2800" dirty="0" smtClean="0"/>
              <a:t>      ___Al</a:t>
            </a:r>
            <a:r>
              <a:rPr lang="en-US" sz="2800" baseline="-25000" dirty="0" smtClean="0"/>
              <a:t>2</a:t>
            </a:r>
            <a:r>
              <a:rPr lang="en-US" sz="2800" dirty="0" smtClean="0"/>
              <a:t>O</a:t>
            </a:r>
            <a:r>
              <a:rPr lang="en-US" sz="2800" baseline="-25000" dirty="0" smtClean="0"/>
              <a:t>3</a:t>
            </a:r>
            <a:endParaRPr lang="en-US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7620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Decomposition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15. 	___BaCO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</a:t>
            </a:r>
            <a:r>
              <a:rPr lang="en-US" dirty="0" err="1" smtClean="0"/>
              <a:t>BaO</a:t>
            </a:r>
            <a:r>
              <a:rPr lang="en-US" dirty="0" smtClean="0"/>
              <a:t>       +      ___CO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16.	___MgCO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</a:t>
            </a:r>
            <a:r>
              <a:rPr lang="en-US" dirty="0" err="1" smtClean="0"/>
              <a:t>MgO</a:t>
            </a:r>
            <a:r>
              <a:rPr lang="en-US" dirty="0" smtClean="0"/>
              <a:t>     +      ___CO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17.	___K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___K</a:t>
            </a:r>
            <a:r>
              <a:rPr lang="en-US" baseline="-25000" dirty="0" smtClean="0"/>
              <a:t>2</a:t>
            </a:r>
            <a:r>
              <a:rPr lang="en-US" dirty="0" smtClean="0"/>
              <a:t>O      +      ___CO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18. 	___Zn(OH)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___</a:t>
            </a:r>
            <a:r>
              <a:rPr lang="en-US" dirty="0" err="1" smtClean="0"/>
              <a:t>ZnO</a:t>
            </a:r>
            <a:r>
              <a:rPr lang="en-US" dirty="0" smtClean="0"/>
              <a:t>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buNone/>
            </a:pPr>
            <a:r>
              <a:rPr lang="en-US" dirty="0" smtClean="0"/>
              <a:t>19. 	___Fe(OH)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___</a:t>
            </a:r>
            <a:r>
              <a:rPr lang="en-US" dirty="0" err="1" smtClean="0"/>
              <a:t>FeO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buNone/>
            </a:pPr>
            <a:r>
              <a:rPr lang="en-US" dirty="0" smtClean="0"/>
              <a:t>20. 	___Ni(ClO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___NiCl</a:t>
            </a:r>
            <a:r>
              <a:rPr lang="en-US" baseline="-25000" dirty="0" smtClean="0"/>
              <a:t>2</a:t>
            </a:r>
            <a:r>
              <a:rPr lang="en-US" dirty="0" smtClean="0"/>
              <a:t>      +      ___O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21. 	___NaClO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</a:t>
            </a:r>
            <a:r>
              <a:rPr lang="en-US" dirty="0" err="1" smtClean="0"/>
              <a:t>NaCl</a:t>
            </a:r>
            <a:r>
              <a:rPr lang="en-US" dirty="0" smtClean="0"/>
              <a:t>     +      ___O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22. 	___KClO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</a:t>
            </a:r>
            <a:r>
              <a:rPr lang="en-US" dirty="0" err="1" smtClean="0"/>
              <a:t>KCl</a:t>
            </a:r>
            <a:r>
              <a:rPr lang="en-US" dirty="0" smtClean="0"/>
              <a:t>      +      ___O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23. 	___H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___H</a:t>
            </a:r>
            <a:r>
              <a:rPr lang="en-US" baseline="-25000" dirty="0" smtClean="0"/>
              <a:t>2</a:t>
            </a:r>
            <a:r>
              <a:rPr lang="en-US" dirty="0" smtClean="0"/>
              <a:t>O     +      ___SO</a:t>
            </a:r>
            <a:r>
              <a:rPr lang="en-US" baseline="-25000" dirty="0" smtClean="0"/>
              <a:t>3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24. 	___H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___H</a:t>
            </a:r>
            <a:r>
              <a:rPr lang="en-US" baseline="-25000" dirty="0" smtClean="0"/>
              <a:t>2</a:t>
            </a:r>
            <a:r>
              <a:rPr lang="en-US" dirty="0" smtClean="0"/>
              <a:t>O     +      ___CO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25. 	___Al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___Al      +      ___O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26. 	___Ag</a:t>
            </a:r>
            <a:r>
              <a:rPr lang="en-US" baseline="-25000" dirty="0" smtClean="0"/>
              <a:t>2</a:t>
            </a:r>
            <a:r>
              <a:rPr lang="en-US" dirty="0" smtClean="0"/>
              <a:t>O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___Ag      +      ___O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Decomposition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50292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dirty="0" smtClean="0"/>
              <a:t>15. 	___BaCO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</a:t>
            </a:r>
            <a:r>
              <a:rPr lang="en-US" dirty="0" err="1" smtClean="0"/>
              <a:t>BaO</a:t>
            </a:r>
            <a:r>
              <a:rPr lang="en-US" dirty="0" smtClean="0"/>
              <a:t>       +      ___CO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16.	___MgCO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</a:t>
            </a:r>
            <a:r>
              <a:rPr lang="en-US" dirty="0" err="1" smtClean="0"/>
              <a:t>MgO</a:t>
            </a:r>
            <a:r>
              <a:rPr lang="en-US" dirty="0" smtClean="0"/>
              <a:t>     +      ___CO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17.	___K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___K</a:t>
            </a:r>
            <a:r>
              <a:rPr lang="en-US" baseline="-25000" dirty="0" smtClean="0"/>
              <a:t>2</a:t>
            </a:r>
            <a:r>
              <a:rPr lang="en-US" dirty="0" smtClean="0"/>
              <a:t>O      +      ___CO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18. 	___Zn(OH)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___</a:t>
            </a:r>
            <a:r>
              <a:rPr lang="en-US" dirty="0" err="1" smtClean="0"/>
              <a:t>ZnO</a:t>
            </a:r>
            <a:r>
              <a:rPr lang="en-US" dirty="0" smtClean="0"/>
              <a:t>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buNone/>
            </a:pPr>
            <a:r>
              <a:rPr lang="en-US" dirty="0" smtClean="0"/>
              <a:t>19. 	___Fe(OH)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___</a:t>
            </a:r>
            <a:r>
              <a:rPr lang="en-US" dirty="0" err="1" smtClean="0"/>
              <a:t>FeO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buNone/>
            </a:pPr>
            <a:r>
              <a:rPr lang="en-US" dirty="0" smtClean="0"/>
              <a:t>20. 	___Ni(ClO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___NiCl</a:t>
            </a:r>
            <a:r>
              <a:rPr lang="en-US" baseline="-25000" dirty="0" smtClean="0"/>
              <a:t>2</a:t>
            </a:r>
            <a:r>
              <a:rPr lang="en-US" dirty="0" smtClean="0"/>
              <a:t>      +      ___O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21. 	___NaClO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</a:t>
            </a:r>
            <a:r>
              <a:rPr lang="en-US" dirty="0" err="1" smtClean="0"/>
              <a:t>NaCl</a:t>
            </a:r>
            <a:r>
              <a:rPr lang="en-US" dirty="0" smtClean="0"/>
              <a:t>     +      ___O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22. 	___KClO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</a:t>
            </a:r>
            <a:r>
              <a:rPr lang="en-US" dirty="0" err="1" smtClean="0"/>
              <a:t>KCl</a:t>
            </a:r>
            <a:r>
              <a:rPr lang="en-US" dirty="0" smtClean="0"/>
              <a:t>      +      ___O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23. 	___H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___H</a:t>
            </a:r>
            <a:r>
              <a:rPr lang="en-US" baseline="-25000" dirty="0" smtClean="0"/>
              <a:t>2</a:t>
            </a:r>
            <a:r>
              <a:rPr lang="en-US" dirty="0" smtClean="0"/>
              <a:t>O     +      ___SO</a:t>
            </a:r>
            <a:r>
              <a:rPr lang="en-US" baseline="-25000" dirty="0" smtClean="0"/>
              <a:t>3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24. 	___H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___H</a:t>
            </a:r>
            <a:r>
              <a:rPr lang="en-US" baseline="-25000" dirty="0" smtClean="0"/>
              <a:t>2</a:t>
            </a:r>
            <a:r>
              <a:rPr lang="en-US" dirty="0" smtClean="0"/>
              <a:t>O     +      ___CO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25. 	___Al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___Al      +      ___O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26. 	___Ag</a:t>
            </a:r>
            <a:r>
              <a:rPr lang="en-US" baseline="-25000" dirty="0" smtClean="0"/>
              <a:t>2</a:t>
            </a:r>
            <a:r>
              <a:rPr lang="en-US" dirty="0" smtClean="0"/>
              <a:t>O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___Ag      +      ___O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b="1" u="sng" dirty="0" smtClean="0"/>
              <a:t>Single Replacement Reactions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458200" cy="4983163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n-US" dirty="0" smtClean="0"/>
              <a:t>27. 	___AgNO</a:t>
            </a:r>
            <a:r>
              <a:rPr lang="en-US" baseline="-25000" dirty="0" smtClean="0"/>
              <a:t>3</a:t>
            </a:r>
            <a:r>
              <a:rPr lang="en-US" dirty="0" smtClean="0"/>
              <a:t>      +    ___Ni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___Ni(NO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     +      ___Ag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28. 	___AlBr</a:t>
            </a:r>
            <a:r>
              <a:rPr lang="en-US" baseline="-25000" dirty="0" smtClean="0"/>
              <a:t>3</a:t>
            </a:r>
            <a:r>
              <a:rPr lang="en-US" dirty="0" smtClean="0"/>
              <a:t>     +      ___Cl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___AlCl</a:t>
            </a:r>
            <a:r>
              <a:rPr lang="en-US" baseline="-25000" dirty="0" smtClean="0"/>
              <a:t>3</a:t>
            </a:r>
            <a:r>
              <a:rPr lang="en-US" dirty="0" smtClean="0"/>
              <a:t>       +      ___Br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29. 	___</a:t>
            </a:r>
            <a:r>
              <a:rPr lang="en-US" dirty="0" err="1" smtClean="0"/>
              <a:t>NaI</a:t>
            </a:r>
            <a:r>
              <a:rPr lang="en-US" dirty="0" smtClean="0"/>
              <a:t>      +      ___Br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</a:t>
            </a:r>
            <a:r>
              <a:rPr lang="en-US" dirty="0" err="1" smtClean="0"/>
              <a:t>NaBr</a:t>
            </a:r>
            <a:r>
              <a:rPr lang="en-US" dirty="0" smtClean="0"/>
              <a:t>      +      ___I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30. 	___Ca      +      ___</a:t>
            </a:r>
            <a:r>
              <a:rPr lang="en-US" dirty="0" err="1" smtClean="0"/>
              <a:t>HCl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 ___CaCl</a:t>
            </a:r>
            <a:r>
              <a:rPr lang="en-US" baseline="-25000" dirty="0" smtClean="0"/>
              <a:t>2</a:t>
            </a:r>
            <a:r>
              <a:rPr lang="en-US" dirty="0" smtClean="0"/>
              <a:t> 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	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31. 	___Mg      +    ___HNO</a:t>
            </a:r>
            <a:r>
              <a:rPr lang="en-US" baseline="-25000" dirty="0" smtClean="0"/>
              <a:t>3</a:t>
            </a:r>
            <a:r>
              <a:rPr lang="en-US" dirty="0" smtClean="0"/>
              <a:t>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___Mg(NO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   +      ___H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32. 	___ Zn     +    ___H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___ZnSO</a:t>
            </a:r>
            <a:r>
              <a:rPr lang="en-US" baseline="-25000" dirty="0" smtClean="0"/>
              <a:t>4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33. 	___K      +    ___H</a:t>
            </a:r>
            <a:r>
              <a:rPr lang="en-US" baseline="-25000" dirty="0" smtClean="0"/>
              <a:t>2</a:t>
            </a:r>
            <a:r>
              <a:rPr lang="en-US" dirty="0" smtClean="0"/>
              <a:t>O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___KOH      +      ___H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34. 	___Na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</a:t>
            </a:r>
            <a:r>
              <a:rPr lang="en-US" dirty="0" err="1" smtClean="0"/>
              <a:t>NaOH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792162"/>
          </a:xfrm>
        </p:spPr>
        <p:txBody>
          <a:bodyPr>
            <a:normAutofit/>
          </a:bodyPr>
          <a:lstStyle/>
          <a:p>
            <a:r>
              <a:rPr lang="en-US" sz="3200" b="1" u="sng" dirty="0" smtClean="0"/>
              <a:t>Double Replacement Reactions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324600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n-US" dirty="0" smtClean="0"/>
              <a:t>35. 		___AlI</a:t>
            </a:r>
            <a:r>
              <a:rPr lang="en-US" baseline="-25000" dirty="0" smtClean="0"/>
              <a:t>3</a:t>
            </a:r>
            <a:r>
              <a:rPr lang="en-US" dirty="0" smtClean="0"/>
              <a:t>      +       ___HgCl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____AlCl</a:t>
            </a:r>
            <a:r>
              <a:rPr lang="en-US" baseline="-25000" dirty="0" smtClean="0"/>
              <a:t>3</a:t>
            </a:r>
            <a:r>
              <a:rPr lang="en-US" dirty="0" smtClean="0"/>
              <a:t>      +      ____HgI</a:t>
            </a:r>
            <a:r>
              <a:rPr lang="en-US" baseline="-25000" dirty="0" smtClean="0"/>
              <a:t>2</a:t>
            </a:r>
            <a:r>
              <a:rPr lang="en-US" dirty="0" smtClean="0"/>
              <a:t>(</a:t>
            </a:r>
            <a:r>
              <a:rPr lang="en-US" dirty="0" err="1" smtClean="0"/>
              <a:t>ppt</a:t>
            </a:r>
            <a:r>
              <a:rPr lang="en-US" dirty="0" smtClean="0"/>
              <a:t>)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36. 		___</a:t>
            </a:r>
            <a:r>
              <a:rPr lang="en-US" dirty="0" err="1" smtClean="0"/>
              <a:t>HCl</a:t>
            </a:r>
            <a:r>
              <a:rPr lang="en-US" dirty="0" smtClean="0"/>
              <a:t>      +      ___</a:t>
            </a:r>
            <a:r>
              <a:rPr lang="en-US" dirty="0" err="1" smtClean="0"/>
              <a:t>NaOH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</a:t>
            </a:r>
            <a:r>
              <a:rPr lang="en-US" dirty="0" err="1" smtClean="0"/>
              <a:t>NaCl</a:t>
            </a:r>
            <a:r>
              <a:rPr lang="en-US" dirty="0" smtClean="0"/>
              <a:t>     ___H</a:t>
            </a:r>
            <a:r>
              <a:rPr lang="en-US" baseline="-25000" dirty="0" smtClean="0"/>
              <a:t>2</a:t>
            </a:r>
            <a:r>
              <a:rPr lang="en-US" dirty="0" smtClean="0"/>
              <a:t>O	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37. 		___BaCl</a:t>
            </a:r>
            <a:r>
              <a:rPr lang="en-US" baseline="-25000" dirty="0" smtClean="0"/>
              <a:t>2</a:t>
            </a:r>
            <a:r>
              <a:rPr lang="en-US" dirty="0" smtClean="0"/>
              <a:t>     +     ___H</a:t>
            </a:r>
            <a:r>
              <a:rPr lang="en-US" baseline="-25000" dirty="0" smtClean="0"/>
              <a:t>2</a:t>
            </a:r>
            <a:r>
              <a:rPr lang="en-US" dirty="0" smtClean="0"/>
              <a:t>SO</a:t>
            </a:r>
            <a:r>
              <a:rPr lang="en-US" baseline="-25000" dirty="0" smtClean="0"/>
              <a:t>4</a:t>
            </a:r>
            <a:r>
              <a:rPr lang="en-US" dirty="0" smtClean="0"/>
              <a:t>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___BaSO</a:t>
            </a:r>
            <a:r>
              <a:rPr lang="en-US" baseline="-25000" dirty="0" smtClean="0"/>
              <a:t>4</a:t>
            </a:r>
            <a:r>
              <a:rPr lang="en-US" dirty="0" smtClean="0"/>
              <a:t>      +      ___</a:t>
            </a:r>
            <a:r>
              <a:rPr lang="en-US" dirty="0" err="1" smtClean="0"/>
              <a:t>HCl</a:t>
            </a:r>
            <a:endParaRPr lang="en-US" dirty="0" smtClean="0"/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38. 		___Al</a:t>
            </a:r>
            <a:r>
              <a:rPr lang="en-US" baseline="-25000" dirty="0" smtClean="0"/>
              <a:t>2</a:t>
            </a:r>
            <a:r>
              <a:rPr lang="en-US" dirty="0" smtClean="0"/>
              <a:t>(SO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en-US" baseline="-25000" dirty="0" smtClean="0"/>
              <a:t>3</a:t>
            </a:r>
            <a:r>
              <a:rPr lang="en-US" dirty="0" smtClean="0"/>
              <a:t>      +     ___Ca(OH)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___Al(OH)</a:t>
            </a:r>
            <a:r>
              <a:rPr lang="en-US" baseline="-25000" dirty="0" smtClean="0"/>
              <a:t>3</a:t>
            </a:r>
            <a:r>
              <a:rPr lang="en-US" dirty="0" smtClean="0"/>
              <a:t>      +     ___CaSO</a:t>
            </a:r>
            <a:r>
              <a:rPr lang="en-US" baseline="-25000" dirty="0" smtClean="0"/>
              <a:t>4</a:t>
            </a:r>
            <a:endParaRPr lang="en-US" dirty="0" smtClean="0"/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39. 		___AgNO</a:t>
            </a:r>
            <a:r>
              <a:rPr lang="en-US" baseline="-25000" dirty="0" smtClean="0"/>
              <a:t>3</a:t>
            </a:r>
            <a:r>
              <a:rPr lang="en-US" dirty="0" smtClean="0"/>
              <a:t>      +      ___K</a:t>
            </a:r>
            <a:r>
              <a:rPr lang="en-US" baseline="-25000" dirty="0" smtClean="0"/>
              <a:t>3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___Ag</a:t>
            </a:r>
            <a:r>
              <a:rPr lang="en-US" baseline="-25000" dirty="0" smtClean="0"/>
              <a:t>3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  <a:r>
              <a:rPr lang="en-US" dirty="0" smtClean="0"/>
              <a:t>      +      ___KNO</a:t>
            </a:r>
            <a:r>
              <a:rPr lang="en-US" baseline="-25000" dirty="0" smtClean="0"/>
              <a:t>3</a:t>
            </a:r>
            <a:endParaRPr lang="en-US" dirty="0" smtClean="0"/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40. 		___CuBr</a:t>
            </a:r>
            <a:r>
              <a:rPr lang="en-US" baseline="-25000" dirty="0" smtClean="0"/>
              <a:t>2</a:t>
            </a:r>
            <a:r>
              <a:rPr lang="en-US" dirty="0" smtClean="0"/>
              <a:t>      +      ___AlCl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___CuCl</a:t>
            </a:r>
            <a:r>
              <a:rPr lang="en-US" baseline="-25000" dirty="0" smtClean="0"/>
              <a:t>2</a:t>
            </a:r>
            <a:r>
              <a:rPr lang="en-US" dirty="0" smtClean="0"/>
              <a:t>      +      ___AlBr</a:t>
            </a:r>
            <a:r>
              <a:rPr lang="en-US" baseline="-25000" dirty="0" smtClean="0"/>
              <a:t>3</a:t>
            </a:r>
            <a:endParaRPr lang="en-US" dirty="0" smtClean="0"/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41. 		___Ca(C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  +    ___Na</a:t>
            </a:r>
            <a:r>
              <a:rPr lang="en-US" baseline="-25000" dirty="0" smtClean="0"/>
              <a:t>2</a:t>
            </a:r>
            <a:r>
              <a:rPr lang="en-US" dirty="0" smtClean="0"/>
              <a:t>CO</a:t>
            </a:r>
            <a:r>
              <a:rPr lang="en-US" baseline="-25000" dirty="0" smtClean="0"/>
              <a:t>3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___CaCO</a:t>
            </a:r>
            <a:r>
              <a:rPr lang="en-US" baseline="-25000" dirty="0" smtClean="0"/>
              <a:t>3</a:t>
            </a:r>
            <a:r>
              <a:rPr lang="en-US" dirty="0" smtClean="0"/>
              <a:t>      + ___NaC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42.	 	___NH</a:t>
            </a:r>
            <a:r>
              <a:rPr lang="en-US" baseline="-25000" dirty="0" smtClean="0"/>
              <a:t>4</a:t>
            </a:r>
            <a:r>
              <a:rPr lang="en-US" dirty="0" smtClean="0"/>
              <a:t>Cl   +    ___Hg</a:t>
            </a:r>
            <a:r>
              <a:rPr lang="en-US" baseline="-25000" dirty="0" smtClean="0"/>
              <a:t>2</a:t>
            </a:r>
            <a:r>
              <a:rPr lang="en-US" dirty="0" smtClean="0"/>
              <a:t>(C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___NH</a:t>
            </a:r>
            <a:r>
              <a:rPr lang="en-US" baseline="-25000" dirty="0" smtClean="0"/>
              <a:t>4</a:t>
            </a:r>
            <a:r>
              <a:rPr lang="en-US" dirty="0" smtClean="0"/>
              <a:t> 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  +      ___Hg</a:t>
            </a:r>
            <a:r>
              <a:rPr lang="en-US" baseline="-25000" dirty="0" smtClean="0"/>
              <a:t>2</a:t>
            </a:r>
            <a:r>
              <a:rPr lang="en-US" dirty="0" smtClean="0"/>
              <a:t>Cl</a:t>
            </a:r>
            <a:r>
              <a:rPr lang="en-US" baseline="-25000" dirty="0" smtClean="0"/>
              <a:t>2</a:t>
            </a:r>
            <a:endParaRPr lang="en-US" dirty="0" smtClean="0"/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43. 		___Ca(NO</a:t>
            </a:r>
            <a:r>
              <a:rPr lang="en-US" baseline="-25000" dirty="0" smtClean="0"/>
              <a:t>3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    +     ___</a:t>
            </a:r>
            <a:r>
              <a:rPr lang="en-US" dirty="0" err="1" smtClean="0"/>
              <a:t>HCl</a:t>
            </a:r>
            <a:r>
              <a:rPr lang="en-US" dirty="0" smtClean="0"/>
              <a:t>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___CaCl</a:t>
            </a:r>
            <a:r>
              <a:rPr lang="en-US" baseline="-25000" dirty="0" smtClean="0"/>
              <a:t>2</a:t>
            </a:r>
            <a:r>
              <a:rPr lang="en-US" dirty="0" smtClean="0"/>
              <a:t>      +    ___HNO</a:t>
            </a:r>
            <a:r>
              <a:rPr lang="en-US" baseline="-25000" dirty="0" smtClean="0"/>
              <a:t>3</a:t>
            </a:r>
            <a:r>
              <a:rPr lang="en-US" dirty="0" smtClean="0"/>
              <a:t>	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44. 		___</a:t>
            </a:r>
            <a:r>
              <a:rPr lang="en-US" dirty="0" err="1" smtClean="0"/>
              <a:t>FeS</a:t>
            </a:r>
            <a:r>
              <a:rPr lang="en-US" dirty="0" smtClean="0"/>
              <a:t>     +      ___</a:t>
            </a:r>
            <a:r>
              <a:rPr lang="en-US" dirty="0" err="1" smtClean="0"/>
              <a:t>HCl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___FeCl</a:t>
            </a:r>
            <a:r>
              <a:rPr lang="en-US" baseline="-25000" dirty="0" smtClean="0"/>
              <a:t>2</a:t>
            </a:r>
            <a:r>
              <a:rPr lang="en-US" dirty="0" smtClean="0"/>
              <a:t>     +      ___H</a:t>
            </a:r>
            <a:r>
              <a:rPr lang="en-US" baseline="-25000" dirty="0" smtClean="0"/>
              <a:t>2</a:t>
            </a:r>
            <a:r>
              <a:rPr lang="en-US" dirty="0" smtClean="0"/>
              <a:t>S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45. 		___Cu(OH)</a:t>
            </a:r>
            <a:r>
              <a:rPr lang="en-US" baseline="-25000" dirty="0" smtClean="0"/>
              <a:t>2</a:t>
            </a:r>
            <a:r>
              <a:rPr lang="en-US" dirty="0" smtClean="0"/>
              <a:t>   +   ___HC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___Cu(C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     +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46. 		___Ca(OH)</a:t>
            </a:r>
            <a:r>
              <a:rPr lang="en-US" baseline="-25000" dirty="0" smtClean="0"/>
              <a:t>2</a:t>
            </a:r>
            <a:r>
              <a:rPr lang="en-US" dirty="0" smtClean="0"/>
              <a:t>      +      ___H</a:t>
            </a:r>
            <a:r>
              <a:rPr lang="en-US" baseline="-25000" dirty="0" smtClean="0"/>
              <a:t>3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___Ca</a:t>
            </a:r>
            <a:r>
              <a:rPr lang="en-US" baseline="-25000" dirty="0" smtClean="0"/>
              <a:t>3</a:t>
            </a:r>
            <a:r>
              <a:rPr lang="en-US" dirty="0" smtClean="0"/>
              <a:t>(PO</a:t>
            </a:r>
            <a:r>
              <a:rPr lang="en-US" baseline="-25000" dirty="0" smtClean="0"/>
              <a:t>4</a:t>
            </a:r>
            <a:r>
              <a:rPr lang="en-US" dirty="0" smtClean="0"/>
              <a:t>)</a:t>
            </a:r>
            <a:r>
              <a:rPr lang="en-US" baseline="-25000" dirty="0" smtClean="0"/>
              <a:t>2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47. 		___CaBr</a:t>
            </a:r>
            <a:r>
              <a:rPr lang="en-US" baseline="-25000" dirty="0" smtClean="0"/>
              <a:t>2</a:t>
            </a:r>
            <a:r>
              <a:rPr lang="en-US" dirty="0" smtClean="0"/>
              <a:t>      +      ___KOH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___Ca(OH)</a:t>
            </a:r>
            <a:r>
              <a:rPr lang="en-US" baseline="-25000" dirty="0" smtClean="0"/>
              <a:t>2</a:t>
            </a:r>
            <a:r>
              <a:rPr lang="en-US" dirty="0" smtClean="0"/>
              <a:t>      +      ___</a:t>
            </a:r>
            <a:r>
              <a:rPr lang="en-US" dirty="0" err="1" smtClean="0"/>
              <a:t>KBr</a:t>
            </a:r>
            <a:endParaRPr lang="en-US" dirty="0" smtClean="0"/>
          </a:p>
          <a:p>
            <a:pPr>
              <a:lnSpc>
                <a:spcPct val="170000"/>
              </a:lnSpc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b="1" u="sng" dirty="0" smtClean="0"/>
              <a:t>Combustion Reactions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9436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70000"/>
              </a:lnSpc>
              <a:buNone/>
            </a:pPr>
            <a:r>
              <a:rPr lang="en-US" dirty="0" smtClean="0"/>
              <a:t>48. 	___CH</a:t>
            </a:r>
            <a:r>
              <a:rPr lang="en-US" baseline="-25000" dirty="0" smtClean="0"/>
              <a:t>4</a:t>
            </a:r>
            <a:r>
              <a:rPr lang="en-US" dirty="0" smtClean="0"/>
              <a:t>      +      ___O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___CO</a:t>
            </a:r>
            <a:r>
              <a:rPr lang="en-US" baseline="-25000" dirty="0" smtClean="0"/>
              <a:t>2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49. 	___C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      +      ___O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___CO</a:t>
            </a:r>
            <a:r>
              <a:rPr lang="en-US" baseline="-25000" dirty="0" smtClean="0"/>
              <a:t>2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50. 	___C</a:t>
            </a:r>
            <a:r>
              <a:rPr lang="en-US" baseline="-25000" dirty="0" smtClean="0"/>
              <a:t>3</a:t>
            </a:r>
            <a:r>
              <a:rPr lang="en-US" dirty="0" smtClean="0"/>
              <a:t>H</a:t>
            </a:r>
            <a:r>
              <a:rPr lang="en-US" baseline="-25000" dirty="0" smtClean="0"/>
              <a:t>8</a:t>
            </a:r>
            <a:r>
              <a:rPr lang="en-US" dirty="0" smtClean="0"/>
              <a:t>      +      ___O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___CO</a:t>
            </a:r>
            <a:r>
              <a:rPr lang="en-US" baseline="-25000" dirty="0" smtClean="0"/>
              <a:t>2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51. 	___C</a:t>
            </a:r>
            <a:r>
              <a:rPr lang="en-US" baseline="-25000" dirty="0" smtClean="0"/>
              <a:t>4</a:t>
            </a:r>
            <a:r>
              <a:rPr lang="en-US" dirty="0" smtClean="0"/>
              <a:t>H</a:t>
            </a:r>
            <a:r>
              <a:rPr lang="en-US" baseline="-25000" dirty="0" smtClean="0"/>
              <a:t>10</a:t>
            </a:r>
            <a:r>
              <a:rPr lang="en-US" dirty="0" smtClean="0"/>
              <a:t>      +      ___O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___CO</a:t>
            </a:r>
            <a:r>
              <a:rPr lang="en-US" baseline="-25000" dirty="0" smtClean="0"/>
              <a:t>2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52. 	___C</a:t>
            </a:r>
            <a:r>
              <a:rPr lang="en-US" baseline="-25000" dirty="0" smtClean="0"/>
              <a:t>5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      +      ___O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___CO</a:t>
            </a:r>
            <a:r>
              <a:rPr lang="en-US" baseline="-25000" dirty="0" smtClean="0"/>
              <a:t>2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53. 	___C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14</a:t>
            </a:r>
            <a:r>
              <a:rPr lang="en-US" dirty="0" smtClean="0"/>
              <a:t>      +      ___O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___CO</a:t>
            </a:r>
            <a:r>
              <a:rPr lang="en-US" baseline="-25000" dirty="0" smtClean="0"/>
              <a:t>2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54. 	___C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4</a:t>
            </a:r>
            <a:r>
              <a:rPr lang="en-US" dirty="0" smtClean="0"/>
              <a:t>      +      ___O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___CO</a:t>
            </a:r>
            <a:r>
              <a:rPr lang="en-US" baseline="-25000" dirty="0" smtClean="0"/>
              <a:t>2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55. 	___C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      +      ___O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___CO</a:t>
            </a:r>
            <a:r>
              <a:rPr lang="en-US" baseline="-25000" dirty="0" smtClean="0"/>
              <a:t>2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lnSpc>
                <a:spcPct val="170000"/>
              </a:lnSpc>
              <a:buNone/>
            </a:pPr>
            <a:r>
              <a:rPr lang="en-US" dirty="0" smtClean="0"/>
              <a:t>56. 	___C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6</a:t>
            </a:r>
            <a:r>
              <a:rPr lang="en-US" dirty="0" smtClean="0"/>
              <a:t>      +      ___O</a:t>
            </a:r>
            <a:r>
              <a:rPr lang="en-US" baseline="-25000" dirty="0" smtClean="0"/>
              <a:t>2</a:t>
            </a:r>
            <a:r>
              <a:rPr lang="en-US" dirty="0" smtClean="0"/>
              <a:t>      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smtClean="0"/>
              <a:t>      ___CO</a:t>
            </a:r>
            <a:r>
              <a:rPr lang="en-US" baseline="-25000" dirty="0" smtClean="0"/>
              <a:t>2</a:t>
            </a:r>
            <a:r>
              <a:rPr lang="en-US" dirty="0" smtClean="0"/>
              <a:t>      +      ___H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275</Words>
  <Application>Microsoft Office PowerPoint</Application>
  <PresentationFormat>Екран (4:3)</PresentationFormat>
  <Paragraphs>249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9</vt:i4>
      </vt:variant>
    </vt:vector>
  </HeadingPairs>
  <TitlesOfParts>
    <vt:vector size="10" baseType="lpstr">
      <vt:lpstr>Office Theme</vt:lpstr>
      <vt:lpstr>Balancing Chemical Equations</vt:lpstr>
      <vt:lpstr>CA Standards</vt:lpstr>
      <vt:lpstr>Law of Conservation of Mass</vt:lpstr>
      <vt:lpstr>Synthesis Reactions </vt:lpstr>
      <vt:lpstr>Decomposition Reactions</vt:lpstr>
      <vt:lpstr>Decomposition Reactions</vt:lpstr>
      <vt:lpstr>Single Replacement Reactions</vt:lpstr>
      <vt:lpstr>Double Replacement Reactions</vt:lpstr>
      <vt:lpstr>Combustion Reactions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Balancing Chemical Equations</dc:title>
  <dc:creator>Andy</dc:creator>
  <cp:lastModifiedBy>RomaK</cp:lastModifiedBy>
  <cp:revision>16</cp:revision>
  <dcterms:created xsi:type="dcterms:W3CDTF">2009-04-25T03:14:31Z</dcterms:created>
  <dcterms:modified xsi:type="dcterms:W3CDTF">2015-09-02T09:57:04Z</dcterms:modified>
</cp:coreProperties>
</file>