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ECD80-EB37-403F-8843-5F62F367AF18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66E80-4D07-4E79-BAE8-28C03841A79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Biochemistry</a:t>
            </a:r>
          </a:p>
          <a:p>
            <a:r>
              <a:rPr lang="en-US" smtClean="0"/>
              <a:t>Lysozyme – </a:t>
            </a:r>
          </a:p>
          <a:p>
            <a:r>
              <a:rPr lang="en-US" smtClean="0"/>
              <a:t>a protein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Biochemistry</a:t>
            </a:r>
          </a:p>
          <a:p>
            <a:r>
              <a:rPr lang="en-US" smtClean="0"/>
              <a:t>Lysozyme – </a:t>
            </a:r>
          </a:p>
          <a:p>
            <a:r>
              <a:rPr lang="en-US" smtClean="0"/>
              <a:t>a protein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Twenty amino acids in human metabolism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Twenty amino acids in human metabolism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 When 2 amino acids bond together, water is released as the carboxyl end of one amino acid bonds to the amine end of the adjacent one forming a peptide bond, as illustrated at the left.</a:t>
            </a:r>
          </a:p>
          <a:p>
            <a:r>
              <a:rPr lang="en-US" smtClean="0"/>
              <a:t>Because water is lost, the process is called:	</a:t>
            </a:r>
          </a:p>
          <a:p>
            <a:r>
              <a:rPr lang="en-US" smtClean="0"/>
              <a:t> Condensation synthesis, or…</a:t>
            </a:r>
          </a:p>
          <a:p>
            <a:r>
              <a:rPr lang="en-US" smtClean="0"/>
              <a:t> Condensation polymerization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 When 2 amino acids bond together, water is released as the carboxyl end of one amino acid bonds to the amine end of the adjacent one forming a peptide bond, as illustrated at the left.</a:t>
            </a:r>
          </a:p>
          <a:p>
            <a:r>
              <a:rPr lang="en-US" smtClean="0"/>
              <a:t>Because water is lost, the process is called:	</a:t>
            </a:r>
          </a:p>
          <a:p>
            <a:r>
              <a:rPr lang="en-US" smtClean="0"/>
              <a:t> Condensation synthesis, or…</a:t>
            </a:r>
          </a:p>
          <a:p>
            <a:r>
              <a:rPr lang="en-US" smtClean="0"/>
              <a:t> Condensation polymerization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When many amino acids bond together to create long chains, the structure is called a protein (it is also called a polypeptide because it contains many peptide bonds).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   When many amino acids bond together to create long chains, the structure is called a protein (it is also called a polypeptide because it contains many peptide bonds).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large molecules that may consist of hundreds, or even thousands of amino acids.</a:t>
            </a:r>
          </a:p>
          <a:p>
            <a:r>
              <a:rPr lang="en-US" smtClean="0"/>
              <a:t>While there are hundreds of thousands of different proteins that exist in nature, they are all made up of different combinations of amino acids.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large molecules that may consist of hundreds, or even thousands of amino acids.</a:t>
            </a:r>
          </a:p>
          <a:p>
            <a:r>
              <a:rPr lang="en-US" smtClean="0"/>
              <a:t>While there are hundreds of thousands of different proteins that exist in nature, they are all made up of different combinations of amino acids.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Insulin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Insulin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 sub-group of compounds known as lipids that are found in the body and have the general property of being hydrophobic (meaning they are insoluble in water). </a:t>
            </a:r>
          </a:p>
          <a:p>
            <a:r>
              <a:rPr lang="en-US" smtClean="0"/>
              <a:t>   Other lipids include waxes, and steroids, such as cholesterol.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 sub-group of compounds known as lipids that are found in the body and have the general property of being hydrophobic (meaning they are insoluble in water). </a:t>
            </a:r>
          </a:p>
          <a:p>
            <a:r>
              <a:rPr lang="en-US" smtClean="0"/>
              <a:t>   Other lipids include waxes, and steroids, such as cholesterol.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also known as triglycerides, molecules made from the combination of one molecule of glycerol with three fatty acids.</a:t>
            </a:r>
          </a:p>
          <a:p>
            <a:r>
              <a:rPr lang="en-US" smtClean="0"/>
              <a:t>Glycerol</a:t>
            </a:r>
          </a:p>
          <a:p>
            <a:r>
              <a:rPr lang="en-US" smtClean="0"/>
              <a:t>Fatty</a:t>
            </a:r>
          </a:p>
          <a:p>
            <a:r>
              <a:rPr lang="en-US" smtClean="0"/>
              <a:t>acids</a:t>
            </a:r>
          </a:p>
          <a:p>
            <a:r>
              <a:rPr lang="en-US" smtClean="0"/>
              <a:t>Triglyceride</a:t>
            </a:r>
          </a:p>
          <a:p>
            <a:r>
              <a:rPr lang="en-US" smtClean="0"/>
              <a:t>“R” is a long chain of carbon and hydrogen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Fats</a:t>
            </a:r>
          </a:p>
          <a:p>
            <a:r>
              <a:rPr lang="en-US" smtClean="0"/>
              <a:t>   Fats are also known as triglycerides, molecules made from the combination of one molecule of glycerol with three fatty acids.</a:t>
            </a:r>
          </a:p>
          <a:p>
            <a:r>
              <a:rPr lang="en-US" smtClean="0"/>
              <a:t>Glycerol</a:t>
            </a:r>
          </a:p>
          <a:p>
            <a:r>
              <a:rPr lang="en-US" smtClean="0"/>
              <a:t>Fatty</a:t>
            </a:r>
          </a:p>
          <a:p>
            <a:r>
              <a:rPr lang="en-US" smtClean="0"/>
              <a:t>acids</a:t>
            </a:r>
          </a:p>
          <a:p>
            <a:r>
              <a:rPr lang="en-US" smtClean="0"/>
              <a:t>Triglyceride</a:t>
            </a:r>
          </a:p>
          <a:p>
            <a:r>
              <a:rPr lang="en-US" smtClean="0"/>
              <a:t>“R” is a long chain of carbon and hydrogen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Fats</a:t>
            </a:r>
          </a:p>
          <a:p>
            <a:r>
              <a:rPr lang="en-US" smtClean="0"/>
              <a:t>The type of fatty acid in the molecule determines the type of fat:</a:t>
            </a:r>
          </a:p>
          <a:p>
            <a:r>
              <a:rPr lang="en-US" smtClean="0"/>
              <a:t> Saturated fats</a:t>
            </a:r>
          </a:p>
          <a:p>
            <a:r>
              <a:rPr lang="en-US" smtClean="0"/>
              <a:t> All single bonds in the carbon chain</a:t>
            </a:r>
          </a:p>
          <a:p>
            <a:r>
              <a:rPr lang="en-US" smtClean="0"/>
              <a:t> Solids at room temperature</a:t>
            </a:r>
          </a:p>
          <a:p>
            <a:r>
              <a:rPr lang="en-US" smtClean="0"/>
              <a:t> Mono-unsaturated fats</a:t>
            </a:r>
          </a:p>
          <a:p>
            <a:r>
              <a:rPr lang="en-US" smtClean="0"/>
              <a:t> One double bond in the carbon chain, the remainder single</a:t>
            </a:r>
          </a:p>
          <a:p>
            <a:r>
              <a:rPr lang="en-US" smtClean="0"/>
              <a:t> Liquids at room temperature</a:t>
            </a:r>
          </a:p>
          <a:p>
            <a:r>
              <a:rPr lang="en-US" smtClean="0"/>
              <a:t> Polyunsaturated fats</a:t>
            </a:r>
          </a:p>
          <a:p>
            <a:r>
              <a:rPr lang="en-US" smtClean="0"/>
              <a:t> Two or more double bonds in the carbon chain</a:t>
            </a:r>
          </a:p>
          <a:p>
            <a:r>
              <a:rPr lang="en-US" smtClean="0"/>
              <a:t> Liquids at room temperature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Fats</a:t>
            </a:r>
          </a:p>
          <a:p>
            <a:r>
              <a:rPr lang="en-US" smtClean="0"/>
              <a:t>The type of fatty acid in the molecule determines the type of fat:</a:t>
            </a:r>
          </a:p>
          <a:p>
            <a:r>
              <a:rPr lang="en-US" smtClean="0"/>
              <a:t> Saturated fats</a:t>
            </a:r>
          </a:p>
          <a:p>
            <a:r>
              <a:rPr lang="en-US" smtClean="0"/>
              <a:t> All single bonds in the carbon chain</a:t>
            </a:r>
          </a:p>
          <a:p>
            <a:r>
              <a:rPr lang="en-US" smtClean="0"/>
              <a:t> Solids at room temperature</a:t>
            </a:r>
          </a:p>
          <a:p>
            <a:r>
              <a:rPr lang="en-US" smtClean="0"/>
              <a:t> Mono-unsaturated fats</a:t>
            </a:r>
          </a:p>
          <a:p>
            <a:r>
              <a:rPr lang="en-US" smtClean="0"/>
              <a:t> One double bond in the carbon chain, the remainder single</a:t>
            </a:r>
          </a:p>
          <a:p>
            <a:r>
              <a:rPr lang="en-US" smtClean="0"/>
              <a:t> Liquids at room temperature</a:t>
            </a:r>
          </a:p>
          <a:p>
            <a:r>
              <a:rPr lang="en-US" smtClean="0"/>
              <a:t> Polyunsaturated fats</a:t>
            </a:r>
          </a:p>
          <a:p>
            <a:r>
              <a:rPr lang="en-US" smtClean="0"/>
              <a:t> Two or more double bonds in the carbon chain</a:t>
            </a:r>
          </a:p>
          <a:p>
            <a:r>
              <a:rPr lang="en-US" smtClean="0"/>
              <a:t> Liquids at room temperature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Saturated Fats</a:t>
            </a:r>
          </a:p>
          <a:p>
            <a:r>
              <a:rPr lang="en-US" smtClean="0"/>
              <a:t>All of the carbon – carbon bonds are single bonds.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Saturated Fats</a:t>
            </a:r>
          </a:p>
          <a:p>
            <a:r>
              <a:rPr lang="en-US" smtClean="0"/>
              <a:t>All of the carbon – carbon bonds are single bonds.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Mono-Unsaturated Fats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Mono-Unsaturated Fats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Carbohydrates</a:t>
            </a:r>
          </a:p>
          <a:p>
            <a:r>
              <a:rPr lang="en-US" smtClean="0"/>
              <a:t>   There are two types of carbohydrates:</a:t>
            </a:r>
          </a:p>
          <a:p>
            <a:r>
              <a:rPr lang="en-US" smtClean="0"/>
              <a:t>  The simple sugars</a:t>
            </a:r>
          </a:p>
          <a:p>
            <a:r>
              <a:rPr lang="en-US" smtClean="0"/>
              <a:t> Glucose, sucrose, fructose (and many others)</a:t>
            </a:r>
          </a:p>
          <a:p>
            <a:r>
              <a:rPr lang="en-US" smtClean="0"/>
              <a:t>  The complex carbohydrates.</a:t>
            </a:r>
          </a:p>
          <a:p>
            <a:r>
              <a:rPr lang="en-US" smtClean="0"/>
              <a:t> Carbohydrates that are made of long chains of sugars</a:t>
            </a:r>
          </a:p>
          <a:p>
            <a:r>
              <a:rPr lang="en-US" smtClean="0"/>
              <a:t> Starches, cellulose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Carbohydrates</a:t>
            </a:r>
          </a:p>
          <a:p>
            <a:r>
              <a:rPr lang="en-US" smtClean="0"/>
              <a:t>   There are two types of carbohydrates:</a:t>
            </a:r>
          </a:p>
          <a:p>
            <a:r>
              <a:rPr lang="en-US" smtClean="0"/>
              <a:t>  The simple sugars</a:t>
            </a:r>
          </a:p>
          <a:p>
            <a:r>
              <a:rPr lang="en-US" smtClean="0"/>
              <a:t> Glucose, sucrose, fructose (and many others)</a:t>
            </a:r>
          </a:p>
          <a:p>
            <a:r>
              <a:rPr lang="en-US" smtClean="0"/>
              <a:t>  The complex carbohydrates.</a:t>
            </a:r>
          </a:p>
          <a:p>
            <a:r>
              <a:rPr lang="en-US" smtClean="0"/>
              <a:t> Carbohydrates that are made of long chains of sugars</a:t>
            </a:r>
          </a:p>
          <a:p>
            <a:r>
              <a:rPr lang="en-US" smtClean="0"/>
              <a:t> Starches, cellulose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Poly-Unsaturated Fats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Poly-Unsaturated Fats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All carbohydrates are made up of units of sugar (also called saccharide units). </a:t>
            </a:r>
          </a:p>
          <a:p>
            <a:r>
              <a:rPr lang="en-US" smtClean="0"/>
              <a:t> Carbohydrates that contain only one sugar unit are called monosaccharides.</a:t>
            </a:r>
          </a:p>
          <a:p>
            <a:r>
              <a:rPr lang="en-US" smtClean="0"/>
              <a:t>Glucose</a:t>
            </a:r>
          </a:p>
          <a:p>
            <a:r>
              <a:rPr lang="en-US" smtClean="0"/>
              <a:t>Fructose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All carbohydrates are made up of units of sugar (also called saccharide units). </a:t>
            </a:r>
          </a:p>
          <a:p>
            <a:r>
              <a:rPr lang="en-US" smtClean="0"/>
              <a:t> Carbohydrates that contain only one sugar unit are called monosaccharides.</a:t>
            </a:r>
          </a:p>
          <a:p>
            <a:r>
              <a:rPr lang="en-US" smtClean="0"/>
              <a:t>Glucose</a:t>
            </a:r>
          </a:p>
          <a:p>
            <a:r>
              <a:rPr lang="en-US" smtClean="0"/>
              <a:t>Fructose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 Disaccharides have two sugar units bonded together. </a:t>
            </a:r>
          </a:p>
          <a:p>
            <a:r>
              <a:rPr lang="en-US" smtClean="0"/>
              <a:t> For example, common table sugar is sucrose (below), a disaccharide that consists of a glucose unit bonded to a fructose unit. 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Simple Sugars</a:t>
            </a:r>
          </a:p>
          <a:p>
            <a:r>
              <a:rPr lang="en-US" smtClean="0"/>
              <a:t> Disaccharides have two sugar units bonded together. </a:t>
            </a:r>
          </a:p>
          <a:p>
            <a:r>
              <a:rPr lang="en-US" smtClean="0"/>
              <a:t> For example, common table sugar is sucrose (below), a disaccharide that consists of a glucose unit bonded to a fructose unit. 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Complex carbohydrates are polymers of the simple sugars.  </a:t>
            </a:r>
          </a:p>
          <a:p>
            <a:r>
              <a:rPr lang="en-US" smtClean="0"/>
              <a:t> In other words, the complex carbohydrates are long chains of simple sugar units bonded together.</a:t>
            </a:r>
          </a:p>
          <a:p>
            <a:r>
              <a:rPr lang="en-US" smtClean="0"/>
              <a:t> For this reason the complex carbohydrates are often referred to as polysaccharides. 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Complex carbohydrates are polymers of the simple sugars.  </a:t>
            </a:r>
          </a:p>
          <a:p>
            <a:r>
              <a:rPr lang="en-US" smtClean="0"/>
              <a:t> In other words, the complex carbohydrates are long chains of simple sugar units bonded together.</a:t>
            </a:r>
          </a:p>
          <a:p>
            <a:r>
              <a:rPr lang="en-US" smtClean="0"/>
              <a:t> For this reason the complex carbohydrates are often referred to as polysaccharides. 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  Starch (below) is a polymer of the monosaccharide glucose (n is the number of repeating glucose units and ranges in the 1,000's). </a:t>
            </a:r>
          </a:p>
          <a:p>
            <a:r>
              <a:rPr lang="en-US" smtClean="0"/>
              <a:t>Starches and cellulose are complex carbohydrates used by plants for energy storage and structural integrity.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   Starch (below) is a polymer of the monosaccharide glucose (n is the number of repeating glucose units and ranges in the 1,000's). </a:t>
            </a:r>
          </a:p>
          <a:p>
            <a:r>
              <a:rPr lang="en-US" smtClean="0"/>
              <a:t>Starches and cellulose are complex carbohydrates used by plants for energy storage and structural integrity.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Glycogen, another polymer of glucose, is the polysaccharide used by animals to store energy.</a:t>
            </a:r>
          </a:p>
          <a:p>
            <a:r>
              <a:rPr lang="en-US" smtClean="0"/>
              <a:t>Both starch and glycogen are polymers of glucose.</a:t>
            </a:r>
          </a:p>
          <a:p>
            <a:r>
              <a:rPr lang="en-US" smtClean="0"/>
              <a:t>Starch is a long, straight chain of glucose units, whereas glycogen is a branched chain of glucose units. 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Complex Carbohydrates </a:t>
            </a:r>
          </a:p>
          <a:p>
            <a:r>
              <a:rPr lang="en-US" smtClean="0"/>
              <a:t>Glycogen, another polymer of glucose, is the polysaccharide used by animals to store energy.</a:t>
            </a:r>
          </a:p>
          <a:p>
            <a:r>
              <a:rPr lang="en-US" smtClean="0"/>
              <a:t>Both starch and glycogen are polymers of glucose.</a:t>
            </a:r>
          </a:p>
          <a:p>
            <a:r>
              <a:rPr lang="en-US" smtClean="0"/>
              <a:t>Starch is a long, straight chain of glucose units, whereas glycogen is a branched chain of glucose units. 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Structure of Glycogen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Structure of Glycogen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polymers of amino acids. </a:t>
            </a:r>
          </a:p>
          <a:p>
            <a:r>
              <a:rPr lang="en-US" smtClean="0"/>
              <a:t>Amino acids all have the general structure:</a:t>
            </a:r>
          </a:p>
          <a:p>
            <a:r>
              <a:rPr lang="en-US" smtClean="0"/>
              <a:t>The R in the diagram represents a functional group that varies depending on the specific amino acid in question.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Proteins</a:t>
            </a:r>
          </a:p>
          <a:p>
            <a:r>
              <a:rPr lang="en-US" smtClean="0"/>
              <a:t>Proteins are polymers of amino acids. </a:t>
            </a:r>
          </a:p>
          <a:p>
            <a:r>
              <a:rPr lang="en-US" smtClean="0"/>
              <a:t>Amino acids all have the general structure:</a:t>
            </a:r>
          </a:p>
          <a:p>
            <a:r>
              <a:rPr lang="en-US" smtClean="0"/>
              <a:t>The R in the diagram represents a functional group that varies depending on the specific amino acid in question. 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10F747-171C-4059-8FA3-9BF07ED6A87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36BB0-4772-452D-A607-3DA68B4FB6F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AAF354-BF9B-4BAC-9C7F-AE83D1E9A9B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AB67F4-02AF-4E00-9B62-9CF70FDB49C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7866E-6FB1-4151-B01B-76188E07A4A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BAE450-3F26-465A-A2DC-72691CAE54C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EE2B3B-FEB8-4800-80ED-639F339879D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1E1DA6-ECCC-459A-A2F2-B10F24BD8D0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0B1CC8-125E-428D-9BC9-64D4F306027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E3491B-75B4-47E7-AF88-2C64BFD0832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1C9AFC-4DB4-44D1-86BA-CEA14D47B3F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A23DC0-605B-4297-B619-F680CC207F6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2DD124-4B7A-4480-BB6B-10A9C45C75C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1CF5695-5A26-4BEE-9565-CA8DCDF122D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0"/>
            <a:ext cx="5181600" cy="993775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Biochemistry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934200" y="3716338"/>
            <a:ext cx="22098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Lysozyme – </a:t>
            </a:r>
          </a:p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protein</a:t>
            </a:r>
          </a:p>
        </p:txBody>
      </p:sp>
      <p:pic>
        <p:nvPicPr>
          <p:cNvPr id="15364" name="Picture 6" descr="lysozy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0"/>
            <a:ext cx="662940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19800" y="685800"/>
            <a:ext cx="2895600" cy="2362200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bg1"/>
                </a:solidFill>
                <a:latin typeface="Comic Sans MS" pitchFamily="66" charset="0"/>
              </a:rPr>
              <a:t>Twenty amino acids in human metabolism</a:t>
            </a:r>
          </a:p>
        </p:txBody>
      </p:sp>
      <p:pic>
        <p:nvPicPr>
          <p:cNvPr id="24579" name="Picture 4" descr="Aminoacid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6026150" cy="6858000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2819400" cy="10207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76800" y="1143000"/>
            <a:ext cx="4267200" cy="3276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>
                <a:solidFill>
                  <a:schemeClr val="bg1"/>
                </a:solidFill>
                <a:latin typeface="Comic Sans MS" pitchFamily="66" charset="0"/>
              </a:rPr>
              <a:t>    </a:t>
            </a:r>
            <a:r>
              <a:rPr lang="en-US" sz="2400" smtClean="0">
                <a:latin typeface="Comic Sans MS" pitchFamily="66" charset="0"/>
              </a:rPr>
              <a:t>When 2 amino acids bond together, water is released as the carboxyl end of one amino acid bonds to the amine end of the adjacent one forming a peptide bond, as illustrated at the left</a:t>
            </a:r>
            <a:r>
              <a:rPr lang="en-US" sz="240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25604" name="Picture 5" descr="peptide bond - A Peptide Bond&#10;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219200"/>
            <a:ext cx="4800600" cy="2851150"/>
          </a:xfrm>
          <a:solidFill>
            <a:schemeClr val="bg1"/>
          </a:solidFill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46125" y="4471988"/>
            <a:ext cx="7864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0">
                <a:solidFill>
                  <a:schemeClr val="tx1"/>
                </a:solidFill>
              </a:rPr>
              <a:t>Because water is lost, the process is called:	</a:t>
            </a:r>
          </a:p>
          <a:p>
            <a:pPr>
              <a:buFont typeface="Wingdings" pitchFamily="2" charset="2"/>
              <a:buChar char="q"/>
            </a:pPr>
            <a:r>
              <a:rPr lang="en-US" sz="2400" b="0">
                <a:solidFill>
                  <a:schemeClr val="tx1"/>
                </a:solidFill>
              </a:rPr>
              <a:t> Condensation synthesis, or…</a:t>
            </a:r>
          </a:p>
          <a:p>
            <a:pPr>
              <a:buFont typeface="Wingdings" pitchFamily="2" charset="2"/>
              <a:buChar char="q"/>
            </a:pPr>
            <a:r>
              <a:rPr lang="en-US" sz="2400" b="0">
                <a:solidFill>
                  <a:schemeClr val="tx1"/>
                </a:solidFill>
              </a:rPr>
              <a:t> Condensation polymerization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6670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343400"/>
            <a:ext cx="81534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mic Sans MS" pitchFamily="66" charset="0"/>
              </a:rPr>
              <a:t>   When many amino acids bond together to create long chains, the structure is called a protein (it is also called a </a:t>
            </a:r>
            <a:r>
              <a:rPr lang="en-US" sz="2400" i="1" u="sng" smtClean="0">
                <a:latin typeface="Comic Sans MS" pitchFamily="66" charset="0"/>
              </a:rPr>
              <a:t>polypeptide</a:t>
            </a:r>
            <a:r>
              <a:rPr lang="en-US" sz="2400" smtClean="0">
                <a:latin typeface="Comic Sans MS" pitchFamily="66" charset="0"/>
              </a:rPr>
              <a:t> because it contains many peptide bonds).</a:t>
            </a:r>
            <a:r>
              <a:rPr lang="en-US" sz="2800" smtClean="0"/>
              <a:t> </a:t>
            </a:r>
          </a:p>
        </p:txBody>
      </p:sp>
      <p:pic>
        <p:nvPicPr>
          <p:cNvPr id="23557" name="Picture 5" descr="polypeptid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990600"/>
            <a:ext cx="7315200" cy="322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0480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3733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Comic Sans MS" pitchFamily="66" charset="0"/>
              </a:rPr>
              <a:t>Proteins are large molecules that may consist of hundreds, or even thousands of amino acids.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Comic Sans MS" pitchFamily="66" charset="0"/>
              </a:rPr>
              <a:t>While there are hundreds of thousands of different proteins that exist in nature, they are all made up of different combinations of amino acids.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5" name="Picture 4" descr="insuli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72288"/>
          </a:xfrm>
          <a:noFill/>
        </p:spPr>
      </p:pic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381000" y="533400"/>
            <a:ext cx="1627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Insulin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2057400" cy="10207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229600" cy="2667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latin typeface="Comic Sans MS" pitchFamily="66" charset="0"/>
              </a:rPr>
              <a:t>   Fats are a sub-group of compounds known as </a:t>
            </a:r>
            <a:r>
              <a:rPr lang="en-US" i="1" u="sng" smtClean="0">
                <a:latin typeface="Comic Sans MS" pitchFamily="66" charset="0"/>
              </a:rPr>
              <a:t>lipids</a:t>
            </a:r>
            <a:r>
              <a:rPr lang="en-US" smtClean="0">
                <a:latin typeface="Comic Sans MS" pitchFamily="66" charset="0"/>
              </a:rPr>
              <a:t> that are found in the body and have the general property of being hydrophobic (meaning they are insoluble in water).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57200" y="38100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0"/>
              <a:t>   </a:t>
            </a:r>
            <a:r>
              <a:rPr lang="en-US" sz="3200" b="0">
                <a:solidFill>
                  <a:schemeClr val="tx1"/>
                </a:solidFill>
              </a:rPr>
              <a:t>Other lipids include </a:t>
            </a:r>
            <a:r>
              <a:rPr lang="en-US" sz="3200" b="0" i="1" u="sng">
                <a:solidFill>
                  <a:schemeClr val="tx1"/>
                </a:solidFill>
              </a:rPr>
              <a:t>waxes,</a:t>
            </a:r>
            <a:r>
              <a:rPr lang="en-US" sz="3200" b="0">
                <a:solidFill>
                  <a:schemeClr val="tx1"/>
                </a:solidFill>
              </a:rPr>
              <a:t> and </a:t>
            </a:r>
            <a:r>
              <a:rPr lang="en-US" sz="3200" b="0" i="1" u="sng">
                <a:solidFill>
                  <a:schemeClr val="tx1"/>
                </a:solidFill>
              </a:rPr>
              <a:t>steroids</a:t>
            </a:r>
            <a:r>
              <a:rPr lang="en-US" sz="3200" b="0">
                <a:solidFill>
                  <a:schemeClr val="tx1"/>
                </a:solidFill>
              </a:rPr>
              <a:t>, such as cholesterol.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590800" cy="8683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762000"/>
            <a:ext cx="8305800" cy="152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>
                <a:latin typeface="Comic Sans MS" pitchFamily="66" charset="0"/>
              </a:rPr>
              <a:t>   Fats are also known as triglycerides, molecules made from the combination of one molecule of glycerol with three fatty acids.</a:t>
            </a:r>
          </a:p>
        </p:txBody>
      </p:sp>
      <p:pic>
        <p:nvPicPr>
          <p:cNvPr id="29703" name="Picture 7" descr="fat molecule - &#10;&#10;&#10;Glycerol&#10;&#10;3 Fatty Acids&#10;(where R represents a long C-C-C chain)&#10;&#10;Fat (triglyceride)(where R, R\' &amp; R\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209800"/>
            <a:ext cx="6324600" cy="3016250"/>
          </a:xfrm>
          <a:noFill/>
        </p:spPr>
      </p:pic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81000" y="5257800"/>
            <a:ext cx="175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C00000"/>
                </a:solidFill>
              </a:rPr>
              <a:t>Glycerol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 flipV="1">
            <a:off x="1219200" y="48768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3505200" y="48006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 flipV="1">
            <a:off x="5943600" y="4800600"/>
            <a:ext cx="0" cy="533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895600" y="5257800"/>
            <a:ext cx="12652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C00000"/>
                </a:solidFill>
              </a:rPr>
              <a:t>Fatty</a:t>
            </a:r>
          </a:p>
          <a:p>
            <a:r>
              <a:rPr lang="en-US" sz="3200">
                <a:solidFill>
                  <a:srgbClr val="C00000"/>
                </a:solidFill>
              </a:rPr>
              <a:t>acids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4648200" y="5334000"/>
            <a:ext cx="2667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C00000"/>
                </a:solidFill>
              </a:rPr>
              <a:t>Triglyceride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7375525" y="2514600"/>
            <a:ext cx="17684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0"/>
              <a:t>“</a:t>
            </a:r>
            <a:r>
              <a:rPr lang="en-US" sz="2800" b="0">
                <a:solidFill>
                  <a:schemeClr val="tx1"/>
                </a:solidFill>
              </a:rPr>
              <a:t>R” is a long chain of carbon and hydrogen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7" grpId="0" animBg="1"/>
      <p:bldP spid="29708" grpId="0" animBg="1"/>
      <p:bldP spid="29709" grpId="0" animBg="1"/>
      <p:bldP spid="29711" grpId="0"/>
      <p:bldP spid="29712" grpId="0"/>
      <p:bldP spid="297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514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Fats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>
                <a:latin typeface="Comic Sans MS" pitchFamily="66" charset="0"/>
              </a:rPr>
              <a:t>The type of fatty acid in the molecule determines the type of fat:</a:t>
            </a:r>
          </a:p>
          <a:p>
            <a:pPr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800" smtClean="0"/>
              <a:t> </a:t>
            </a:r>
            <a:r>
              <a:rPr lang="en-US" sz="2800" smtClean="0">
                <a:latin typeface="Comic Sans MS" pitchFamily="66" charset="0"/>
              </a:rPr>
              <a:t>Saturated fats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000" smtClean="0">
                <a:latin typeface="Comic Sans MS" pitchFamily="66" charset="0"/>
              </a:rPr>
              <a:t> All single bonds in the carbon chain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000" smtClean="0">
                <a:latin typeface="Comic Sans MS" pitchFamily="66" charset="0"/>
              </a:rPr>
              <a:t> Solids at room temperature</a:t>
            </a:r>
          </a:p>
          <a:p>
            <a:pPr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 Mono-unsaturated fats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000" smtClean="0">
                <a:latin typeface="Comic Sans MS" pitchFamily="66" charset="0"/>
              </a:rPr>
              <a:t> One double bond in the carbon chain, the remainder single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000" smtClean="0">
                <a:latin typeface="Comic Sans MS" pitchFamily="66" charset="0"/>
              </a:rPr>
              <a:t> Liquids at room temperature</a:t>
            </a:r>
          </a:p>
          <a:p>
            <a:pPr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 Polyunsaturated fats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000" smtClean="0">
                <a:latin typeface="Comic Sans MS" pitchFamily="66" charset="0"/>
              </a:rPr>
              <a:t> Two or more double bonds in the carbon chain</a:t>
            </a:r>
          </a:p>
          <a:p>
            <a:pPr lvl="2" eaLnBrk="1" hangingPunct="1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000" smtClean="0">
                <a:latin typeface="Comic Sans MS" pitchFamily="66" charset="0"/>
              </a:rPr>
              <a:t> Liquids at room temperature</a:t>
            </a:r>
          </a:p>
          <a:p>
            <a:pPr eaLnBrk="1" hangingPunct="1">
              <a:buClr>
                <a:schemeClr val="bg1"/>
              </a:buClr>
              <a:buFont typeface="Wingdings" pitchFamily="2" charset="2"/>
              <a:buChar char="Ø"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bldLvl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Saturated Fats</a:t>
            </a:r>
          </a:p>
        </p:txBody>
      </p:sp>
      <p:pic>
        <p:nvPicPr>
          <p:cNvPr id="32771" name="Picture 4" descr="fa_fatacids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295400"/>
            <a:ext cx="7162800" cy="2722563"/>
          </a:xfrm>
          <a:noFill/>
        </p:spPr>
      </p:pic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1219200" y="4267200"/>
            <a:ext cx="739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All of the carbon – carbon bonds are single bonds.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Mono-Unsaturated Fats</a:t>
            </a:r>
          </a:p>
        </p:txBody>
      </p:sp>
      <p:pic>
        <p:nvPicPr>
          <p:cNvPr id="33795" name="Picture 6" descr="fa_fatacids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990600"/>
            <a:ext cx="6553200" cy="4981575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Carbohydrates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686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chemeClr val="bg1"/>
                </a:solidFill>
                <a:latin typeface="Comic Sans MS" pitchFamily="66" charset="0"/>
              </a:rPr>
              <a:t>   </a:t>
            </a:r>
            <a:r>
              <a:rPr lang="en-US" smtClean="0">
                <a:latin typeface="Comic Sans MS" pitchFamily="66" charset="0"/>
              </a:rPr>
              <a:t>There are two types of carbohydrates: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 The simple sugars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Glucose, sucrose, fructose (and many others)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 The complex carbohydrates.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Carbohydrates that are made of long chains of sugars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en-US" smtClean="0">
                <a:latin typeface="Comic Sans MS" pitchFamily="66" charset="0"/>
              </a:rPr>
              <a:t> Starches, cellulose </a:t>
            </a:r>
          </a:p>
          <a:p>
            <a:pPr lvl="2" eaLnBrk="1" hangingPunct="1">
              <a:buFontTx/>
              <a:buNone/>
            </a:pPr>
            <a:endParaRPr lang="en-US" smtClean="0">
              <a:latin typeface="Comic Sans MS" pitchFamily="66" charset="0"/>
            </a:endParaRPr>
          </a:p>
          <a:p>
            <a:pPr lvl="2" eaLnBrk="1" hangingPunct="1">
              <a:buFont typeface="Wingdings" pitchFamily="2" charset="2"/>
              <a:buChar char="Ø"/>
            </a:pPr>
            <a:endParaRPr lang="en-US" smtClean="0">
              <a:latin typeface="Comic Sans MS" pitchFamily="66" charset="0"/>
            </a:endParaRPr>
          </a:p>
          <a:p>
            <a:pPr lvl="2" eaLnBrk="1" hangingPunct="1">
              <a:buFont typeface="Wingdings" pitchFamily="2" charset="2"/>
              <a:buNone/>
            </a:pPr>
            <a:endParaRPr lang="en-US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Poly-Unsaturated Fats</a:t>
            </a:r>
          </a:p>
        </p:txBody>
      </p:sp>
      <p:pic>
        <p:nvPicPr>
          <p:cNvPr id="34819" name="Picture 5" descr="fa_fatacids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990600"/>
            <a:ext cx="7772400" cy="434340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Simple Sugars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All carbohydrates are made up of units of sugar (also called </a:t>
            </a:r>
            <a:r>
              <a:rPr lang="en-US" sz="2800" i="1" u="sng" smtClean="0">
                <a:latin typeface="Comic Sans MS" pitchFamily="66" charset="0"/>
              </a:rPr>
              <a:t>saccharide</a:t>
            </a:r>
            <a:r>
              <a:rPr lang="en-US" sz="2800" smtClean="0">
                <a:latin typeface="Comic Sans MS" pitchFamily="66" charset="0"/>
              </a:rPr>
              <a:t> units).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 Carbohydrates that contain only one sugar unit are called </a:t>
            </a:r>
            <a:r>
              <a:rPr lang="en-US" sz="2800" i="1" u="sng" smtClean="0">
                <a:latin typeface="Comic Sans MS" pitchFamily="66" charset="0"/>
              </a:rPr>
              <a:t>monosaccharides</a:t>
            </a:r>
            <a:r>
              <a:rPr lang="en-US" sz="2800" smtClean="0">
                <a:latin typeface="Comic Sans MS" pitchFamily="66" charset="0"/>
              </a:rPr>
              <a:t>.</a:t>
            </a:r>
            <a:endParaRPr lang="en-US" sz="2800" smtClean="0"/>
          </a:p>
        </p:txBody>
      </p:sp>
      <p:pic>
        <p:nvPicPr>
          <p:cNvPr id="4131" name="Picture 35" descr="glucos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752600"/>
            <a:ext cx="1844675" cy="2474913"/>
          </a:xfrm>
          <a:solidFill>
            <a:schemeClr val="bg1"/>
          </a:solidFill>
        </p:spPr>
      </p:pic>
      <p:pic>
        <p:nvPicPr>
          <p:cNvPr id="4133" name="Picture 37" descr="fructos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1905000"/>
            <a:ext cx="2362200" cy="2293938"/>
          </a:xfrm>
          <a:solidFill>
            <a:schemeClr val="bg1"/>
          </a:solidFill>
        </p:spPr>
      </p:pic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4876800" y="4419600"/>
            <a:ext cx="1444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>
                <a:solidFill>
                  <a:schemeClr val="tx1"/>
                </a:solidFill>
              </a:rPr>
              <a:t>Glucose</a:t>
            </a: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7086600" y="4419600"/>
            <a:ext cx="1662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0">
                <a:solidFill>
                  <a:schemeClr val="tx1"/>
                </a:solidFill>
              </a:rPr>
              <a:t>Fructose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35" grpId="0"/>
      <p:bldP spid="41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Simple Sugars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914400"/>
            <a:ext cx="8153400" cy="2362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solidFill>
                  <a:schemeClr val="bg1"/>
                </a:solidFill>
              </a:rPr>
              <a:t> </a:t>
            </a:r>
            <a:r>
              <a:rPr lang="en-US" sz="2800" i="1" u="sng" smtClean="0">
                <a:latin typeface="Comic Sans MS" pitchFamily="66" charset="0"/>
              </a:rPr>
              <a:t>Disaccharides</a:t>
            </a:r>
            <a:r>
              <a:rPr lang="en-US" sz="2800" smtClean="0">
                <a:latin typeface="Comic Sans MS" pitchFamily="66" charset="0"/>
              </a:rPr>
              <a:t> have two sugar units bonded together.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smtClean="0">
                <a:latin typeface="Comic Sans MS" pitchFamily="66" charset="0"/>
              </a:rPr>
              <a:t> For example, common table sugar is sucrose (below), a disaccharide that consists of a glucose unit bonded to a fructose unit.  </a:t>
            </a:r>
          </a:p>
        </p:txBody>
      </p:sp>
      <p:pic>
        <p:nvPicPr>
          <p:cNvPr id="8197" name="Picture 5" descr="sucrose molecule - Sucro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3429000"/>
            <a:ext cx="5715000" cy="2909888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Complex Carbohydrates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smtClean="0">
                <a:latin typeface="Comic Sans MS" pitchFamily="66" charset="0"/>
              </a:rPr>
              <a:t> Complex carbohydrates are </a:t>
            </a:r>
            <a:r>
              <a:rPr lang="en-US" i="1" u="sng" smtClean="0">
                <a:latin typeface="Comic Sans MS" pitchFamily="66" charset="0"/>
              </a:rPr>
              <a:t>polymers</a:t>
            </a:r>
            <a:r>
              <a:rPr lang="en-US" smtClean="0">
                <a:latin typeface="Comic Sans MS" pitchFamily="66" charset="0"/>
              </a:rPr>
              <a:t> of the simple sugars. 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mtClean="0">
                <a:latin typeface="Comic Sans MS" pitchFamily="66" charset="0"/>
              </a:rPr>
              <a:t> In other words, the complex carbohydrates are long chains of simple sugar units bonded together.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mtClean="0">
                <a:latin typeface="Comic Sans MS" pitchFamily="66" charset="0"/>
              </a:rPr>
              <a:t> For this reason the complex carbohydrates are often referred to as </a:t>
            </a:r>
            <a:r>
              <a:rPr lang="en-US" i="1" u="sng" smtClean="0">
                <a:latin typeface="Comic Sans MS" pitchFamily="66" charset="0"/>
              </a:rPr>
              <a:t>polysaccharides</a:t>
            </a:r>
            <a:r>
              <a:rPr lang="en-US" smtClean="0">
                <a:latin typeface="Comic Sans MS" pitchFamily="66" charset="0"/>
              </a:rPr>
              <a:t>.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Complex Carbohydrates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89154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   </a:t>
            </a:r>
            <a:r>
              <a:rPr lang="en-US" sz="2800" smtClean="0">
                <a:latin typeface="Comic Sans MS" pitchFamily="66" charset="0"/>
              </a:rPr>
              <a:t>Starch (below) is a polymer of the monosaccharide glucose (</a:t>
            </a:r>
            <a:r>
              <a:rPr lang="en-US" sz="2800" b="1" smtClean="0">
                <a:latin typeface="Comic Sans MS" pitchFamily="66" charset="0"/>
              </a:rPr>
              <a:t>n</a:t>
            </a:r>
            <a:r>
              <a:rPr lang="en-US" sz="2800" smtClean="0">
                <a:latin typeface="Comic Sans MS" pitchFamily="66" charset="0"/>
              </a:rPr>
              <a:t> is the number of repeating glucose units and ranges in the 1,000's). </a:t>
            </a:r>
          </a:p>
        </p:txBody>
      </p:sp>
      <p:pic>
        <p:nvPicPr>
          <p:cNvPr id="20484" name="Picture 5" descr="starch molecule1 - Starch&#10;                (n&#10;                is the number of repeating glucose units and ranges in the&#10;                1,000\'s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2438400"/>
            <a:ext cx="5486400" cy="2473325"/>
          </a:xfrm>
          <a:noFill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04800" y="4953000"/>
            <a:ext cx="8686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>
                <a:solidFill>
                  <a:schemeClr val="tx1"/>
                </a:solidFill>
              </a:rPr>
              <a:t>Starches and cellulose are complex carbohydrates used by plants for energy storage and structural integrity.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Complex Carbohydrates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86868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sz="2800" smtClean="0">
                <a:latin typeface="Comic Sans MS" pitchFamily="66" charset="0"/>
              </a:rPr>
              <a:t>Glycogen, another polymer of glucose, is the polysaccharide used by animals to store energy.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z="2800" smtClean="0">
                <a:latin typeface="Comic Sans MS" pitchFamily="66" charset="0"/>
              </a:rPr>
              <a:t>Both starch and glycogen are polymers of glucose.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z="2800" smtClean="0">
                <a:latin typeface="Comic Sans MS" pitchFamily="66" charset="0"/>
              </a:rPr>
              <a:t>Starch is a long, straight chain of glucose units, whereas glycogen is a branched chain of glucose units.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of Glycogen</a:t>
            </a:r>
          </a:p>
        </p:txBody>
      </p:sp>
      <p:pic>
        <p:nvPicPr>
          <p:cNvPr id="22531" name="Picture 4" descr="glycoge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Proteins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5181600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Char char="o"/>
            </a:pPr>
            <a:r>
              <a:rPr lang="en-US" sz="2800" smtClean="0">
                <a:latin typeface="Comic Sans MS" pitchFamily="66" charset="0"/>
              </a:rPr>
              <a:t>Proteins are </a:t>
            </a:r>
            <a:r>
              <a:rPr lang="en-US" sz="2800" i="1" u="sng" smtClean="0">
                <a:latin typeface="Comic Sans MS" pitchFamily="66" charset="0"/>
              </a:rPr>
              <a:t>polymers</a:t>
            </a:r>
            <a:r>
              <a:rPr lang="en-US" sz="2800" smtClean="0">
                <a:latin typeface="Comic Sans MS" pitchFamily="66" charset="0"/>
              </a:rPr>
              <a:t> of amino acids. </a:t>
            </a:r>
          </a:p>
          <a:p>
            <a:pPr eaLnBrk="1" hangingPunct="1">
              <a:lnSpc>
                <a:spcPct val="80000"/>
              </a:lnSpc>
              <a:buFontTx/>
              <a:buChar char="o"/>
            </a:pPr>
            <a:r>
              <a:rPr lang="en-US" sz="2800" smtClean="0">
                <a:latin typeface="Comic Sans MS" pitchFamily="66" charset="0"/>
              </a:rPr>
              <a:t>Amino acids all have the general structure:</a:t>
            </a:r>
          </a:p>
          <a:p>
            <a:pPr eaLnBrk="1" hangingPunct="1">
              <a:lnSpc>
                <a:spcPct val="80000"/>
              </a:lnSpc>
              <a:buFontTx/>
              <a:buChar char="o"/>
            </a:pPr>
            <a:r>
              <a:rPr lang="en-US" sz="2800" smtClean="0">
                <a:latin typeface="Comic Sans MS" pitchFamily="66" charset="0"/>
              </a:rPr>
              <a:t>The R in the diagram represents a functional group that varies depending on the specific amino acid in question.</a:t>
            </a:r>
            <a:r>
              <a:rPr lang="en-US" sz="2800" smtClean="0"/>
              <a:t> </a:t>
            </a:r>
          </a:p>
        </p:txBody>
      </p:sp>
      <p:pic>
        <p:nvPicPr>
          <p:cNvPr id="17412" name="Picture 4" descr="aminoacid - General Structure of an Amino Acid&#10;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1600200"/>
            <a:ext cx="3276600" cy="2554288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1698</Words>
  <Application>Microsoft Office PowerPoint</Application>
  <PresentationFormat>Екран (4:3)</PresentationFormat>
  <Paragraphs>218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Default Design</vt:lpstr>
      <vt:lpstr>Biochemistry</vt:lpstr>
      <vt:lpstr>Carbohydrates</vt:lpstr>
      <vt:lpstr>Simple Sugars</vt:lpstr>
      <vt:lpstr>Simple Sugars</vt:lpstr>
      <vt:lpstr>Complex Carbohydrates </vt:lpstr>
      <vt:lpstr>Complex Carbohydrates </vt:lpstr>
      <vt:lpstr>Complex Carbohydrates </vt:lpstr>
      <vt:lpstr>Structure of Glycogen</vt:lpstr>
      <vt:lpstr>Proteins</vt:lpstr>
      <vt:lpstr>Twenty amino acids in human metabolism</vt:lpstr>
      <vt:lpstr>Proteins</vt:lpstr>
      <vt:lpstr>Proteins</vt:lpstr>
      <vt:lpstr>Proteins</vt:lpstr>
      <vt:lpstr>Презентація PowerPoint</vt:lpstr>
      <vt:lpstr>Fats</vt:lpstr>
      <vt:lpstr>Fats</vt:lpstr>
      <vt:lpstr>Fats</vt:lpstr>
      <vt:lpstr>Saturated Fats</vt:lpstr>
      <vt:lpstr>Mono-Unsaturated Fats</vt:lpstr>
      <vt:lpstr>Poly-Unsaturated Fats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Biochemistry</dc:title>
  <dc:creator>El Diamante High School</dc:creator>
  <cp:lastModifiedBy>RomaK</cp:lastModifiedBy>
  <cp:revision>68</cp:revision>
  <dcterms:created xsi:type="dcterms:W3CDTF">2004-05-19T16:10:41Z</dcterms:created>
  <dcterms:modified xsi:type="dcterms:W3CDTF">2015-09-02T09:57:10Z</dcterms:modified>
</cp:coreProperties>
</file>