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49DF6F-1294-43A5-801B-66193C67B87F}" type="datetimeFigureOut">
              <a:rPr lang="uk-UA" smtClean="0"/>
              <a:t>04.09.2015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541CF4-0727-4B1E-A852-DE1AB2512DC8}" type="slidenum">
              <a:rPr lang="uk-UA" smtClean="0"/>
              <a:t>‹№›</a:t>
            </a:fld>
            <a:endParaRPr lang="uk-UA"/>
          </a:p>
        </p:txBody>
      </p:sp>
    </p:spTree>
    <p:extLst>
      <p:ext uri="{BB962C8B-B14F-4D97-AF65-F5344CB8AC3E}">
        <p14:creationId xmlns:p14="http://schemas.microsoft.com/office/powerpoint/2010/main" val="3667127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Sumac Tree</a:t>
            </a:r>
            <a:br>
              <a:rPr lang="en-US" smtClean="0"/>
            </a:br>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Sumac Tree</a:t>
            </a:r>
            <a:br>
              <a:rPr lang="en-US" smtClean="0"/>
            </a:br>
            <a:endParaRPr lang="en-US" smtClean="0"/>
          </a:p>
          <a:p>
            <a:endParaRPr lang="uk-UA"/>
          </a:p>
        </p:txBody>
      </p:sp>
    </p:spTree>
    <p:extLst>
      <p:ext uri="{BB962C8B-B14F-4D97-AF65-F5344CB8AC3E}">
        <p14:creationId xmlns:p14="http://schemas.microsoft.com/office/powerpoint/2010/main" val="16577250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37630004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Thank You</a:t>
            </a:r>
            <a:br>
              <a:rPr lang="en-US" smtClean="0"/>
            </a:br>
            <a:endParaRPr lang="en-US" smtClean="0"/>
          </a:p>
          <a:p>
            <a:endParaRPr lang="en-US" smtClean="0"/>
          </a:p>
          <a:p>
            <a:r>
              <a:rPr lang="en-US" smtClean="0"/>
              <a:t>By:</a:t>
            </a:r>
          </a:p>
          <a:p>
            <a:r>
              <a:rPr lang="en-US" smtClean="0"/>
              <a:t>Lavanya Thammaiah. T.</a:t>
            </a:r>
          </a:p>
          <a:p>
            <a:r>
              <a:rPr lang="en-US" smtClean="0"/>
              <a:t>Smart Class Co-ordinator ,General Thimayya Public School,</a:t>
            </a:r>
          </a:p>
          <a:p>
            <a:r>
              <a:rPr lang="en-US" smtClean="0"/>
              <a:t>Madikeri</a:t>
            </a:r>
          </a:p>
          <a:p>
            <a:endParaRPr lang="uk-UA"/>
          </a:p>
        </p:txBody>
      </p:sp>
      <p:sp>
        <p:nvSpPr>
          <p:cNvPr id="4" name="Місце для номера слайда 3"/>
          <p:cNvSpPr>
            <a:spLocks noGrp="1"/>
          </p:cNvSpPr>
          <p:nvPr>
            <p:ph type="sldNum" sz="quarter" idx="10"/>
          </p:nvPr>
        </p:nvSpPr>
        <p:spPr/>
        <p:txBody>
          <a:bodyPr/>
          <a:lstStyle/>
          <a:p>
            <a:r>
              <a:rPr lang="en-US" smtClean="0"/>
              <a:t>Thank You</a:t>
            </a:r>
            <a:br>
              <a:rPr lang="en-US" smtClean="0"/>
            </a:br>
            <a:endParaRPr lang="en-US" smtClean="0"/>
          </a:p>
          <a:p>
            <a:endParaRPr lang="en-US" smtClean="0"/>
          </a:p>
          <a:p>
            <a:r>
              <a:rPr lang="en-US" smtClean="0"/>
              <a:t>By:</a:t>
            </a:r>
          </a:p>
          <a:p>
            <a:r>
              <a:rPr lang="en-US" smtClean="0"/>
              <a:t>Lavanya Thammaiah. T.</a:t>
            </a:r>
          </a:p>
          <a:p>
            <a:r>
              <a:rPr lang="en-US" smtClean="0"/>
              <a:t>Smart Class Co-ordinator ,General Thimayya Public School,</a:t>
            </a:r>
          </a:p>
          <a:p>
            <a:r>
              <a:rPr lang="en-US" smtClean="0"/>
              <a:t>Madikeri</a:t>
            </a:r>
          </a:p>
          <a:p>
            <a:endParaRPr lang="uk-UA"/>
          </a:p>
        </p:txBody>
      </p:sp>
    </p:spTree>
    <p:extLst>
      <p:ext uri="{BB962C8B-B14F-4D97-AF65-F5344CB8AC3E}">
        <p14:creationId xmlns:p14="http://schemas.microsoft.com/office/powerpoint/2010/main" val="26866917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124321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Sumac Tree</a:t>
            </a:r>
            <a:br>
              <a:rPr lang="en-US" smtClean="0"/>
            </a:br>
            <a:endParaRPr lang="en-US" smtClean="0"/>
          </a:p>
          <a:p>
            <a:r>
              <a:rPr lang="en-US" smtClean="0"/>
              <a:t>Sumacs are shrubs and small trees that can reach a height of 1–10 metres (3.3–33 ft). </a:t>
            </a:r>
          </a:p>
          <a:p>
            <a:r>
              <a:rPr lang="en-US" smtClean="0"/>
              <a:t>The leaves are spirally arranged; they are usually pinnately compound, though some species have trifoliate or simple leaves. </a:t>
            </a:r>
          </a:p>
          <a:p>
            <a:r>
              <a:rPr lang="en-US" smtClean="0"/>
              <a:t>The fruits form dense clusters of reddish drupes called sumac bobs. The dried drupes of some species are ground to produce a tangy purple spice.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Sumac Tree</a:t>
            </a:r>
            <a:br>
              <a:rPr lang="en-US" smtClean="0"/>
            </a:br>
            <a:endParaRPr lang="en-US" smtClean="0"/>
          </a:p>
          <a:p>
            <a:r>
              <a:rPr lang="en-US" smtClean="0"/>
              <a:t>Sumacs are shrubs and small trees that can reach a height of 1–10 metres (3.3–33 ft). </a:t>
            </a:r>
          </a:p>
          <a:p>
            <a:r>
              <a:rPr lang="en-US" smtClean="0"/>
              <a:t>The leaves are spirally arranged; they are usually pinnately compound, though some species have trifoliate or simple leaves. </a:t>
            </a:r>
          </a:p>
          <a:p>
            <a:r>
              <a:rPr lang="en-US" smtClean="0"/>
              <a:t>The fruits form dense clusters of reddish drupes called sumac bobs. The dried drupes of some species are ground to produce a tangy purple spice.</a:t>
            </a:r>
          </a:p>
          <a:p>
            <a:endParaRPr lang="en-US" smtClean="0"/>
          </a:p>
          <a:p>
            <a:endParaRPr lang="uk-UA"/>
          </a:p>
        </p:txBody>
      </p:sp>
    </p:spTree>
    <p:extLst>
      <p:ext uri="{BB962C8B-B14F-4D97-AF65-F5344CB8AC3E}">
        <p14:creationId xmlns:p14="http://schemas.microsoft.com/office/powerpoint/2010/main" val="2747071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601235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flowers are in dense panicles or spikes 5–30 centimetres (2.0–12 in) long, each flower very small, greenish, creamy white or red, with five petals.</a:t>
            </a:r>
          </a:p>
          <a:p>
            <a:endParaRPr lang="uk-UA"/>
          </a:p>
        </p:txBody>
      </p:sp>
      <p:sp>
        <p:nvSpPr>
          <p:cNvPr id="4" name="Місце для номера слайда 3"/>
          <p:cNvSpPr>
            <a:spLocks noGrp="1"/>
          </p:cNvSpPr>
          <p:nvPr>
            <p:ph type="sldNum" sz="quarter" idx="10"/>
          </p:nvPr>
        </p:nvSpPr>
        <p:spPr/>
        <p:txBody>
          <a:bodyPr/>
          <a:lstStyle/>
          <a:p>
            <a:r>
              <a:rPr lang="en-US" smtClean="0"/>
              <a:t>The flowers are in dense panicles or spikes 5–30 centimetres (2.0–12 in) long, each flower very small, greenish, creamy white or red, with five petals.</a:t>
            </a:r>
          </a:p>
          <a:p>
            <a:endParaRPr lang="uk-UA"/>
          </a:p>
        </p:txBody>
      </p:sp>
    </p:spTree>
    <p:extLst>
      <p:ext uri="{BB962C8B-B14F-4D97-AF65-F5344CB8AC3E}">
        <p14:creationId xmlns:p14="http://schemas.microsoft.com/office/powerpoint/2010/main" val="3733831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Commonly found in North America and Africa, sumac trees grow abundantly in the wild. They are also used for ornamental purposes, due to the attractive fall foliage color.</a:t>
            </a:r>
          </a:p>
          <a:p>
            <a:endParaRPr lang="uk-UA"/>
          </a:p>
        </p:txBody>
      </p:sp>
      <p:sp>
        <p:nvSpPr>
          <p:cNvPr id="4" name="Місце для номера слайда 3"/>
          <p:cNvSpPr>
            <a:spLocks noGrp="1"/>
          </p:cNvSpPr>
          <p:nvPr>
            <p:ph type="sldNum" sz="quarter" idx="10"/>
          </p:nvPr>
        </p:nvSpPr>
        <p:spPr/>
        <p:txBody>
          <a:bodyPr/>
          <a:lstStyle/>
          <a:p>
            <a:r>
              <a:rPr lang="en-US" smtClean="0"/>
              <a:t>Commonly found in North America and Africa, sumac trees grow abundantly in the wild. They are also used for ornamental purposes, due to the attractive fall foliage color.</a:t>
            </a:r>
          </a:p>
          <a:p>
            <a:endParaRPr lang="uk-UA"/>
          </a:p>
        </p:txBody>
      </p:sp>
    </p:spTree>
    <p:extLst>
      <p:ext uri="{BB962C8B-B14F-4D97-AF65-F5344CB8AC3E}">
        <p14:creationId xmlns:p14="http://schemas.microsoft.com/office/powerpoint/2010/main" val="1395612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There are approximately 250 species of flowering plants that are known by the name sumac. </a:t>
            </a:r>
          </a:p>
          <a:p>
            <a:r>
              <a:rPr lang="en-US" smtClean="0"/>
              <a:t>They are used for various purposes besides being an ideal tree for landscaping. However, the popularity of the sumac tree is somewhat marred by some toxic species, which can cause severe skin irritation and rash, if touched. </a:t>
            </a:r>
          </a:p>
          <a:p>
            <a:r>
              <a:rPr lang="en-US" smtClean="0"/>
              <a:t>Many people simply prefer to stay away from the sumac for this very reason. </a:t>
            </a:r>
          </a:p>
          <a:p>
            <a:endParaRPr lang="uk-UA"/>
          </a:p>
        </p:txBody>
      </p:sp>
      <p:sp>
        <p:nvSpPr>
          <p:cNvPr id="4" name="Місце для номера слайда 3"/>
          <p:cNvSpPr>
            <a:spLocks noGrp="1"/>
          </p:cNvSpPr>
          <p:nvPr>
            <p:ph type="sldNum" sz="quarter" idx="10"/>
          </p:nvPr>
        </p:nvSpPr>
        <p:spPr/>
        <p:txBody>
          <a:bodyPr/>
          <a:lstStyle/>
          <a:p>
            <a:r>
              <a:rPr lang="en-US" smtClean="0"/>
              <a:t>There are approximately 250 species of flowering plants that are known by the name sumac. </a:t>
            </a:r>
          </a:p>
          <a:p>
            <a:r>
              <a:rPr lang="en-US" smtClean="0"/>
              <a:t>They are used for various purposes besides being an ideal tree for landscaping. However, the popularity of the sumac tree is somewhat marred by some toxic species, which can cause severe skin irritation and rash, if touched. </a:t>
            </a:r>
          </a:p>
          <a:p>
            <a:r>
              <a:rPr lang="en-US" smtClean="0"/>
              <a:t>Many people simply prefer to stay away from the sumac for this very reason. </a:t>
            </a:r>
          </a:p>
          <a:p>
            <a:endParaRPr lang="uk-UA"/>
          </a:p>
        </p:txBody>
      </p:sp>
    </p:spTree>
    <p:extLst>
      <p:ext uri="{BB962C8B-B14F-4D97-AF65-F5344CB8AC3E}">
        <p14:creationId xmlns:p14="http://schemas.microsoft.com/office/powerpoint/2010/main" val="3903265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Sumac trees are usually easy to prune and care for, due to their small size.</a:t>
            </a:r>
          </a:p>
          <a:p>
            <a:r>
              <a:rPr lang="en-US" smtClean="0"/>
              <a:t> The plant requires minimal care and maintenance. Besides this, the plant with its brilliant fall foliage can truly enhance the look of a landscape. </a:t>
            </a:r>
          </a:p>
          <a:p>
            <a:r>
              <a:rPr lang="en-US" smtClean="0"/>
              <a:t>However, while considering sumac as a landscaping plant, avoid the poisonous species, which are harmful to touch. </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Sumac trees are usually easy to prune and care for, due to their small size.</a:t>
            </a:r>
          </a:p>
          <a:p>
            <a:r>
              <a:rPr lang="en-US" smtClean="0"/>
              <a:t> The plant requires minimal care and maintenance. Besides this, the plant with its brilliant fall foliage can truly enhance the look of a landscape. </a:t>
            </a:r>
          </a:p>
          <a:p>
            <a:r>
              <a:rPr lang="en-US" smtClean="0"/>
              <a:t>However, while considering sumac as a landscaping plant, avoid the poisonous species, which are harmful to touch. </a:t>
            </a:r>
          </a:p>
          <a:p>
            <a:endParaRPr lang="en-US" smtClean="0"/>
          </a:p>
          <a:p>
            <a:endParaRPr lang="uk-UA"/>
          </a:p>
        </p:txBody>
      </p:sp>
    </p:spTree>
    <p:extLst>
      <p:ext uri="{BB962C8B-B14F-4D97-AF65-F5344CB8AC3E}">
        <p14:creationId xmlns:p14="http://schemas.microsoft.com/office/powerpoint/2010/main" val="3761628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Care Instructions</a:t>
            </a:r>
            <a:br>
              <a:rPr lang="en-US" smtClean="0"/>
            </a:br>
            <a:r>
              <a:rPr lang="en-US" smtClean="0"/>
              <a:t/>
            </a:r>
            <a:br>
              <a:rPr lang="en-US" smtClean="0"/>
            </a:br>
            <a:r>
              <a:rPr lang="en-US" smtClean="0"/>
              <a:t>The main attraction is its fall foliage, which makes it ideal for landscaping purposes. The tree can truly create one of the best spectacles in the fall, when its leaves turn bright red. </a:t>
            </a:r>
          </a:p>
          <a:p>
            <a:endParaRPr lang="uk-UA"/>
          </a:p>
        </p:txBody>
      </p:sp>
      <p:sp>
        <p:nvSpPr>
          <p:cNvPr id="4" name="Місце для номера слайда 3"/>
          <p:cNvSpPr>
            <a:spLocks noGrp="1"/>
          </p:cNvSpPr>
          <p:nvPr>
            <p:ph type="sldNum" sz="quarter" idx="10"/>
          </p:nvPr>
        </p:nvSpPr>
        <p:spPr/>
        <p:txBody>
          <a:bodyPr/>
          <a:lstStyle/>
          <a:p>
            <a:r>
              <a:rPr lang="en-US" smtClean="0"/>
              <a:t>Care Instructions</a:t>
            </a:r>
            <a:br>
              <a:rPr lang="en-US" smtClean="0"/>
            </a:br>
            <a:r>
              <a:rPr lang="en-US" smtClean="0"/>
              <a:t/>
            </a:r>
            <a:br>
              <a:rPr lang="en-US" smtClean="0"/>
            </a:br>
            <a:r>
              <a:rPr lang="en-US" smtClean="0"/>
              <a:t>The main attraction is its fall foliage, which makes it ideal for landscaping purposes. The tree can truly create one of the best spectacles in the fall, when its leaves turn bright red. </a:t>
            </a:r>
          </a:p>
          <a:p>
            <a:endParaRPr lang="uk-UA"/>
          </a:p>
        </p:txBody>
      </p:sp>
    </p:spTree>
    <p:extLst>
      <p:ext uri="{BB962C8B-B14F-4D97-AF65-F5344CB8AC3E}">
        <p14:creationId xmlns:p14="http://schemas.microsoft.com/office/powerpoint/2010/main" val="127399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298AA5-8185-452F-ACA1-61F6E4E5B40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298AA5-8185-452F-ACA1-61F6E4E5B40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298AA5-8185-452F-ACA1-61F6E4E5B40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298AA5-8185-452F-ACA1-61F6E4E5B40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298AA5-8185-452F-ACA1-61F6E4E5B404}" type="datetimeFigureOut">
              <a:rPr lang="en-US" smtClean="0"/>
              <a:pPr/>
              <a:t>9/4/2015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298AA5-8185-452F-ACA1-61F6E4E5B40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298AA5-8185-452F-ACA1-61F6E4E5B404}" type="datetimeFigureOut">
              <a:rPr lang="en-US" smtClean="0"/>
              <a:pPr/>
              <a:t>9/4/2015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298AA5-8185-452F-ACA1-61F6E4E5B404}" type="datetimeFigureOut">
              <a:rPr lang="en-US" smtClean="0"/>
              <a:pPr/>
              <a:t>9/4/2015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298AA5-8185-452F-ACA1-61F6E4E5B404}" type="datetimeFigureOut">
              <a:rPr lang="en-US" smtClean="0"/>
              <a:pPr/>
              <a:t>9/4/2015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298AA5-8185-452F-ACA1-61F6E4E5B40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298AA5-8185-452F-ACA1-61F6E4E5B404}" type="datetimeFigureOut">
              <a:rPr lang="en-US" smtClean="0"/>
              <a:pPr/>
              <a:t>9/4/2015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2A5DD7-988F-4A97-93FA-D32362B943A7}" type="slidenum">
              <a:rPr lang="en-US" smtClean="0"/>
              <a:pPr/>
              <a:t>‹№›</a:t>
            </a:fld>
            <a:endParaRPr lang="en-US"/>
          </a:p>
        </p:txBody>
      </p:sp>
    </p:spTree>
  </p:cSld>
  <p:clrMapOvr>
    <a:masterClrMapping/>
  </p:clrMapOvr>
  <p:transition>
    <p:wheel spokes="3"/>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298AA5-8185-452F-ACA1-61F6E4E5B404}" type="datetimeFigureOut">
              <a:rPr lang="en-US" smtClean="0"/>
              <a:pPr/>
              <a:t>9/4/2015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2A5DD7-988F-4A97-93FA-D32362B943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heel spokes="3"/>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in/imgres?imgurl=http://www.bio.brandeis.edu/fieldbio/Survival/Images/Sumac/sumac%20tree,resize%20-%20ed.jpg&amp;imgrefurl=http://www.bio.brandeis.edu/fieldbio/Survival/Pages/sumac.html&amp;h=340&amp;w=255&amp;sz=47&amp;tbnid=YSIrFFNS4n_6GM:&amp;tbnh=90&amp;tbnw=68&amp;prev=/search?q=sumac+tree&amp;tbm=isch&amp;tbo=u&amp;zoom=1&amp;q=sumac+tree&amp;usg=__iNXrhRDaA0Lh13qjEkr0ZxvQT-0=&amp;docid=pkxyw5PTxdyDgM&amp;hl=en&amp;sa=X&amp;ei=j9nrUIHSD8emkQWw9YC4Bw&amp;ved=0CD8Q9QEwAg&amp;dur=375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google.co.in/imgres?imgurl=http://www.veggies.org.uk/sumac/images/sumac1.jpg&amp;imgrefurl=http://www.veggies.org.uk/sumac/welcome.html&amp;h=328&amp;w=454&amp;sz=58&amp;tbnid=RR7Hygzkw15MbM:&amp;tbnh=90&amp;tbnw=125&amp;prev=/search?q=sumac+tree&amp;tbm=isch&amp;tbo=u&amp;zoom=1&amp;q=sumac+tree&amp;usg=__QsBdIy_rfSzRZU3ADCXX_IwJRAw=&amp;docid=aufXV2H19HApNM&amp;hl=en&amp;sa=X&amp;ei=j9nrUIHSD8emkQWw9YC4Bw&amp;ved=0CEgQ9QEwBQ&amp;dur=140"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Drupe" TargetMode="External"/><Relationship Id="rId3" Type="http://schemas.openxmlformats.org/officeDocument/2006/relationships/hyperlink" Target="http://en.wikipedia.org/wiki/Shrub" TargetMode="External"/><Relationship Id="rId7" Type="http://schemas.openxmlformats.org/officeDocument/2006/relationships/hyperlink" Target="http://en.wikipedia.org/wiki/Frui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en.wikipedia.org/wiki/Pinnate" TargetMode="External"/><Relationship Id="rId5" Type="http://schemas.openxmlformats.org/officeDocument/2006/relationships/hyperlink" Target="http://en.wikipedia.org/wiki/Leaf" TargetMode="External"/><Relationship Id="rId4" Type="http://schemas.openxmlformats.org/officeDocument/2006/relationships/hyperlink" Target="http://en.wikipedia.org/wiki/Tre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google.co.in/imgres?imgurl=http://www.veggies.org.uk/sumac/images/sumac1.jpg&amp;imgrefurl=http://www.veggies.org.uk/sumac/welcome.html&amp;h=328&amp;w=454&amp;sz=58&amp;tbnid=RR7Hygzkw15MbM:&amp;tbnh=90&amp;tbnw=125&amp;prev=/search?q=sumac+tree&amp;tbm=isch&amp;tbo=u&amp;zoom=1&amp;q=sumac+tree&amp;usg=__QsBdIy_rfSzRZU3ADCXX_IwJRAw=&amp;docid=aufXV2H19HApNM&amp;hl=en&amp;sa=X&amp;ei=j9nrUIHSD8emkQWw9YC4Bw&amp;ved=0CEgQ9QEwBQ&amp;dur=14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Rhus_copallinum.jp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en.wikipedia.org/wiki/Panicle" TargetMode="External"/><Relationship Id="rId5" Type="http://schemas.openxmlformats.org/officeDocument/2006/relationships/hyperlink" Target="http://en.wikipedia.org/wiki/Flower" TargetMode="Externa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in/imgres?imgurl=http://www.tonyhowell.co.uk/Sumac_Tree2.jpg&amp;imgrefurl=http://www.tonyhowell.co.uk/v/SumacTree2,1938.php&amp;h=340&amp;w=517&amp;sz=59&amp;tbnid=7fbao2twpxP6NM:&amp;tbnh=90&amp;tbnw=137&amp;prev=/search?q=sumac+tree&amp;tbm=isch&amp;tbo=u&amp;zoom=1&amp;q=sumac+tree&amp;usg=__rFMMF6lq0BrUxajLfRU-QwVY1vc=&amp;docid=x7Cd3sP82yFDsM&amp;hl=en&amp;sa=X&amp;ei=j9nrUIHSD8emkQWw9YC4Bw&amp;ved=0CEUQ9QEwBA&amp;dur=656"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447800"/>
            <a:ext cx="7772400" cy="1470025"/>
          </a:xfrm>
        </p:spPr>
        <p:txBody>
          <a:bodyPr>
            <a:noAutofit/>
          </a:bodyPr>
          <a:lstStyle/>
          <a:p>
            <a:r>
              <a:rPr lang="en-US" sz="8800" b="1" i="1" dirty="0">
                <a:latin typeface="Monotype Corsiva" pitchFamily="66" charset="0"/>
              </a:rPr>
              <a:t>Sumac Tree</a:t>
            </a:r>
            <a:br>
              <a:rPr lang="en-US" sz="8800" b="1" i="1" dirty="0">
                <a:latin typeface="Monotype Corsiva" pitchFamily="66" charset="0"/>
              </a:rPr>
            </a:br>
            <a:endParaRPr lang="en-US" sz="8800" i="1" dirty="0">
              <a:latin typeface="Monotype Corsiva" pitchFamily="66" charset="0"/>
            </a:endParaRPr>
          </a:p>
        </p:txBody>
      </p:sp>
      <p:pic>
        <p:nvPicPr>
          <p:cNvPr id="4" name="rg_hi" descr="http://t3.gstatic.com/images?q=tbn:ANd9GcQ5qIv3_JzCJKCasN7XWG1q7_CwG7ISeQ8JgRmJartJlnznIUHOeg">
            <a:hlinkClick r:id="rId3"/>
          </p:cNvPr>
          <p:cNvPicPr/>
          <p:nvPr/>
        </p:nvPicPr>
        <p:blipFill>
          <a:blip r:embed="rId4" cstate="print"/>
          <a:srcRect/>
          <a:stretch>
            <a:fillRect/>
          </a:stretch>
        </p:blipFill>
        <p:spPr bwMode="auto">
          <a:xfrm>
            <a:off x="228600" y="3124200"/>
            <a:ext cx="6019800" cy="3733800"/>
          </a:xfrm>
          <a:prstGeom prst="rect">
            <a:avLst/>
          </a:prstGeom>
          <a:noFill/>
          <a:ln w="9525">
            <a:noFill/>
            <a:miter lim="800000"/>
            <a:headEnd/>
            <a:tailEnd/>
          </a:ln>
        </p:spPr>
      </p:pic>
    </p:spTree>
  </p:cSld>
  <p:clrMapOvr>
    <a:masterClrMapping/>
  </p:clrMapOvr>
  <p:transition>
    <p:wheel spokes="3"/>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l_fi" descr="http://upload.wikimedia.org/wikipedia/en/thumb/a/aa/SumacFruit.JPG/220px-SumacFruit.JPG"/>
          <p:cNvPicPr>
            <a:picLocks noGrp="1"/>
          </p:cNvPicPr>
          <p:nvPr>
            <p:ph idx="1"/>
          </p:nvPr>
        </p:nvPicPr>
        <p:blipFill>
          <a:blip r:embed="rId3" cstate="print"/>
          <a:srcRect/>
          <a:stretch>
            <a:fillRect/>
          </a:stretch>
        </p:blipFill>
        <p:spPr bwMode="auto">
          <a:xfrm>
            <a:off x="0" y="0"/>
            <a:ext cx="4907280" cy="6858000"/>
          </a:xfrm>
          <a:prstGeom prst="rect">
            <a:avLst/>
          </a:prstGeom>
          <a:noFill/>
          <a:ln w="9525">
            <a:noFill/>
            <a:miter lim="800000"/>
            <a:headEnd/>
            <a:tailEnd/>
          </a:ln>
        </p:spPr>
      </p:pic>
      <p:pic>
        <p:nvPicPr>
          <p:cNvPr id="5" name="rg_hi" descr="http://t3.gstatic.com/images?q=tbn:ANd9GcQGSPJqVKU0PSM333yflaZdZeqDn2UD5vgJ_hV_b-TfBa_8nJriug">
            <a:hlinkClick r:id="rId4"/>
          </p:cNvPr>
          <p:cNvPicPr/>
          <p:nvPr/>
        </p:nvPicPr>
        <p:blipFill>
          <a:blip r:embed="rId5" cstate="print"/>
          <a:srcRect/>
          <a:stretch>
            <a:fillRect/>
          </a:stretch>
        </p:blipFill>
        <p:spPr bwMode="auto">
          <a:xfrm>
            <a:off x="4953000" y="0"/>
            <a:ext cx="4191000" cy="6858000"/>
          </a:xfrm>
          <a:prstGeom prst="rect">
            <a:avLst/>
          </a:prstGeom>
          <a:noFill/>
          <a:ln w="9525">
            <a:noFill/>
            <a:miter lim="800000"/>
            <a:headEnd/>
            <a:tailEnd/>
          </a:ln>
        </p:spPr>
      </p:pic>
    </p:spTree>
  </p:cSld>
  <p:clrMapOvr>
    <a:masterClrMapping/>
  </p:clrMapOvr>
  <p:transition>
    <p:wheel spokes="3"/>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lgerian" pitchFamily="82" charset="0"/>
              </a:rPr>
              <a:t>Thank You</a:t>
            </a:r>
            <a:br>
              <a:rPr lang="en-US" dirty="0" smtClean="0">
                <a:latin typeface="Algerian" pitchFamily="82" charset="0"/>
              </a:rPr>
            </a:br>
            <a:endParaRPr lang="en-US" dirty="0">
              <a:latin typeface="Algerian" pitchFamily="82" charset="0"/>
            </a:endParaRPr>
          </a:p>
        </p:txBody>
      </p:sp>
      <p:sp>
        <p:nvSpPr>
          <p:cNvPr id="3" name="Content Placeholder 2"/>
          <p:cNvSpPr>
            <a:spLocks noGrp="1"/>
          </p:cNvSpPr>
          <p:nvPr>
            <p:ph idx="1"/>
          </p:nvPr>
        </p:nvSpPr>
        <p:spPr>
          <a:xfrm>
            <a:off x="685800" y="1905000"/>
            <a:ext cx="5410200" cy="4221163"/>
          </a:xfrm>
        </p:spPr>
        <p:txBody>
          <a:bodyPr>
            <a:normAutofit/>
          </a:bodyPr>
          <a:lstStyle/>
          <a:p>
            <a:endParaRPr lang="en-US" dirty="0" smtClean="0">
              <a:latin typeface="Monotype Corsiva" pitchFamily="66" charset="0"/>
            </a:endParaRPr>
          </a:p>
          <a:p>
            <a:r>
              <a:rPr lang="en-US" dirty="0" smtClean="0">
                <a:latin typeface="Monotype Corsiva" pitchFamily="66" charset="0"/>
              </a:rPr>
              <a:t>By:</a:t>
            </a:r>
          </a:p>
          <a:p>
            <a:r>
              <a:rPr lang="en-US" dirty="0" err="1" smtClean="0">
                <a:latin typeface="Monotype Corsiva" pitchFamily="66" charset="0"/>
              </a:rPr>
              <a:t>Lavanya</a:t>
            </a:r>
            <a:r>
              <a:rPr lang="en-US" dirty="0" smtClean="0">
                <a:latin typeface="Monotype Corsiva" pitchFamily="66" charset="0"/>
              </a:rPr>
              <a:t> </a:t>
            </a:r>
            <a:r>
              <a:rPr lang="en-US" dirty="0" err="1" smtClean="0">
                <a:latin typeface="Monotype Corsiva" pitchFamily="66" charset="0"/>
              </a:rPr>
              <a:t>Thammaiah</a:t>
            </a:r>
            <a:r>
              <a:rPr lang="en-US" dirty="0" smtClean="0">
                <a:latin typeface="Monotype Corsiva" pitchFamily="66" charset="0"/>
              </a:rPr>
              <a:t>. T.</a:t>
            </a:r>
          </a:p>
          <a:p>
            <a:r>
              <a:rPr lang="en-US" dirty="0" smtClean="0">
                <a:latin typeface="Monotype Corsiva" pitchFamily="66" charset="0"/>
              </a:rPr>
              <a:t>Smart Class Co-</a:t>
            </a:r>
            <a:r>
              <a:rPr lang="en-US" dirty="0" err="1" smtClean="0">
                <a:latin typeface="Monotype Corsiva" pitchFamily="66" charset="0"/>
              </a:rPr>
              <a:t>ordinator</a:t>
            </a:r>
            <a:r>
              <a:rPr lang="en-US" dirty="0" smtClean="0">
                <a:latin typeface="Monotype Corsiva" pitchFamily="66" charset="0"/>
              </a:rPr>
              <a:t> ,General </a:t>
            </a:r>
            <a:r>
              <a:rPr lang="en-US" dirty="0" err="1" smtClean="0">
                <a:latin typeface="Monotype Corsiva" pitchFamily="66" charset="0"/>
              </a:rPr>
              <a:t>Thimayya</a:t>
            </a:r>
            <a:r>
              <a:rPr lang="en-US" dirty="0" smtClean="0">
                <a:latin typeface="Monotype Corsiva" pitchFamily="66" charset="0"/>
              </a:rPr>
              <a:t> Public School,</a:t>
            </a:r>
          </a:p>
          <a:p>
            <a:r>
              <a:rPr lang="en-US" dirty="0" err="1" smtClean="0">
                <a:latin typeface="Monotype Corsiva" pitchFamily="66" charset="0"/>
              </a:rPr>
              <a:t>Madikeri</a:t>
            </a:r>
            <a:endParaRPr lang="en-US" dirty="0">
              <a:latin typeface="Monotype Corsiva" pitchFamily="66" charset="0"/>
            </a:endParaRPr>
          </a:p>
        </p:txBody>
      </p:sp>
    </p:spTree>
  </p:cSld>
  <p:clrMapOvr>
    <a:masterClrMapping/>
  </p:clrMapOvr>
  <p:transition>
    <p:wheel spokes="3"/>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4" name="il_fi" descr="http://t0.gstatic.com/images?q=tbn:ANd9GcQAq2rEyDm5OwwR6TEIFY09xL2ldwZIDasbpdJBdDeqReMjUahI2wzDeJA7"/>
          <p:cNvPicPr/>
          <p:nvPr/>
        </p:nvPicPr>
        <p:blipFill>
          <a:blip r:embed="rId3"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ransition>
    <p:wheel spokes="3"/>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Sumac Tree</a:t>
            </a:r>
            <a:br>
              <a:rPr lang="en-US" b="1" dirty="0"/>
            </a:br>
            <a:endParaRPr lang="en-US" dirty="0"/>
          </a:p>
        </p:txBody>
      </p:sp>
      <p:sp>
        <p:nvSpPr>
          <p:cNvPr id="3" name="Content Placeholder 2"/>
          <p:cNvSpPr>
            <a:spLocks noGrp="1"/>
          </p:cNvSpPr>
          <p:nvPr>
            <p:ph idx="1"/>
          </p:nvPr>
        </p:nvSpPr>
        <p:spPr>
          <a:xfrm>
            <a:off x="457200" y="1066800"/>
            <a:ext cx="8229600" cy="5059363"/>
          </a:xfrm>
        </p:spPr>
        <p:txBody>
          <a:bodyPr>
            <a:normAutofit/>
          </a:bodyPr>
          <a:lstStyle/>
          <a:p>
            <a:r>
              <a:rPr lang="en-US" dirty="0"/>
              <a:t>Sumacs are </a:t>
            </a:r>
            <a:r>
              <a:rPr lang="en-US" u="sng" dirty="0">
                <a:hlinkClick r:id="rId3" tooltip="Shrub"/>
              </a:rPr>
              <a:t>shrubs</a:t>
            </a:r>
            <a:r>
              <a:rPr lang="en-US" dirty="0"/>
              <a:t> and small </a:t>
            </a:r>
            <a:r>
              <a:rPr lang="en-US" u="sng" dirty="0">
                <a:hlinkClick r:id="rId4" tooltip="Tree"/>
              </a:rPr>
              <a:t>trees</a:t>
            </a:r>
            <a:r>
              <a:rPr lang="en-US" dirty="0"/>
              <a:t> that can reach a height of 1–10 </a:t>
            </a:r>
            <a:r>
              <a:rPr lang="en-US" dirty="0" err="1"/>
              <a:t>metres</a:t>
            </a:r>
            <a:r>
              <a:rPr lang="en-US" dirty="0"/>
              <a:t> (3.3–33 ft). </a:t>
            </a:r>
            <a:endParaRPr lang="en-US" dirty="0" smtClean="0"/>
          </a:p>
          <a:p>
            <a:r>
              <a:rPr lang="en-US" dirty="0" smtClean="0"/>
              <a:t>The </a:t>
            </a:r>
            <a:r>
              <a:rPr lang="en-US" u="sng" dirty="0">
                <a:hlinkClick r:id="rId5" tooltip="Leaf"/>
              </a:rPr>
              <a:t>leaves</a:t>
            </a:r>
            <a:r>
              <a:rPr lang="en-US" dirty="0"/>
              <a:t> are spirally arranged; they are usually </a:t>
            </a:r>
            <a:r>
              <a:rPr lang="en-US" u="sng" dirty="0" err="1">
                <a:hlinkClick r:id="rId6" tooltip="Pinnate"/>
              </a:rPr>
              <a:t>pinnately</a:t>
            </a:r>
            <a:r>
              <a:rPr lang="en-US" u="sng" dirty="0">
                <a:hlinkClick r:id="rId6" tooltip="Pinnate"/>
              </a:rPr>
              <a:t> compound</a:t>
            </a:r>
            <a:r>
              <a:rPr lang="en-US" dirty="0"/>
              <a:t>, though some species have trifoliate or simple leaves. </a:t>
            </a:r>
            <a:endParaRPr lang="en-US" dirty="0" smtClean="0"/>
          </a:p>
          <a:p>
            <a:r>
              <a:rPr lang="en-US" dirty="0" smtClean="0"/>
              <a:t>The </a:t>
            </a:r>
            <a:r>
              <a:rPr lang="en-US" u="sng" dirty="0">
                <a:hlinkClick r:id="rId7" tooltip="Fruit"/>
              </a:rPr>
              <a:t>fruits</a:t>
            </a:r>
            <a:r>
              <a:rPr lang="en-US" dirty="0"/>
              <a:t> form dense clusters of reddish </a:t>
            </a:r>
            <a:r>
              <a:rPr lang="en-US" u="sng" dirty="0">
                <a:hlinkClick r:id="rId8" tooltip="Drupe"/>
              </a:rPr>
              <a:t>drupes</a:t>
            </a:r>
            <a:r>
              <a:rPr lang="en-US" dirty="0"/>
              <a:t> called sumac bobs. The dried drupes of some species are ground to produce a tangy purple spice</a:t>
            </a:r>
            <a:r>
              <a:rPr lang="en-US" dirty="0" smtClean="0"/>
              <a:t>.</a:t>
            </a:r>
            <a:endParaRPr lang="en-US" dirty="0"/>
          </a:p>
          <a:p>
            <a:endParaRPr lang="en-US" dirty="0"/>
          </a:p>
        </p:txBody>
      </p:sp>
    </p:spTree>
  </p:cSld>
  <p:clrMapOvr>
    <a:masterClrMapping/>
  </p:clrMapOvr>
  <p:transition>
    <p:wheel spokes="3"/>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g_hi" descr="http://t3.gstatic.com/images?q=tbn:ANd9GcQGSPJqVKU0PSM333yflaZdZeqDn2UD5vgJ_hV_b-TfBa_8nJriug">
            <a:hlinkClick r:id="rId3"/>
          </p:cNvPr>
          <p:cNvPicPr>
            <a:picLocks noGrp="1"/>
          </p:cNvPicPr>
          <p:nvPr>
            <p:ph idx="1"/>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wheel spokes="3"/>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http://upload.wikimedia.org/wikipedia/commons/thumb/6/61/Rhus_copallinum.jpg/150px-Rhus_copallinum.jpg">
            <a:hlinkClick r:id="rId3"/>
          </p:cNvPr>
          <p:cNvPicPr>
            <a:picLocks noGrp="1"/>
          </p:cNvPicPr>
          <p:nvPr>
            <p:ph idx="1"/>
          </p:nvPr>
        </p:nvPicPr>
        <p:blipFill>
          <a:blip r:embed="rId4" cstate="print"/>
          <a:srcRect/>
          <a:stretch>
            <a:fillRect/>
          </a:stretch>
        </p:blipFill>
        <p:spPr bwMode="auto">
          <a:xfrm>
            <a:off x="0" y="0"/>
            <a:ext cx="9144000" cy="5715000"/>
          </a:xfrm>
          <a:prstGeom prst="rect">
            <a:avLst/>
          </a:prstGeom>
          <a:noFill/>
          <a:ln w="9525">
            <a:noFill/>
            <a:miter lim="800000"/>
            <a:headEnd/>
            <a:tailEnd/>
          </a:ln>
        </p:spPr>
      </p:pic>
      <p:sp>
        <p:nvSpPr>
          <p:cNvPr id="6" name="Rectangle 5"/>
          <p:cNvSpPr/>
          <p:nvPr/>
        </p:nvSpPr>
        <p:spPr>
          <a:xfrm>
            <a:off x="0" y="5867401"/>
            <a:ext cx="9144000" cy="646331"/>
          </a:xfrm>
          <a:prstGeom prst="rect">
            <a:avLst/>
          </a:prstGeom>
        </p:spPr>
        <p:txBody>
          <a:bodyPr wrap="square">
            <a:spAutoFit/>
          </a:bodyPr>
          <a:lstStyle/>
          <a:p>
            <a:r>
              <a:rPr lang="en-US" dirty="0"/>
              <a:t>The </a:t>
            </a:r>
            <a:r>
              <a:rPr lang="en-US" u="sng" dirty="0">
                <a:hlinkClick r:id="rId5" tooltip="Flower"/>
              </a:rPr>
              <a:t>flowers</a:t>
            </a:r>
            <a:r>
              <a:rPr lang="en-US" dirty="0"/>
              <a:t> are in dense </a:t>
            </a:r>
            <a:r>
              <a:rPr lang="en-US" u="sng" dirty="0">
                <a:hlinkClick r:id="rId6" tooltip="Panicle"/>
              </a:rPr>
              <a:t>panicles</a:t>
            </a:r>
            <a:r>
              <a:rPr lang="en-US" dirty="0"/>
              <a:t> or spikes 5–30 </a:t>
            </a:r>
            <a:r>
              <a:rPr lang="en-US" dirty="0" err="1"/>
              <a:t>centimetres</a:t>
            </a:r>
            <a:r>
              <a:rPr lang="en-US" dirty="0"/>
              <a:t> (2.0–12 in) long, each flower very small, greenish, creamy white or red, with five petals.</a:t>
            </a:r>
          </a:p>
        </p:txBody>
      </p:sp>
    </p:spTree>
  </p:cSld>
  <p:clrMapOvr>
    <a:masterClrMapping/>
  </p:clrMapOvr>
  <p:transition>
    <p:wheel spokes="3"/>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lstStyle/>
          <a:p>
            <a:r>
              <a:rPr lang="en-US" dirty="0"/>
              <a:t>Commonly found in North America and Africa, sumac trees grow abundantly in the wild. They are also used for ornamental purposes, due to the attractive fall foliage color.</a:t>
            </a:r>
          </a:p>
        </p:txBody>
      </p:sp>
      <p:pic>
        <p:nvPicPr>
          <p:cNvPr id="4" name="Picture 3" descr="http://www.buzzle.com/img/articleImages/379739-54117-40.jpg"/>
          <p:cNvPicPr/>
          <p:nvPr/>
        </p:nvPicPr>
        <p:blipFill>
          <a:blip r:embed="rId3" cstate="print"/>
          <a:srcRect/>
          <a:stretch>
            <a:fillRect/>
          </a:stretch>
        </p:blipFill>
        <p:spPr bwMode="auto">
          <a:xfrm>
            <a:off x="0" y="2286000"/>
            <a:ext cx="9144000" cy="4572000"/>
          </a:xfrm>
          <a:prstGeom prst="rect">
            <a:avLst/>
          </a:prstGeom>
          <a:noFill/>
          <a:ln w="9525">
            <a:noFill/>
            <a:miter lim="800000"/>
            <a:headEnd/>
            <a:tailEnd/>
          </a:ln>
        </p:spPr>
      </p:pic>
    </p:spTree>
  </p:cSld>
  <p:clrMapOvr>
    <a:masterClrMapping/>
  </p:clrMapOvr>
  <p:transition>
    <p:wheel spokes="3"/>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a:bodyPr>
          <a:lstStyle/>
          <a:p>
            <a:r>
              <a:rPr lang="en-US" dirty="0"/>
              <a:t>There are approximately 250 species of flowering plants that are known by the name sumac. </a:t>
            </a:r>
            <a:endParaRPr lang="en-US" dirty="0" smtClean="0"/>
          </a:p>
          <a:p>
            <a:r>
              <a:rPr lang="en-US" dirty="0" smtClean="0"/>
              <a:t>They </a:t>
            </a:r>
            <a:r>
              <a:rPr lang="en-US" dirty="0"/>
              <a:t>are used for various purposes besides being an ideal tree for landscaping. However, the popularity of the sumac tree is somewhat marred by some toxic species, which can cause severe skin irritation and rash, if touched. </a:t>
            </a:r>
            <a:endParaRPr lang="en-US" dirty="0" smtClean="0"/>
          </a:p>
          <a:p>
            <a:r>
              <a:rPr lang="en-US" dirty="0" smtClean="0"/>
              <a:t>Many </a:t>
            </a:r>
            <a:r>
              <a:rPr lang="en-US" dirty="0"/>
              <a:t>people simply prefer to stay away from the sumac for this very reason. </a:t>
            </a:r>
          </a:p>
        </p:txBody>
      </p:sp>
    </p:spTree>
  </p:cSld>
  <p:clrMapOvr>
    <a:masterClrMapping/>
  </p:clrMapOvr>
  <p:transition>
    <p:wheel spokes="3"/>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a:t>Sumac trees are usually easy to prune and care for, due to their small size</a:t>
            </a:r>
            <a:r>
              <a:rPr lang="en-US" dirty="0" smtClean="0"/>
              <a:t>.</a:t>
            </a:r>
          </a:p>
          <a:p>
            <a:r>
              <a:rPr lang="en-US" dirty="0" smtClean="0"/>
              <a:t> </a:t>
            </a:r>
            <a:r>
              <a:rPr lang="en-US" dirty="0"/>
              <a:t>The plant requires minimal care and maintenance. Besides this, the plant with its brilliant fall foliage can truly enhance the look of a landscape. </a:t>
            </a:r>
            <a:endParaRPr lang="en-US" dirty="0" smtClean="0"/>
          </a:p>
          <a:p>
            <a:r>
              <a:rPr lang="en-US" dirty="0" smtClean="0"/>
              <a:t>However</a:t>
            </a:r>
            <a:r>
              <a:rPr lang="en-US" dirty="0"/>
              <a:t>, while considering sumac as a landscaping plant, avoid the poisonous species, which are harmful to touch. </a:t>
            </a:r>
          </a:p>
          <a:p>
            <a:endParaRPr lang="en-US" dirty="0"/>
          </a:p>
        </p:txBody>
      </p:sp>
    </p:spTree>
  </p:cSld>
  <p:clrMapOvr>
    <a:masterClrMapping/>
  </p:clrMapOvr>
  <p:transition>
    <p:wheel spokes="3"/>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g_hi" descr="http://t2.gstatic.com/images?q=tbn:ANd9GcRdrENJdSUzkD72513N9u5AIQKcczp4IM8LfRrC2zJqF-koZDGH">
            <a:hlinkClick r:id="rId3"/>
          </p:cNvPr>
          <p:cNvPicPr>
            <a:picLocks noGrp="1"/>
          </p:cNvPicPr>
          <p:nvPr>
            <p:ph idx="1"/>
          </p:nvPr>
        </p:nvPicPr>
        <p:blipFill>
          <a:blip r:embed="rId4" cstate="print"/>
          <a:srcRect/>
          <a:stretch>
            <a:fillRect/>
          </a:stretch>
        </p:blipFill>
        <p:spPr bwMode="auto">
          <a:xfrm>
            <a:off x="0" y="0"/>
            <a:ext cx="3886200" cy="6858000"/>
          </a:xfrm>
          <a:prstGeom prst="rect">
            <a:avLst/>
          </a:prstGeom>
          <a:noFill/>
          <a:ln w="9525">
            <a:noFill/>
            <a:miter lim="800000"/>
            <a:headEnd/>
            <a:tailEnd/>
          </a:ln>
        </p:spPr>
      </p:pic>
      <p:sp>
        <p:nvSpPr>
          <p:cNvPr id="5" name="Rectangle 4"/>
          <p:cNvSpPr/>
          <p:nvPr/>
        </p:nvSpPr>
        <p:spPr>
          <a:xfrm>
            <a:off x="4038600" y="2551836"/>
            <a:ext cx="4876800" cy="1754326"/>
          </a:xfrm>
          <a:prstGeom prst="rect">
            <a:avLst/>
          </a:prstGeom>
        </p:spPr>
        <p:txBody>
          <a:bodyPr wrap="square">
            <a:spAutoFit/>
          </a:bodyPr>
          <a:lstStyle/>
          <a:p>
            <a:r>
              <a:rPr lang="en-US" b="1" dirty="0"/>
              <a:t>Care Instructions</a:t>
            </a:r>
            <a:br>
              <a:rPr lang="en-US" b="1" dirty="0"/>
            </a:br>
            <a:r>
              <a:rPr lang="en-US" b="1" dirty="0"/>
              <a:t/>
            </a:r>
            <a:br>
              <a:rPr lang="en-US" b="1" dirty="0"/>
            </a:br>
            <a:r>
              <a:rPr lang="en-US" b="1" dirty="0"/>
              <a:t>The main attraction is its fall foliage, which makes it ideal for landscaping purposes. The tree can truly create one of the best spectacles in the fall, when its leaves turn bright red. </a:t>
            </a:r>
          </a:p>
        </p:txBody>
      </p:sp>
    </p:spTree>
  </p:cSld>
  <p:clrMapOvr>
    <a:masterClrMapping/>
  </p:clrMapOvr>
  <p:transition spd="med">
    <p:wheel spokes="3"/>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722</Words>
  <Application>Microsoft Office PowerPoint</Application>
  <PresentationFormat>Екран (4:3)</PresentationFormat>
  <Paragraphs>66</Paragraphs>
  <Slides>11</Slides>
  <Notes>11</Notes>
  <HiddenSlides>0</HiddenSlides>
  <MMClips>0</MMClips>
  <ScaleCrop>false</ScaleCrop>
  <HeadingPairs>
    <vt:vector size="4" baseType="variant">
      <vt:variant>
        <vt:lpstr>Тема</vt:lpstr>
      </vt:variant>
      <vt:variant>
        <vt:i4>1</vt:i4>
      </vt:variant>
      <vt:variant>
        <vt:lpstr>Заголовки слайдів</vt:lpstr>
      </vt:variant>
      <vt:variant>
        <vt:i4>11</vt:i4>
      </vt:variant>
    </vt:vector>
  </HeadingPairs>
  <TitlesOfParts>
    <vt:vector size="12" baseType="lpstr">
      <vt:lpstr>Office Theme</vt:lpstr>
      <vt:lpstr>Sumac Tree </vt:lpstr>
      <vt:lpstr>Презентація PowerPoint</vt:lpstr>
      <vt:lpstr>Sumac Tree </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Thank You </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Sumac Tree </dc:title>
  <dc:creator>Digital</dc:creator>
  <cp:lastModifiedBy>RomaK</cp:lastModifiedBy>
  <cp:revision>14</cp:revision>
  <dcterms:created xsi:type="dcterms:W3CDTF">2013-01-08T09:22:07Z</dcterms:created>
  <dcterms:modified xsi:type="dcterms:W3CDTF">2015-09-04T09:39:27Z</dcterms:modified>
</cp:coreProperties>
</file>