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sldIdLst>
    <p:sldId id="256" r:id="rId2"/>
    <p:sldId id="319" r:id="rId3"/>
    <p:sldId id="317" r:id="rId4"/>
    <p:sldId id="303" r:id="rId5"/>
    <p:sldId id="323" r:id="rId6"/>
    <p:sldId id="322" r:id="rId7"/>
    <p:sldId id="321" r:id="rId8"/>
    <p:sldId id="324" r:id="rId9"/>
    <p:sldId id="326" r:id="rId10"/>
    <p:sldId id="32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00"/>
    <a:srgbClr val="000066"/>
    <a:srgbClr val="292929"/>
    <a:srgbClr val="3333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E1C189A-CF9E-4971-A0B6-0274CC4E0087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908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Basic Thermochemistry</a:t>
            </a:r>
          </a:p>
          <a:p>
            <a:r>
              <a:rPr lang="en-US" smtClean="0"/>
              <a:t>Courtesy of lab-initio.com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Basic Thermochemistry</a:t>
            </a:r>
          </a:p>
          <a:p>
            <a:r>
              <a:rPr lang="en-US" smtClean="0"/>
              <a:t>Courtesy of lab-initio.com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Diagram</a:t>
            </a:r>
          </a:p>
          <a:p>
            <a:r>
              <a:rPr lang="en-US" smtClean="0"/>
              <a:t> Represents phases as a function of temperature and pressure.</a:t>
            </a:r>
          </a:p>
          <a:p>
            <a:r>
              <a:rPr lang="en-US" smtClean="0"/>
              <a:t> Critical temperature:  temperature above which the vapor can not be liquefied.</a:t>
            </a:r>
          </a:p>
          <a:p>
            <a:r>
              <a:rPr lang="en-US" smtClean="0"/>
              <a:t> Critical pressure:  pressure required to liquefy AT the critical temperature.</a:t>
            </a:r>
          </a:p>
          <a:p>
            <a:r>
              <a:rPr lang="en-US" smtClean="0"/>
              <a:t> Critical point:  critical temperature and pressure (for water, Tc = 374°C and 218 atm).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Units for Measuring Heat</a:t>
            </a:r>
          </a:p>
          <a:p>
            <a:r>
              <a:rPr lang="en-US" smtClean="0"/>
              <a:t>The Joule is the SI system unit for measuring heat:</a:t>
            </a:r>
          </a:p>
          <a:p>
            <a:r>
              <a:rPr lang="en-US" smtClean="0"/>
              <a:t>The calorie is the heat required to raise the temperature of 1 gram of water by 1 Celsius degree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Units for Measuring Heat</a:t>
            </a:r>
          </a:p>
          <a:p>
            <a:r>
              <a:rPr lang="en-US" smtClean="0"/>
              <a:t>The Joule is the SI system unit for measuring heat:</a:t>
            </a:r>
          </a:p>
          <a:p>
            <a:r>
              <a:rPr lang="en-US" smtClean="0"/>
              <a:t>The calorie is the heat required to raise the temperature of 1 gram of water by 1 Celsius degree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Heat (Enthalpy) Change, ΔH</a:t>
            </a:r>
          </a:p>
          <a:p>
            <a:r>
              <a:rPr lang="en-US" smtClean="0"/>
              <a:t>Definition: The amount of heat energy released or absorbed during a process.</a:t>
            </a:r>
          </a:p>
          <a:p>
            <a:r>
              <a:rPr lang="en-US" smtClean="0"/>
              <a:t>Energy</a:t>
            </a:r>
          </a:p>
          <a:p>
            <a:r>
              <a:rPr lang="en-US" smtClean="0"/>
              <a:t>Energy is the capacity to do work, and can take many forms</a:t>
            </a:r>
          </a:p>
          <a:p>
            <a:r>
              <a:rPr lang="en-US" smtClean="0"/>
              <a:t> Potential energy is stored energy or the energy of position</a:t>
            </a:r>
          </a:p>
          <a:p>
            <a:r>
              <a:rPr lang="en-US" smtClean="0"/>
              <a:t> Kinetic energy is the energy of motion</a:t>
            </a:r>
          </a:p>
          <a:p>
            <a:r>
              <a:rPr lang="en-US" smtClean="0"/>
              <a:t> Thermal energy (heat) is an outward manifestation of movement at the atomic level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Heat (Enthalpy) Change, ΔH</a:t>
            </a:r>
          </a:p>
          <a:p>
            <a:r>
              <a:rPr lang="en-US" smtClean="0"/>
              <a:t>Definition: The amount of heat energy released or absorbed during a process.</a:t>
            </a:r>
          </a:p>
          <a:p>
            <a:r>
              <a:rPr lang="en-US" smtClean="0"/>
              <a:t>Energy</a:t>
            </a:r>
          </a:p>
          <a:p>
            <a:r>
              <a:rPr lang="en-US" smtClean="0"/>
              <a:t>Energy is the capacity to do work, and can take many forms</a:t>
            </a:r>
          </a:p>
          <a:p>
            <a:r>
              <a:rPr lang="en-US" smtClean="0"/>
              <a:t> Potential energy is stored energy or the energy of position</a:t>
            </a:r>
          </a:p>
          <a:p>
            <a:r>
              <a:rPr lang="en-US" smtClean="0"/>
              <a:t> Kinetic energy is the energy of motion</a:t>
            </a:r>
          </a:p>
          <a:p>
            <a:r>
              <a:rPr lang="en-US" smtClean="0"/>
              <a:t> Thermal energy (heat) is an outward manifestation of movement at the atomic level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Calorimetry</a:t>
            </a:r>
          </a:p>
          <a:p>
            <a:r>
              <a:rPr lang="en-US" smtClean="0"/>
              <a:t>The amount of heat absorbed or released during a physical or chemical change can be measured, usually by the change in temperature of a known quantity of water in a calorimeter.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Calorimetry</a:t>
            </a:r>
          </a:p>
          <a:p>
            <a:r>
              <a:rPr lang="en-US" smtClean="0"/>
              <a:t>The amount of heat absorbed or released during a physical or chemical change can be measured, usually by the change in temperature of a known quantity of water in a calorimeter.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Exothermic Processes</a:t>
            </a:r>
          </a:p>
          <a:p>
            <a:r>
              <a:rPr lang="en-US" smtClean="0"/>
              <a:t>Reactants  Products + energy</a:t>
            </a:r>
          </a:p>
          <a:p>
            <a:r>
              <a:rPr lang="en-US" smtClean="0"/>
              <a:t>Processes in which energy is released as it proceeds, and surroundings become warmer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Exothermic Processes</a:t>
            </a:r>
          </a:p>
          <a:p>
            <a:r>
              <a:rPr lang="en-US" smtClean="0"/>
              <a:t>Reactants  Products + energy</a:t>
            </a:r>
          </a:p>
          <a:p>
            <a:r>
              <a:rPr lang="en-US" smtClean="0"/>
              <a:t>Processes in which energy is released as it proceeds, and surroundings become warmer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Endothermic Processes</a:t>
            </a:r>
          </a:p>
          <a:p>
            <a:r>
              <a:rPr lang="en-US" smtClean="0"/>
              <a:t>Reactants + energy  Products</a:t>
            </a:r>
          </a:p>
          <a:p>
            <a:r>
              <a:rPr lang="en-US" smtClean="0"/>
              <a:t>Processes in which energy is absorbed as it proceeds, and surroundings become colder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Endothermic Processes</a:t>
            </a:r>
          </a:p>
          <a:p>
            <a:r>
              <a:rPr lang="en-US" smtClean="0"/>
              <a:t>Reactants + energy  Products</a:t>
            </a:r>
          </a:p>
          <a:p>
            <a:r>
              <a:rPr lang="en-US" smtClean="0"/>
              <a:t>Processes in which energy is absorbed as it proceeds, and surroundings become colder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Water phase changes</a:t>
            </a:r>
          </a:p>
          <a:p>
            <a:r>
              <a:rPr lang="en-US" smtClean="0"/>
              <a:t>Temperature remains __________ during a phase change.</a:t>
            </a:r>
          </a:p>
          <a:p>
            <a:r>
              <a:rPr lang="en-US" smtClean="0"/>
              <a:t>constant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Water phase changes</a:t>
            </a:r>
          </a:p>
          <a:p>
            <a:r>
              <a:rPr lang="en-US" smtClean="0"/>
              <a:t>Temperature remains __________ during a phase change.</a:t>
            </a:r>
          </a:p>
          <a:p>
            <a:r>
              <a:rPr lang="en-US" smtClean="0"/>
              <a:t>constant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Phase Change Diagram</a:t>
            </a:r>
          </a:p>
          <a:p>
            <a:r>
              <a:rPr lang="en-US" smtClean="0"/>
              <a:t>Processes occur by addition of energy </a:t>
            </a:r>
          </a:p>
          <a:p>
            <a:r>
              <a:rPr lang="en-US" smtClean="0"/>
              <a:t> Processes occur by removal of energy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Phase Change Diagram</a:t>
            </a:r>
          </a:p>
          <a:p>
            <a:r>
              <a:rPr lang="en-US" smtClean="0"/>
              <a:t>Processes occur by addition of energy </a:t>
            </a:r>
          </a:p>
          <a:p>
            <a:r>
              <a:rPr lang="en-US" smtClean="0"/>
              <a:t> Processes occur by removal of energy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nz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895600"/>
            <a:ext cx="6553200" cy="1066800"/>
          </a:xfrm>
        </p:spPr>
        <p:txBody>
          <a:bodyPr/>
          <a:lstStyle/>
          <a:p>
            <a:pPr algn="l"/>
            <a:r>
              <a:rPr lang="en-US" sz="4400" u="sng" dirty="0" smtClean="0">
                <a:solidFill>
                  <a:srgbClr val="FF0000"/>
                </a:solidFill>
              </a:rPr>
              <a:t>Basic </a:t>
            </a:r>
            <a:r>
              <a:rPr lang="en-US" sz="4400" u="sng" dirty="0" err="1" smtClean="0">
                <a:solidFill>
                  <a:srgbClr val="FF0000"/>
                </a:solidFill>
              </a:rPr>
              <a:t>Thermochemistry</a:t>
            </a:r>
            <a:endParaRPr lang="en-US" sz="4400" u="sng" dirty="0">
              <a:solidFill>
                <a:srgbClr val="FF0000"/>
              </a:solidFill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6629400" y="6550223"/>
            <a:ext cx="2514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Courtesy of lab-initio.com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8486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dirty="0">
                <a:solidFill>
                  <a:srgbClr val="000000"/>
                </a:solidFill>
              </a:rPr>
              <a:t>Phase Diagram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8001000" cy="4267200"/>
          </a:xfrm>
          <a:noFill/>
          <a:ln/>
        </p:spPr>
        <p:txBody>
          <a:bodyPr lIns="90488" tIns="44450" rIns="90488" bIns="44450"/>
          <a:lstStyle/>
          <a:p>
            <a:pPr marL="0" inden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 Represents </a:t>
            </a:r>
            <a:r>
              <a:rPr lang="en-US" sz="2800" dirty="0">
                <a:solidFill>
                  <a:srgbClr val="000000"/>
                </a:solidFill>
              </a:rPr>
              <a:t>phases as a function of temperature and pressure.</a:t>
            </a:r>
          </a:p>
          <a:p>
            <a:pPr marL="0" inden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 Critical </a:t>
            </a:r>
            <a:r>
              <a:rPr lang="en-US" sz="2800" dirty="0">
                <a:solidFill>
                  <a:srgbClr val="000000"/>
                </a:solidFill>
              </a:rPr>
              <a:t>temperature:  temperature above which the vapor can not be liquefied.</a:t>
            </a:r>
          </a:p>
          <a:p>
            <a:pPr marL="0" inden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 Critical </a:t>
            </a:r>
            <a:r>
              <a:rPr lang="en-US" sz="2800" dirty="0">
                <a:solidFill>
                  <a:srgbClr val="000000"/>
                </a:solidFill>
              </a:rPr>
              <a:t>pressure:  pressure required to liquefy </a:t>
            </a:r>
            <a:r>
              <a:rPr lang="en-US" sz="2800" u="sng" dirty="0">
                <a:solidFill>
                  <a:srgbClr val="000000"/>
                </a:solidFill>
              </a:rPr>
              <a:t>AT</a:t>
            </a:r>
            <a:r>
              <a:rPr lang="en-US" sz="2800" dirty="0">
                <a:solidFill>
                  <a:srgbClr val="000000"/>
                </a:solidFill>
              </a:rPr>
              <a:t> the critical temperature.</a:t>
            </a:r>
          </a:p>
          <a:p>
            <a:pPr marL="0" indent="0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rgbClr val="000000"/>
                </a:solidFill>
              </a:rPr>
              <a:t> Critical </a:t>
            </a:r>
            <a:r>
              <a:rPr lang="en-US" sz="2800" dirty="0">
                <a:solidFill>
                  <a:srgbClr val="000000"/>
                </a:solidFill>
              </a:rPr>
              <a:t>point:  critical temperature and pressure (for water, </a:t>
            </a:r>
            <a:r>
              <a:rPr lang="en-US" sz="2800" i="1" dirty="0" err="1">
                <a:solidFill>
                  <a:srgbClr val="000000"/>
                </a:solidFill>
              </a:rPr>
              <a:t>T</a:t>
            </a:r>
            <a:r>
              <a:rPr lang="en-US" sz="2800" i="1" baseline="-25000" dirty="0" err="1">
                <a:solidFill>
                  <a:srgbClr val="000000"/>
                </a:solidFill>
              </a:rPr>
              <a:t>c</a:t>
            </a:r>
            <a:r>
              <a:rPr lang="en-US" sz="2800" dirty="0">
                <a:solidFill>
                  <a:srgbClr val="000000"/>
                </a:solidFill>
              </a:rPr>
              <a:t> = 374°C and 218 </a:t>
            </a:r>
            <a:r>
              <a:rPr lang="en-US" sz="2800" dirty="0" err="1">
                <a:solidFill>
                  <a:srgbClr val="000000"/>
                </a:solidFill>
              </a:rPr>
              <a:t>atm</a:t>
            </a:r>
            <a:r>
              <a:rPr lang="en-US" sz="2800" dirty="0">
                <a:solidFill>
                  <a:srgbClr val="000000"/>
                </a:solidFill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838200"/>
          </a:xfrm>
        </p:spPr>
        <p:txBody>
          <a:bodyPr/>
          <a:lstStyle/>
          <a:p>
            <a:r>
              <a:rPr lang="en-US" sz="4400" dirty="0" smtClean="0">
                <a:solidFill>
                  <a:srgbClr val="006600"/>
                </a:solidFill>
              </a:rPr>
              <a:t>CA Standards</a:t>
            </a:r>
            <a:endParaRPr lang="en-US" sz="4400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295400"/>
          <a:ext cx="8153400" cy="3657600"/>
        </p:xfrm>
        <a:graphic>
          <a:graphicData uri="http://schemas.openxmlformats.org/drawingml/2006/table">
            <a:tbl>
              <a:tblPr>
                <a:effectLst>
                  <a:outerShdw blurRad="50800" dist="1143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8153400"/>
              </a:tblGrid>
              <a:tr h="3546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how to describe temperature and heat flow in terms of the motion of molecules (or atoms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).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chemical processes can either release (exothermic) or absorb (endothermic) thermal energy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energy is released when a material condenses or freezes and is absorbed when a material evaporates or melts</a:t>
                      </a:r>
                      <a:r>
                        <a:rPr lang="en-US" sz="24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u="sng" dirty="0">
                <a:solidFill>
                  <a:srgbClr val="292929"/>
                </a:solidFill>
              </a:rPr>
              <a:t>Units for Measuring Heat</a:t>
            </a: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1143000" y="914400"/>
            <a:ext cx="6873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The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Joule</a:t>
            </a:r>
            <a:r>
              <a:rPr lang="en-US" sz="2800" dirty="0">
                <a:solidFill>
                  <a:srgbClr val="292929"/>
                </a:solidFill>
              </a:rPr>
              <a:t> is the SI system unit for measuring heat:</a:t>
            </a:r>
          </a:p>
        </p:txBody>
      </p:sp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1066800" y="3276600"/>
            <a:ext cx="73310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292929"/>
                </a:solidFill>
              </a:rPr>
              <a:t>The </a:t>
            </a: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calorie</a:t>
            </a:r>
            <a:r>
              <a:rPr lang="en-US" sz="2800" dirty="0">
                <a:solidFill>
                  <a:srgbClr val="292929"/>
                </a:solidFill>
              </a:rPr>
              <a:t> is the heat required to raise the temperature of 1 gram of water by 1 Celsius degree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447800" y="1905000"/>
          <a:ext cx="6206837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3" name="Equation" r:id="rId4" imgW="2133360" imgH="419040" progId="Equation.3">
                  <p:embed/>
                </p:oleObj>
              </mc:Choice>
              <mc:Fallback>
                <p:oleObj name="Equation" r:id="rId4" imgW="2133360" imgH="4190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905000"/>
                        <a:ext cx="6206837" cy="1219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438400" y="5029200"/>
          <a:ext cx="3886201" cy="5865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4" name="Equation" r:id="rId6" imgW="1346040" imgH="203040" progId="Equation.3">
                  <p:embed/>
                </p:oleObj>
              </mc:Choice>
              <mc:Fallback>
                <p:oleObj name="Equation" r:id="rId6" imgW="1346040" imgH="2030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029200"/>
                        <a:ext cx="3886201" cy="5865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191000"/>
            <a:ext cx="7315200" cy="685800"/>
          </a:xfrm>
        </p:spPr>
        <p:txBody>
          <a:bodyPr/>
          <a:lstStyle/>
          <a:p>
            <a:r>
              <a:rPr lang="en-US" dirty="0">
                <a:solidFill>
                  <a:srgbClr val="292929"/>
                </a:solidFill>
              </a:rPr>
              <a:t>Heat (Enthalpy) </a:t>
            </a:r>
            <a:r>
              <a:rPr lang="en-US" dirty="0" smtClean="0">
                <a:solidFill>
                  <a:srgbClr val="292929"/>
                </a:solidFill>
              </a:rPr>
              <a:t>Change, </a:t>
            </a:r>
            <a:r>
              <a:rPr lang="el-GR" i="1" dirty="0" smtClean="0">
                <a:solidFill>
                  <a:srgbClr val="292929"/>
                </a:solidFill>
              </a:rPr>
              <a:t>Δ</a:t>
            </a:r>
            <a:r>
              <a:rPr lang="en-US" i="1" dirty="0" smtClean="0">
                <a:solidFill>
                  <a:srgbClr val="292929"/>
                </a:solidFill>
              </a:rPr>
              <a:t>H</a:t>
            </a:r>
            <a:endParaRPr lang="en-US" i="1" dirty="0">
              <a:solidFill>
                <a:srgbClr val="292929"/>
              </a:solidFill>
            </a:endParaRPr>
          </a:p>
        </p:txBody>
      </p:sp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609600" y="4953000"/>
            <a:ext cx="8001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Definition: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800" i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amount of heat energy released or absorbed during a process.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0"/>
            <a:ext cx="1694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</a:t>
            </a:r>
            <a:endParaRPr lang="en-US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68580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 is the capacity to do work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, and can take many forms</a:t>
            </a:r>
          </a:p>
          <a:p>
            <a:pPr lvl="1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Potential energy is stored energy or the energy of position</a:t>
            </a:r>
          </a:p>
          <a:p>
            <a:pPr lvl="1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Kinetic energy is the energy of motion</a:t>
            </a:r>
          </a:p>
          <a:p>
            <a:pPr lvl="1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 Thermal energy (heat) is an outward manifestation of movement at the atomic level </a:t>
            </a:r>
            <a:endParaRPr lang="en-US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429000" cy="762000"/>
          </a:xfrm>
        </p:spPr>
        <p:txBody>
          <a:bodyPr/>
          <a:lstStyle/>
          <a:p>
            <a:r>
              <a:rPr lang="en-US" u="sng" dirty="0" err="1">
                <a:solidFill>
                  <a:srgbClr val="000000"/>
                </a:solidFill>
              </a:rPr>
              <a:t>Calorimetry</a:t>
            </a:r>
            <a:endParaRPr lang="en-US" u="sng" dirty="0">
              <a:solidFill>
                <a:srgbClr val="000000"/>
              </a:solidFill>
            </a:endParaRP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609600" y="762000"/>
            <a:ext cx="7848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00"/>
                </a:solidFill>
              </a:rPr>
              <a:t>The amount of heat absorbed or released during a physical or chemical change can be </a:t>
            </a:r>
            <a:r>
              <a:rPr lang="en-US" dirty="0" smtClean="0">
                <a:solidFill>
                  <a:srgbClr val="000000"/>
                </a:solidFill>
              </a:rPr>
              <a:t>measured, usually by the change in temperature of a known quantity of water in a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calorimeter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7" name="Picture 5" descr="bombcalorimeter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2590800"/>
            <a:ext cx="5080000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 descr="coffeecupcalorime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362200"/>
            <a:ext cx="326266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Exothermic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295400" y="1524000"/>
            <a:ext cx="6553200" cy="491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800600" cy="609600"/>
          </a:xfrm>
        </p:spPr>
        <p:txBody>
          <a:bodyPr/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Exothermic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Processes</a:t>
            </a:r>
            <a:endParaRPr lang="en-US" sz="3200" u="sng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791200"/>
            <a:ext cx="4927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Products + energy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381000" y="533400"/>
            <a:ext cx="8458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 in which energy is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released as 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proceeds, and surroundings become warmer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Endothermic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371600" y="1600200"/>
            <a:ext cx="650240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81600" cy="762000"/>
          </a:xfrm>
        </p:spPr>
        <p:txBody>
          <a:bodyPr/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Endothermic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Processes</a:t>
            </a:r>
            <a:endParaRPr lang="en-US" sz="3200" u="sng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791200"/>
            <a:ext cx="5061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 + energy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Products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81000" y="6096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 in which energy is absorbed as it proceeds, and surroundings become colder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57800" cy="6858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Water phase changes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228600" y="685800"/>
            <a:ext cx="8915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Temperature remains </a:t>
            </a:r>
            <a:r>
              <a:rPr lang="en-US" dirty="0" smtClean="0">
                <a:solidFill>
                  <a:srgbClr val="000000"/>
                </a:solidFill>
              </a:rPr>
              <a:t>__________ during </a:t>
            </a:r>
            <a:r>
              <a:rPr lang="en-US" dirty="0">
                <a:solidFill>
                  <a:srgbClr val="000000"/>
                </a:solidFill>
              </a:rPr>
              <a:t>a phase change.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810000" y="609600"/>
            <a:ext cx="14255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constant</a:t>
            </a:r>
          </a:p>
        </p:txBody>
      </p:sp>
      <p:pic>
        <p:nvPicPr>
          <p:cNvPr id="7" name="Picture 6" descr="water_phas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219200"/>
            <a:ext cx="6934200" cy="5252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5638800" cy="533400"/>
          </a:xfrm>
        </p:spPr>
        <p:txBody>
          <a:bodyPr/>
          <a:lstStyle/>
          <a:p>
            <a:r>
              <a:rPr lang="en-US" sz="32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Phase </a:t>
            </a:r>
            <a:r>
              <a:rPr lang="en-US" sz="3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Change Diagram</a:t>
            </a:r>
            <a:endParaRPr lang="en-US" sz="32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17764" name="Picture 4" descr="phas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682352"/>
            <a:ext cx="8001000" cy="5175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143000" y="533400"/>
            <a:ext cx="7354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 occur by addition of energy 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066800"/>
            <a:ext cx="7297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 </a:t>
            </a:r>
            <a:r>
              <a:rPr lang="en-US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 occur by removal of energy</a:t>
            </a:r>
            <a:endParaRPr lang="en-US" sz="28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664</TotalTime>
  <Words>826</Words>
  <Application>Microsoft Office PowerPoint</Application>
  <PresentationFormat>Екран (4:3)</PresentationFormat>
  <Paragraphs>94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2" baseType="lpstr">
      <vt:lpstr>chemistry</vt:lpstr>
      <vt:lpstr>Equation</vt:lpstr>
      <vt:lpstr>Basic Thermochemistry</vt:lpstr>
      <vt:lpstr>CA Standards</vt:lpstr>
      <vt:lpstr>Units for Measuring Heat</vt:lpstr>
      <vt:lpstr>Heat (Enthalpy) Change, ΔH</vt:lpstr>
      <vt:lpstr>Calorimetry</vt:lpstr>
      <vt:lpstr>Exothermic Processes</vt:lpstr>
      <vt:lpstr>Endothermic Processes</vt:lpstr>
      <vt:lpstr>Water phase changes</vt:lpstr>
      <vt:lpstr>Phase Change Diagram</vt:lpstr>
      <vt:lpstr>Phase Diagram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BasicThermochemistry</dc:title>
  <dc:creator>Andrew Allan</dc:creator>
  <cp:lastModifiedBy>RomaK</cp:lastModifiedBy>
  <cp:revision>177</cp:revision>
  <dcterms:created xsi:type="dcterms:W3CDTF">2001-07-10T23:23:53Z</dcterms:created>
  <dcterms:modified xsi:type="dcterms:W3CDTF">2015-09-02T09:57:16Z</dcterms:modified>
</cp:coreProperties>
</file>