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1"/>
  </p:notesMasterIdLst>
  <p:sldIdLst>
    <p:sldId id="256" r:id="rId3"/>
    <p:sldId id="285" r:id="rId4"/>
    <p:sldId id="268" r:id="rId5"/>
    <p:sldId id="286" r:id="rId6"/>
    <p:sldId id="270" r:id="rId7"/>
    <p:sldId id="283" r:id="rId8"/>
    <p:sldId id="284" r:id="rId9"/>
    <p:sldId id="266" r:id="rId10"/>
    <p:sldId id="265" r:id="rId11"/>
    <p:sldId id="269" r:id="rId12"/>
    <p:sldId id="267" r:id="rId13"/>
    <p:sldId id="264" r:id="rId14"/>
    <p:sldId id="271" r:id="rId15"/>
    <p:sldId id="272" r:id="rId16"/>
    <p:sldId id="274" r:id="rId17"/>
    <p:sldId id="273" r:id="rId18"/>
    <p:sldId id="262" r:id="rId19"/>
    <p:sldId id="28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DDDDD"/>
    <a:srgbClr val="C0C0C0"/>
    <a:srgbClr val="FF3300"/>
    <a:srgbClr val="4D4D4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4D4B8-CC1F-42A9-BE71-C03C0D17AA61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28CAE-075F-49D3-8EEE-683B1A6BD45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2152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Buffers </a:t>
            </a:r>
            <a:br>
              <a:rPr lang="en-US" smtClean="0"/>
            </a:br>
            <a:r>
              <a:rPr lang="en-US" smtClean="0"/>
              <a:t>and</a:t>
            </a:r>
            <a:br>
              <a:rPr lang="en-US" smtClean="0"/>
            </a:br>
            <a:r>
              <a:rPr lang="en-US" smtClean="0"/>
              <a:t>Acid/Base </a:t>
            </a:r>
            <a:br>
              <a:rPr lang="en-US" smtClean="0"/>
            </a:br>
            <a:r>
              <a:rPr lang="en-US" smtClean="0"/>
              <a:t>Titration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Buffers </a:t>
            </a:r>
            <a:br>
              <a:rPr lang="en-US" smtClean="0"/>
            </a:br>
            <a:r>
              <a:rPr lang="en-US" smtClean="0"/>
              <a:t>and</a:t>
            </a:r>
            <a:br>
              <a:rPr lang="en-US" smtClean="0"/>
            </a:br>
            <a:r>
              <a:rPr lang="en-US" smtClean="0"/>
              <a:t>Acid/Base </a:t>
            </a:r>
            <a:br>
              <a:rPr lang="en-US" smtClean="0"/>
            </a:br>
            <a:r>
              <a:rPr lang="en-US" smtClean="0"/>
              <a:t>Titration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2475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Comparing Results</a:t>
            </a:r>
          </a:p>
          <a:p>
            <a:r>
              <a:rPr lang="en-US" smtClean="0"/>
              <a:t>Buffered</a:t>
            </a:r>
          </a:p>
          <a:p>
            <a:r>
              <a:rPr lang="en-US" smtClean="0"/>
              <a:t>Unbuffered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Comparing Results</a:t>
            </a:r>
          </a:p>
          <a:p>
            <a:r>
              <a:rPr lang="en-US" smtClean="0"/>
              <a:t>Buffered</a:t>
            </a:r>
          </a:p>
          <a:p>
            <a:r>
              <a:rPr lang="en-US" smtClean="0"/>
              <a:t>Unbuffered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8545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Comparing Results</a:t>
            </a:r>
          </a:p>
          <a:p>
            <a:r>
              <a:rPr lang="en-US" smtClean="0"/>
              <a:t>Unbuffered</a:t>
            </a:r>
          </a:p>
          <a:p>
            <a:r>
              <a:rPr lang="en-US" smtClean="0"/>
              <a:t>Buffered</a:t>
            </a:r>
          </a:p>
          <a:p>
            <a:r>
              <a:rPr lang="en-US" smtClean="0"/>
              <a:t>In what ways are the graphs different?</a:t>
            </a:r>
          </a:p>
          <a:p>
            <a:r>
              <a:rPr lang="en-US" smtClean="0"/>
              <a:t>In what ways are the graphs similar?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Comparing Results</a:t>
            </a:r>
          </a:p>
          <a:p>
            <a:r>
              <a:rPr lang="en-US" smtClean="0"/>
              <a:t>Unbuffered</a:t>
            </a:r>
          </a:p>
          <a:p>
            <a:r>
              <a:rPr lang="en-US" smtClean="0"/>
              <a:t>Buffered</a:t>
            </a:r>
          </a:p>
          <a:p>
            <a:r>
              <a:rPr lang="en-US" smtClean="0"/>
              <a:t>In what ways are the graphs different?</a:t>
            </a:r>
          </a:p>
          <a:p>
            <a:r>
              <a:rPr lang="en-US" smtClean="0"/>
              <a:t>In what ways are the graphs similar?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3710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Henderson-Hasselbalch Equation</a:t>
            </a:r>
          </a:p>
          <a:p>
            <a:r>
              <a:rPr lang="en-US" smtClean="0"/>
              <a:t>This is an exceptionally powerful tool, and it’s use will be emphasized in our problem solving.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Henderson-Hasselbalch Equation</a:t>
            </a:r>
          </a:p>
          <a:p>
            <a:r>
              <a:rPr lang="en-US" smtClean="0"/>
              <a:t>This is an exceptionally powerful tool, and it’s use will be emphasized in our problem solving.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6565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Weak Acid/Strong Base Titration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CH3COOH </a:t>
            </a:r>
          </a:p>
          <a:p>
            <a:r>
              <a:rPr lang="en-US" smtClean="0"/>
              <a:t>is titrated with </a:t>
            </a:r>
          </a:p>
          <a:p>
            <a:r>
              <a:rPr lang="en-US" smtClean="0"/>
              <a:t>0.10 M NaOH</a:t>
            </a:r>
          </a:p>
          <a:p>
            <a:r>
              <a:rPr lang="en-US" smtClean="0"/>
              <a:t>Endpoint is above pH 7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Weak Acid/Strong Base Titration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CH3COOH </a:t>
            </a:r>
          </a:p>
          <a:p>
            <a:r>
              <a:rPr lang="en-US" smtClean="0"/>
              <a:t>is titrated with </a:t>
            </a:r>
          </a:p>
          <a:p>
            <a:r>
              <a:rPr lang="en-US" smtClean="0"/>
              <a:t>0.10 M NaOH</a:t>
            </a:r>
          </a:p>
          <a:p>
            <a:r>
              <a:rPr lang="en-US" smtClean="0"/>
              <a:t>Endpoint is above pH 7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59946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Strong Acid/Strong Base Titration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HCl is titrated with </a:t>
            </a:r>
          </a:p>
          <a:p>
            <a:r>
              <a:rPr lang="en-US" smtClean="0"/>
              <a:t>0.10 M NaOH</a:t>
            </a:r>
          </a:p>
          <a:p>
            <a:r>
              <a:rPr lang="en-US" smtClean="0"/>
              <a:t>Endpoint is at </a:t>
            </a:r>
          </a:p>
          <a:p>
            <a:r>
              <a:rPr lang="en-US" smtClean="0"/>
              <a:t>pH 7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Strong Acid/Strong Base Titration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HCl is titrated with </a:t>
            </a:r>
          </a:p>
          <a:p>
            <a:r>
              <a:rPr lang="en-US" smtClean="0"/>
              <a:t>0.10 M NaOH</a:t>
            </a:r>
          </a:p>
          <a:p>
            <a:r>
              <a:rPr lang="en-US" smtClean="0"/>
              <a:t>Endpoint is at </a:t>
            </a:r>
          </a:p>
          <a:p>
            <a:r>
              <a:rPr lang="en-US" smtClean="0"/>
              <a:t>pH 7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2789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Strong Acid/Strong Base Titration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NaOH is titrated with </a:t>
            </a:r>
          </a:p>
          <a:p>
            <a:r>
              <a:rPr lang="en-US" smtClean="0"/>
              <a:t>0.10 M HCl</a:t>
            </a:r>
          </a:p>
          <a:p>
            <a:r>
              <a:rPr lang="en-US" smtClean="0"/>
              <a:t>Endpoint is at </a:t>
            </a:r>
          </a:p>
          <a:p>
            <a:r>
              <a:rPr lang="en-US" smtClean="0"/>
              <a:t>pH 7</a:t>
            </a:r>
          </a:p>
          <a:p>
            <a:r>
              <a:rPr lang="en-US" smtClean="0"/>
              <a:t>It is important to recognize that titration curves are not always increasing from left to right.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Strong Acid/Strong Base Titration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NaOH is titrated with </a:t>
            </a:r>
          </a:p>
          <a:p>
            <a:r>
              <a:rPr lang="en-US" smtClean="0"/>
              <a:t>0.10 M HCl</a:t>
            </a:r>
          </a:p>
          <a:p>
            <a:r>
              <a:rPr lang="en-US" smtClean="0"/>
              <a:t>Endpoint is at </a:t>
            </a:r>
          </a:p>
          <a:p>
            <a:r>
              <a:rPr lang="en-US" smtClean="0"/>
              <a:t>pH 7</a:t>
            </a:r>
          </a:p>
          <a:p>
            <a:r>
              <a:rPr lang="en-US" smtClean="0"/>
              <a:t>It is important to recognize that titration curves are not always increasing from left to right.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016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Strong Acid/Weak Base Titration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HCl is titrated with </a:t>
            </a:r>
          </a:p>
          <a:p>
            <a:r>
              <a:rPr lang="en-US" smtClean="0"/>
              <a:t>0.10 M NH3</a:t>
            </a:r>
          </a:p>
          <a:p>
            <a:r>
              <a:rPr lang="en-US" smtClean="0"/>
              <a:t>Endpoint is below </a:t>
            </a:r>
          </a:p>
          <a:p>
            <a:r>
              <a:rPr lang="en-US" smtClean="0"/>
              <a:t>pH 7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Strong Acid/Weak Base Titration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HCl is titrated with </a:t>
            </a:r>
          </a:p>
          <a:p>
            <a:r>
              <a:rPr lang="en-US" smtClean="0"/>
              <a:t>0.10 M NH3</a:t>
            </a:r>
          </a:p>
          <a:p>
            <a:r>
              <a:rPr lang="en-US" smtClean="0"/>
              <a:t>Endpoint is below </a:t>
            </a:r>
          </a:p>
          <a:p>
            <a:r>
              <a:rPr lang="en-US" smtClean="0"/>
              <a:t>pH 7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67598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Selection of Indicators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Selection of Indicators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45456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Indicator Transitions</a:t>
            </a:r>
          </a:p>
          <a:p>
            <a:r>
              <a:rPr lang="en-US" smtClean="0"/>
              <a:t>Source: Wikipedia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Indicator Transitions</a:t>
            </a:r>
          </a:p>
          <a:p>
            <a:r>
              <a:rPr lang="en-US" smtClean="0"/>
              <a:t>Source: Wikipedia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5711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Reaction of Weak Bases with Water</a:t>
            </a:r>
          </a:p>
          <a:p>
            <a:r>
              <a:rPr lang="en-US" smtClean="0"/>
              <a:t>The base reacts with water, producing its conjugate acid and hydroxide ion:</a:t>
            </a:r>
          </a:p>
          <a:p>
            <a:r>
              <a:rPr lang="en-US" smtClean="0"/>
              <a:t>CH3NH2 + H2O  CH3NH3+ + OH-    Kb = 4.38 x 10-4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Reaction of Weak Bases with Water</a:t>
            </a:r>
          </a:p>
          <a:p>
            <a:r>
              <a:rPr lang="en-US" smtClean="0"/>
              <a:t>The base reacts with water, producing its conjugate acid and hydroxide ion:</a:t>
            </a:r>
          </a:p>
          <a:p>
            <a:r>
              <a:rPr lang="en-US" smtClean="0"/>
              <a:t>CH3NH2 + H2O  CH3NH3+ + OH-    Kb = 4.38 x 10-4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0641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Kb for Some Common Weak Bases</a:t>
            </a:r>
          </a:p>
          <a:p>
            <a:r>
              <a:rPr lang="en-US" smtClean="0"/>
              <a:t>Many students struggle with identifying weak bases and their conjugate acids.What patterns do you see that may help you?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Kb for Some Common Weak Bases</a:t>
            </a:r>
          </a:p>
          <a:p>
            <a:r>
              <a:rPr lang="en-US" smtClean="0"/>
              <a:t>Many students struggle with identifying weak bases and their conjugate acids.What patterns do you see that may help you?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6138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Reaction of Weak Bases with Water</a:t>
            </a:r>
          </a:p>
          <a:p>
            <a:r>
              <a:rPr lang="en-US" smtClean="0"/>
              <a:t>The generic reaction for a base reacting with water, producing its conjugate acid and hydroxide ion:</a:t>
            </a:r>
          </a:p>
          <a:p>
            <a:r>
              <a:rPr lang="en-US" smtClean="0"/>
              <a:t>B + H2O  BH+ + OH-</a:t>
            </a:r>
          </a:p>
          <a:p>
            <a:r>
              <a:rPr lang="en-US" smtClean="0"/>
              <a:t>(Yes, all weak bases do this – DO NOT</a:t>
            </a:r>
          </a:p>
          <a:p>
            <a:r>
              <a:rPr lang="en-US" smtClean="0"/>
              <a:t>endeavor to make this complicated!)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Reaction of Weak Bases with Water</a:t>
            </a:r>
          </a:p>
          <a:p>
            <a:r>
              <a:rPr lang="en-US" smtClean="0"/>
              <a:t>The generic reaction for a base reacting with water, producing its conjugate acid and hydroxide ion:</a:t>
            </a:r>
          </a:p>
          <a:p>
            <a:r>
              <a:rPr lang="en-US" smtClean="0"/>
              <a:t>B + H2O  BH+ + OH-</a:t>
            </a:r>
          </a:p>
          <a:p>
            <a:r>
              <a:rPr lang="en-US" smtClean="0"/>
              <a:t>(Yes, all weak bases do this – DO NOT</a:t>
            </a:r>
          </a:p>
          <a:p>
            <a:r>
              <a:rPr lang="en-US" smtClean="0"/>
              <a:t>endeavor to make this complicated!)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7542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Buffered Solutions</a:t>
            </a:r>
          </a:p>
          <a:p>
            <a:endParaRPr lang="en-US" smtClean="0"/>
          </a:p>
          <a:p>
            <a:r>
              <a:rPr lang="en-US" smtClean="0"/>
              <a:t>A solution that resists a change in pH when either hydroxide ions or protons are added. </a:t>
            </a:r>
          </a:p>
          <a:p>
            <a:r>
              <a:rPr lang="en-US" smtClean="0"/>
              <a:t>Buffered solutions contain either:</a:t>
            </a:r>
          </a:p>
          <a:p>
            <a:r>
              <a:rPr lang="en-US" smtClean="0"/>
              <a:t>A weak acid and its salt</a:t>
            </a:r>
          </a:p>
          <a:p>
            <a:r>
              <a:rPr lang="en-US" smtClean="0"/>
              <a:t>A weak base and its salt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Buffered Solutions</a:t>
            </a:r>
          </a:p>
          <a:p>
            <a:endParaRPr lang="en-US" smtClean="0"/>
          </a:p>
          <a:p>
            <a:r>
              <a:rPr lang="en-US" smtClean="0"/>
              <a:t>A solution that resists a change in pH when either hydroxide ions or protons are added. </a:t>
            </a:r>
          </a:p>
          <a:p>
            <a:r>
              <a:rPr lang="en-US" smtClean="0"/>
              <a:t>Buffered solutions contain either:</a:t>
            </a:r>
          </a:p>
          <a:p>
            <a:r>
              <a:rPr lang="en-US" smtClean="0"/>
              <a:t>A weak acid and its salt</a:t>
            </a:r>
          </a:p>
          <a:p>
            <a:r>
              <a:rPr lang="en-US" smtClean="0"/>
              <a:t>A weak base and its salt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0252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Acid/Salt Buffering Pairs</a:t>
            </a:r>
          </a:p>
          <a:p>
            <a:r>
              <a:rPr lang="en-US" smtClean="0"/>
              <a:t>The salt will contain the anion of the acid, and the cation of a strong base (NaOH, KOH)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Acid/Salt Buffering Pairs</a:t>
            </a:r>
          </a:p>
          <a:p>
            <a:r>
              <a:rPr lang="en-US" smtClean="0"/>
              <a:t>The salt will contain the anion of the acid, and the cation of a strong base (NaOH, KOH)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1301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Base/Salt Buffering Pairs</a:t>
            </a:r>
          </a:p>
          <a:p>
            <a:r>
              <a:rPr lang="en-US" smtClean="0"/>
              <a:t>The salt will contain the cation of the base, and the anion of a strong acid (HCl, HNO3)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Base/Salt Buffering Pairs</a:t>
            </a:r>
          </a:p>
          <a:p>
            <a:r>
              <a:rPr lang="en-US" smtClean="0"/>
              <a:t>The salt will contain the cation of the base, and the anion of a strong acid (HCl, HNO3)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3439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Titration of an Unbuffered Solution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CH3COOH </a:t>
            </a:r>
          </a:p>
          <a:p>
            <a:r>
              <a:rPr lang="en-US" smtClean="0"/>
              <a:t>is titrated with </a:t>
            </a:r>
          </a:p>
          <a:p>
            <a:r>
              <a:rPr lang="en-US" smtClean="0"/>
              <a:t>0.10 M NaOH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Titration of an Unbuffered Solution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CH3COOH </a:t>
            </a:r>
          </a:p>
          <a:p>
            <a:r>
              <a:rPr lang="en-US" smtClean="0"/>
              <a:t>is titrated with </a:t>
            </a:r>
          </a:p>
          <a:p>
            <a:r>
              <a:rPr lang="en-US" smtClean="0"/>
              <a:t>0.10 M NaOH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2948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Titration of a Buffered Solution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CH3COOH and </a:t>
            </a:r>
          </a:p>
          <a:p>
            <a:r>
              <a:rPr lang="en-US" smtClean="0"/>
              <a:t>0.10 M NaCH3COO is titrated with </a:t>
            </a:r>
          </a:p>
          <a:p>
            <a:r>
              <a:rPr lang="en-US" smtClean="0"/>
              <a:t>0.10 M NaOH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Titration of a Buffered Solution</a:t>
            </a:r>
          </a:p>
          <a:p>
            <a:r>
              <a:rPr lang="en-US" smtClean="0"/>
              <a:t>A solution that is </a:t>
            </a:r>
          </a:p>
          <a:p>
            <a:r>
              <a:rPr lang="en-US" smtClean="0"/>
              <a:t>0.10 M CH3COOH and </a:t>
            </a:r>
          </a:p>
          <a:p>
            <a:r>
              <a:rPr lang="en-US" smtClean="0"/>
              <a:t>0.10 M NaCH3COO is titrated with </a:t>
            </a:r>
          </a:p>
          <a:p>
            <a:r>
              <a:rPr lang="en-US" smtClean="0"/>
              <a:t>0.10 M NaOH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2237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E382B-AB4B-4181-B36C-43BE4BD4CEF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A83B2-D2F0-47B0-B73E-E48B76EE748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6F4F9-365A-4D5B-B952-76AF91726A0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CF365-9FCE-4ADA-B383-90BBFDD099D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2D8DA-7D53-47A1-B0ED-44D1F9ED076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B7925-518F-485D-AFAD-4D4C0BBEF07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8125D-3241-484A-89AC-F8F6C6FEAB9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9EA26-B2A5-4C68-A8C9-20FDBCCE53F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BE75D-F4F7-45B2-8C2C-243ADBCC7F2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6E5BC-0CBB-4C6D-833F-9655D0C9A97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382B0-33E5-4616-B8CB-0B72CD76C38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effectLst/>
                <a:latin typeface="+mn-lt"/>
              </a:defRPr>
            </a:lvl1pPr>
          </a:lstStyle>
          <a:p>
            <a:pPr>
              <a:defRPr/>
            </a:pPr>
            <a:fld id="{B3019D93-4E2C-4AE0-8AB8-52DD419F808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emf"/><Relationship Id="rId5" Type="http://schemas.openxmlformats.org/officeDocument/2006/relationships/oleObject" Target="../embeddings/Microsoft_Excel_97-2003_Worksheet3.xls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5.xls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emf"/><Relationship Id="rId5" Type="http://schemas.openxmlformats.org/officeDocument/2006/relationships/oleObject" Target="../embeddings/Microsoft_Excel_97-2003_Worksheet4.xls"/><Relationship Id="rId4" Type="http://schemas.openxmlformats.org/officeDocument/2006/relationships/oleObject" Target="../embeddings/oleObject7.bin"/><Relationship Id="rId9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.emf"/><Relationship Id="rId5" Type="http://schemas.openxmlformats.org/officeDocument/2006/relationships/oleObject" Target="../embeddings/Microsoft_Excel_97-2003_Worksheet6.xls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1.emf"/><Relationship Id="rId5" Type="http://schemas.openxmlformats.org/officeDocument/2006/relationships/oleObject" Target="../embeddings/Microsoft_Excel_97-2003_Worksheet7.xls"/><Relationship Id="rId4" Type="http://schemas.openxmlformats.org/officeDocument/2006/relationships/oleObject" Target="../embeddings/oleObject1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2.emf"/><Relationship Id="rId5" Type="http://schemas.openxmlformats.org/officeDocument/2006/relationships/oleObject" Target="../embeddings/Microsoft_Excel_97-2003_Worksheet8.xls"/><Relationship Id="rId4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3.emf"/><Relationship Id="rId5" Type="http://schemas.openxmlformats.org/officeDocument/2006/relationships/oleObject" Target="../embeddings/Microsoft_Excel_97-2003_Worksheet9.xls"/><Relationship Id="rId4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e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5200" y="152400"/>
            <a:ext cx="51816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Buffers </a:t>
            </a:r>
            <a:br>
              <a:rPr lang="en-US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and</a:t>
            </a:r>
            <a:br>
              <a:rPr lang="en-US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Acid/Base </a:t>
            </a:r>
            <a:br>
              <a:rPr lang="en-US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Titration</a:t>
            </a:r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0" y="52092"/>
          <a:ext cx="3581400" cy="6729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ChemSketch" r:id="rId4" imgW="3215520" imgH="6044040" progId="ACD.ChemSketch.20">
                  <p:embed/>
                </p:oleObj>
              </mc:Choice>
              <mc:Fallback>
                <p:oleObj name="ChemSketch" r:id="rId4" imgW="3215520" imgH="6044040" progId="ACD.ChemSketch.2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2092"/>
                        <a:ext cx="3581400" cy="67297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Comparing Results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371600" y="762000"/>
          <a:ext cx="6229350" cy="580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Chart" r:id="rId5" imgW="5448300" imgH="5076749" progId="Excel.Sheet.8">
                  <p:embed/>
                </p:oleObj>
              </mc:Choice>
              <mc:Fallback>
                <p:oleObj name="Chart" r:id="rId5" imgW="5448300" imgH="5076749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762000"/>
                        <a:ext cx="6229350" cy="580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209800" y="320040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Buffered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00400" y="4953000"/>
            <a:ext cx="1884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Unbuffered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2819400" y="4648200"/>
            <a:ext cx="457200" cy="533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2590800" y="3657600"/>
            <a:ext cx="30480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696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Comparing Results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0" y="1295400"/>
          <a:ext cx="4572000" cy="376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Chart" r:id="rId5" imgW="7667625" imgH="6181750" progId="Excel.Sheet.8">
                  <p:embed/>
                </p:oleObj>
              </mc:Choice>
              <mc:Fallback>
                <p:oleObj name="Chart" r:id="rId5" imgW="7667625" imgH="618175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95400"/>
                        <a:ext cx="4572000" cy="376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4648200" y="1295400"/>
          <a:ext cx="4419600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Chart" r:id="rId8" imgW="7667625" imgH="6181750" progId="Excel.Sheet.8">
                  <p:embed/>
                </p:oleObj>
              </mc:Choice>
              <mc:Fallback>
                <p:oleObj name="Chart" r:id="rId8" imgW="7667625" imgH="6181750" progId="Excel.Sheet.8">
                  <p:embed/>
                  <p:pic>
                    <p:nvPicPr>
                      <p:cNvPr id="0" name="Object 5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295400"/>
                        <a:ext cx="4419600" cy="373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1279525" y="835025"/>
            <a:ext cx="2166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Unbuffered</a:t>
            </a:r>
          </a:p>
        </p:txBody>
      </p:sp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5943600" y="852488"/>
            <a:ext cx="1731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3300"/>
                </a:solidFill>
              </a:rPr>
              <a:t>Buffered</a:t>
            </a:r>
          </a:p>
        </p:txBody>
      </p: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685800" y="5181600"/>
            <a:ext cx="7543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3300"/>
              </a:buClr>
              <a:buFont typeface="Wingdings" pitchFamily="2" charset="2"/>
              <a:buChar char="v"/>
            </a:pPr>
            <a:r>
              <a:rPr lang="en-US" sz="2800">
                <a:solidFill>
                  <a:schemeClr val="accent2"/>
                </a:solidFill>
              </a:rPr>
              <a:t>In what ways are the graphs different?</a:t>
            </a:r>
          </a:p>
          <a:p>
            <a:pPr>
              <a:buClr>
                <a:srgbClr val="FF3300"/>
              </a:buClr>
              <a:buFont typeface="Wingdings" pitchFamily="2" charset="2"/>
              <a:buChar char="v"/>
            </a:pPr>
            <a:r>
              <a:rPr lang="en-US" sz="2800">
                <a:solidFill>
                  <a:schemeClr val="accent2"/>
                </a:solidFill>
              </a:rPr>
              <a:t>In what ways are the graphs similar?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</a:rPr>
              <a:t>Henderson-</a:t>
            </a:r>
            <a:r>
              <a:rPr lang="en-US" dirty="0" err="1" smtClean="0">
                <a:solidFill>
                  <a:srgbClr val="000000"/>
                </a:solidFill>
              </a:rPr>
              <a:t>Hasselbalch</a:t>
            </a:r>
            <a:r>
              <a:rPr lang="en-US" dirty="0" smtClean="0">
                <a:solidFill>
                  <a:srgbClr val="000000"/>
                </a:solidFill>
              </a:rPr>
              <a:t> Equation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38200" y="1676400"/>
          <a:ext cx="768818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4" imgW="2705040" imgH="482400" progId="Equation.3">
                  <p:embed/>
                </p:oleObj>
              </mc:Choice>
              <mc:Fallback>
                <p:oleObj name="Equation" r:id="rId4" imgW="2705040" imgH="4824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676400"/>
                        <a:ext cx="7688180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762000" y="3352800"/>
          <a:ext cx="7801607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Equation" r:id="rId6" imgW="2908080" imgH="482400" progId="Equation.3">
                  <p:embed/>
                </p:oleObj>
              </mc:Choice>
              <mc:Fallback>
                <p:oleObj name="Equation" r:id="rId6" imgW="2908080" imgH="4824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352800"/>
                        <a:ext cx="7801607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52578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This is an exceptionally powerful tool, and it’s use will be emphasized in our problem solving. 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609600" y="523875"/>
          <a:ext cx="7667625" cy="633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Chart" r:id="rId5" imgW="7667625" imgH="6181750" progId="Excel.Sheet.8">
                  <p:embed/>
                </p:oleObj>
              </mc:Choice>
              <mc:Fallback>
                <p:oleObj name="Chart" r:id="rId5" imgW="7667625" imgH="6181750" progId="Excel.Sheet.8">
                  <p:embed/>
                  <p:pic>
                    <p:nvPicPr>
                      <p:cNvPr id="0" name="Object 2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23875"/>
                        <a:ext cx="7667625" cy="633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05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Weak Acid/Strong Base Titration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4648200" y="2133600"/>
            <a:ext cx="3124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A solution that is </a:t>
            </a:r>
          </a:p>
          <a:p>
            <a:r>
              <a:rPr lang="en-US" sz="2400">
                <a:solidFill>
                  <a:srgbClr val="000000"/>
                </a:solidFill>
              </a:rPr>
              <a:t>0.10 M CH</a:t>
            </a:r>
            <a:r>
              <a:rPr lang="en-US" sz="2400" baseline="-25000">
                <a:solidFill>
                  <a:srgbClr val="000000"/>
                </a:solidFill>
              </a:rPr>
              <a:t>3</a:t>
            </a:r>
            <a:r>
              <a:rPr lang="en-US" sz="2400">
                <a:solidFill>
                  <a:srgbClr val="000000"/>
                </a:solidFill>
              </a:rPr>
              <a:t>COOH </a:t>
            </a:r>
          </a:p>
          <a:p>
            <a:r>
              <a:rPr lang="en-US" sz="2400">
                <a:solidFill>
                  <a:srgbClr val="000000"/>
                </a:solidFill>
              </a:rPr>
              <a:t>is titrated with </a:t>
            </a:r>
          </a:p>
          <a:p>
            <a:r>
              <a:rPr lang="en-US" sz="2400">
                <a:solidFill>
                  <a:srgbClr val="000000"/>
                </a:solidFill>
              </a:rPr>
              <a:t>0.10 M NaOH</a:t>
            </a:r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1355725" y="2149475"/>
            <a:ext cx="3063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Endpoint is above pH 7</a:t>
            </a:r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2286000" y="2743200"/>
            <a:ext cx="16002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7"/>
          <p:cNvGraphicFramePr>
            <a:graphicFrameLocks noChangeAspect="1"/>
          </p:cNvGraphicFramePr>
          <p:nvPr/>
        </p:nvGraphicFramePr>
        <p:xfrm>
          <a:off x="762000" y="676275"/>
          <a:ext cx="7667625" cy="618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Chart" r:id="rId5" imgW="7667625" imgH="6181750" progId="Excel.Sheet.8">
                  <p:embed/>
                </p:oleObj>
              </mc:Choice>
              <mc:Fallback>
                <p:oleObj name="Chart" r:id="rId5" imgW="7667625" imgH="6181750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676275"/>
                        <a:ext cx="7667625" cy="618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05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Strong Acid/Strong Base Titration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4800600" y="2895600"/>
            <a:ext cx="3276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A solution that is </a:t>
            </a:r>
          </a:p>
          <a:p>
            <a:r>
              <a:rPr lang="en-US" sz="2400">
                <a:solidFill>
                  <a:srgbClr val="000000"/>
                </a:solidFill>
              </a:rPr>
              <a:t>0.10 M HCl is titrated with </a:t>
            </a:r>
          </a:p>
          <a:p>
            <a:r>
              <a:rPr lang="en-US" sz="2400">
                <a:solidFill>
                  <a:srgbClr val="000000"/>
                </a:solidFill>
              </a:rPr>
              <a:t>0.10 M NaOH</a:t>
            </a: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1584325" y="2895600"/>
            <a:ext cx="3063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Endpoint is at </a:t>
            </a:r>
          </a:p>
          <a:p>
            <a:r>
              <a:rPr lang="en-US" sz="2400">
                <a:solidFill>
                  <a:srgbClr val="000000"/>
                </a:solidFill>
              </a:rPr>
              <a:t>pH 7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2514600" y="3505200"/>
            <a:ext cx="16002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7"/>
          <p:cNvGraphicFramePr>
            <a:graphicFrameLocks noChangeAspect="1"/>
          </p:cNvGraphicFramePr>
          <p:nvPr/>
        </p:nvGraphicFramePr>
        <p:xfrm>
          <a:off x="685800" y="676275"/>
          <a:ext cx="7667625" cy="618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Chart" r:id="rId5" imgW="7667625" imgH="6181750" progId="Excel.Sheet.8">
                  <p:embed/>
                </p:oleObj>
              </mc:Choice>
              <mc:Fallback>
                <p:oleObj name="Chart" r:id="rId5" imgW="7667625" imgH="6181750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76275"/>
                        <a:ext cx="7667625" cy="618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05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Strong Acid/Strong Base Titration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4495800" y="1295400"/>
            <a:ext cx="3276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A solution that is </a:t>
            </a:r>
          </a:p>
          <a:p>
            <a:r>
              <a:rPr lang="en-US" sz="2400">
                <a:solidFill>
                  <a:srgbClr val="000000"/>
                </a:solidFill>
              </a:rPr>
              <a:t>0.10 M NaOH is titrated with </a:t>
            </a:r>
          </a:p>
          <a:p>
            <a:r>
              <a:rPr lang="en-US" sz="2400">
                <a:solidFill>
                  <a:srgbClr val="000000"/>
                </a:solidFill>
              </a:rPr>
              <a:t>0.10 M HCl</a:t>
            </a: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1584325" y="2895600"/>
            <a:ext cx="3063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Endpoint is at </a:t>
            </a:r>
          </a:p>
          <a:p>
            <a:r>
              <a:rPr lang="en-US" sz="2400">
                <a:solidFill>
                  <a:srgbClr val="000000"/>
                </a:solidFill>
              </a:rPr>
              <a:t>pH 7</a:t>
            </a: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2514600" y="3505200"/>
            <a:ext cx="16002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495800" y="3124200"/>
            <a:ext cx="3276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It is important to recognize that titration curves are not always increasing from left to right.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8"/>
          <p:cNvGraphicFramePr>
            <a:graphicFrameLocks noChangeAspect="1"/>
          </p:cNvGraphicFramePr>
          <p:nvPr/>
        </p:nvGraphicFramePr>
        <p:xfrm>
          <a:off x="685800" y="523875"/>
          <a:ext cx="7667625" cy="633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Chart" r:id="rId5" imgW="7667625" imgH="6181750" progId="Excel.Sheet.8">
                  <p:embed/>
                </p:oleObj>
              </mc:Choice>
              <mc:Fallback>
                <p:oleObj name="Chart" r:id="rId5" imgW="7667625" imgH="6181750" progId="Excel.Sheet.8">
                  <p:embed/>
                  <p:pic>
                    <p:nvPicPr>
                      <p:cNvPr id="0" name="Object 8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23875"/>
                        <a:ext cx="7667625" cy="633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Strong Acid/Weak Base Titration</a:t>
            </a:r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4876800" y="3429000"/>
            <a:ext cx="3276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A solution that is </a:t>
            </a:r>
          </a:p>
          <a:p>
            <a:r>
              <a:rPr lang="en-US" sz="2400">
                <a:solidFill>
                  <a:srgbClr val="000000"/>
                </a:solidFill>
              </a:rPr>
              <a:t>0.10 M HCl is titrated with </a:t>
            </a:r>
          </a:p>
          <a:p>
            <a:r>
              <a:rPr lang="en-US" sz="2400">
                <a:solidFill>
                  <a:srgbClr val="000000"/>
                </a:solidFill>
              </a:rPr>
              <a:t>0.10 M NH</a:t>
            </a:r>
            <a:r>
              <a:rPr lang="en-US" sz="2400" baseline="-25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1524000" y="3597275"/>
            <a:ext cx="3063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Endpoint is below </a:t>
            </a:r>
          </a:p>
          <a:p>
            <a:r>
              <a:rPr lang="en-US" sz="2400">
                <a:solidFill>
                  <a:srgbClr val="000000"/>
                </a:solidFill>
              </a:rPr>
              <a:t>pH 7</a:t>
            </a: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2514600" y="4191000"/>
            <a:ext cx="16002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5867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Selection of Indicators</a:t>
            </a:r>
          </a:p>
        </p:txBody>
      </p:sp>
      <p:pic>
        <p:nvPicPr>
          <p:cNvPr id="22531" name="Picture 4" descr="stro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4572000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wea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995363"/>
            <a:ext cx="4648200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762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Indicator Transitions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685800"/>
          <a:ext cx="8686800" cy="565404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619499"/>
                <a:gridCol w="1638301"/>
                <a:gridCol w="1828800"/>
                <a:gridCol w="1600200"/>
              </a:tblGrid>
              <a:tr h="183491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Indicator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Low pH color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Transition pH range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High pH color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6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Gentian violet (Methyl violet 10B)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0.0–2.0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blue-violet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2BE2"/>
                    </a:solidFill>
                  </a:tcPr>
                </a:tc>
              </a:tr>
              <a:tr h="222427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Leucomalachite green (first transition)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0.0–2.0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green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Leucomalachite green (second transition)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green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11.6–14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colorless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79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Thymol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blue (first transition)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1.2–2.8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279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Thymol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blue (second transition)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8.0–9.6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blue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22344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Methyl 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2.9–4.0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Bromophenol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blue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3.0–4.6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purple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</a:tr>
              <a:tr h="234773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Congo 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blue-violet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2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3.0–5.0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Methyl orange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3.1–4.4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orange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Bromocresol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green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3.8–5.4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blue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Methyl 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4.4–6.2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Methyl 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4.5–5.2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green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Azolitmin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4.5–8.3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blue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Bromocresol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purple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5.2–6.8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purple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Bromothymol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 blue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6.0–7.6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blue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Phenol 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6.8–8.4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Neutral 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6.8–8.0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Naphtholphthalein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colorless to reddish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7.3–8.7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greenish to blue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A89E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Cresol 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7.2–8.8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reddish-purple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008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Phenolphthalein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colorless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8.3–10.0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fuchsia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rgbClr val="000000"/>
                          </a:solidFill>
                        </a:rPr>
                        <a:t>Thymolphthalein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colorless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9.3–10.5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blue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Alizarine Yellow R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000000"/>
                          </a:solidFill>
                        </a:rPr>
                        <a:t>yellow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10.2–12.0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Litmus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red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4.5-8.3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blue</a:t>
                      </a:r>
                    </a:p>
                  </a:txBody>
                  <a:tcPr marL="5607" marR="5607" marT="5607" marB="5607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375567" y="6550223"/>
            <a:ext cx="15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Source: Wikipedia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Reaction of Weak Bases with Water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838200" y="1371600"/>
            <a:ext cx="7543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33400" y="1066800"/>
            <a:ext cx="8001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The base reacts with water, producing its conjugate acid and hydroxide ion: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57200" y="25908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CH</a:t>
            </a:r>
            <a:r>
              <a:rPr lang="en-US" sz="2400" baseline="-25000"/>
              <a:t>3</a:t>
            </a:r>
            <a:r>
              <a:rPr lang="en-US" sz="2400"/>
              <a:t>NH</a:t>
            </a:r>
            <a:r>
              <a:rPr lang="en-US" sz="2400" baseline="-25000"/>
              <a:t>2</a:t>
            </a:r>
            <a:r>
              <a:rPr lang="en-US" sz="2400"/>
              <a:t> + H</a:t>
            </a:r>
            <a:r>
              <a:rPr lang="en-US" sz="2400" baseline="-25000"/>
              <a:t>2</a:t>
            </a:r>
            <a:r>
              <a:rPr lang="en-US" sz="2400"/>
              <a:t>O </a:t>
            </a:r>
            <a:r>
              <a:rPr lang="en-US" sz="2400">
                <a:sym typeface="Wingdings 3" pitchFamily="18" charset="2"/>
              </a:rPr>
              <a:t> CH</a:t>
            </a:r>
            <a:r>
              <a:rPr lang="en-US" sz="2400" baseline="-25000">
                <a:sym typeface="Wingdings 3" pitchFamily="18" charset="2"/>
              </a:rPr>
              <a:t>3</a:t>
            </a:r>
            <a:r>
              <a:rPr lang="en-US" sz="2400">
                <a:sym typeface="Wingdings 3" pitchFamily="18" charset="2"/>
              </a:rPr>
              <a:t>NH</a:t>
            </a:r>
            <a:r>
              <a:rPr lang="en-US" sz="2400" baseline="-25000">
                <a:sym typeface="Wingdings 3" pitchFamily="18" charset="2"/>
              </a:rPr>
              <a:t>3</a:t>
            </a:r>
            <a:r>
              <a:rPr lang="en-US" sz="2400" baseline="30000">
                <a:sym typeface="Wingdings 3" pitchFamily="18" charset="2"/>
              </a:rPr>
              <a:t>+</a:t>
            </a:r>
            <a:r>
              <a:rPr lang="en-US" sz="2400">
                <a:sym typeface="Wingdings 3" pitchFamily="18" charset="2"/>
              </a:rPr>
              <a:t> + OH</a:t>
            </a:r>
            <a:r>
              <a:rPr lang="en-US" sz="2400" baseline="30000">
                <a:sym typeface="Wingdings 3" pitchFamily="18" charset="2"/>
              </a:rPr>
              <a:t>-</a:t>
            </a:r>
            <a:r>
              <a:rPr lang="en-US" sz="2400">
                <a:sym typeface="Wingdings 3" pitchFamily="18" charset="2"/>
              </a:rPr>
              <a:t>    K</a:t>
            </a:r>
            <a:r>
              <a:rPr lang="en-US" sz="2400" baseline="-25000">
                <a:sym typeface="Wingdings 3" pitchFamily="18" charset="2"/>
              </a:rPr>
              <a:t>b</a:t>
            </a:r>
            <a:r>
              <a:rPr lang="en-US" sz="2400">
                <a:sym typeface="Wingdings 3" pitchFamily="18" charset="2"/>
              </a:rPr>
              <a:t> = </a:t>
            </a:r>
            <a:r>
              <a:rPr lang="en-US" sz="2400"/>
              <a:t>4.38 x 10</a:t>
            </a:r>
            <a:r>
              <a:rPr lang="en-US" sz="2400" baseline="30000"/>
              <a:t>-4</a:t>
            </a:r>
            <a:r>
              <a:rPr lang="en-US" sz="2400" b="0">
                <a:sym typeface="Wingdings 3" pitchFamily="18" charset="2"/>
              </a:rPr>
              <a:t> </a:t>
            </a:r>
          </a:p>
        </p:txBody>
      </p:sp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762000" y="3352800"/>
          <a:ext cx="6781800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4" imgW="2234880" imgH="457200" progId="">
                  <p:embed/>
                </p:oleObj>
              </mc:Choice>
              <mc:Fallback>
                <p:oleObj name="Equation" r:id="rId4" imgW="2234880" imgH="45720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352800"/>
                        <a:ext cx="6781800" cy="1387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5" name="Line 9"/>
          <p:cNvSpPr>
            <a:spLocks noChangeShapeType="1"/>
          </p:cNvSpPr>
          <p:nvPr/>
        </p:nvSpPr>
        <p:spPr bwMode="auto">
          <a:xfrm>
            <a:off x="685800" y="1981200"/>
            <a:ext cx="2362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>
            <a:off x="1905000" y="1981200"/>
            <a:ext cx="1752600" cy="609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47" name="Line 11"/>
          <p:cNvSpPr>
            <a:spLocks noChangeShapeType="1"/>
          </p:cNvSpPr>
          <p:nvPr/>
        </p:nvSpPr>
        <p:spPr bwMode="auto">
          <a:xfrm>
            <a:off x="4038600" y="1981200"/>
            <a:ext cx="2362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4800600" y="1981200"/>
            <a:ext cx="30480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K</a:t>
            </a:r>
            <a:r>
              <a:rPr lang="en-US" sz="3600" b="1" baseline="-2500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b</a:t>
            </a: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for Some Common Weak Bases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1473200"/>
            <a:ext cx="9144000" cy="0"/>
          </a:xfrm>
          <a:prstGeom prst="rect">
            <a:avLst/>
          </a:prstGeom>
          <a:solidFill>
            <a:srgbClr val="C9F3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6467" name="Group 83"/>
          <p:cNvGraphicFramePr>
            <a:graphicFrameLocks noGrp="1"/>
          </p:cNvGraphicFramePr>
          <p:nvPr/>
        </p:nvGraphicFramePr>
        <p:xfrm>
          <a:off x="381000" y="2133600"/>
          <a:ext cx="8305800" cy="4389120"/>
        </p:xfrm>
        <a:graphic>
          <a:graphicData uri="http://schemas.openxmlformats.org/drawingml/2006/table">
            <a:tbl>
              <a:tblPr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743200"/>
                <a:gridCol w="1828800"/>
                <a:gridCol w="1828800"/>
                <a:gridCol w="19050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Base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Formula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Conjugate Acid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Ammonia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1.8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-5 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Methylamine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4.38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-4 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Ethylamine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5.6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-4 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Diethylamine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(C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endParaRPr kumimoji="0" lang="en-U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(C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1.3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-3 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Triethylamine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 (C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</a:t>
                      </a:r>
                      <a:endParaRPr kumimoji="0" lang="en-U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 (C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4.0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-4 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Hydroxylamine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HONH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HONH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1.1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-8 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Hydrazine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3.0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-6 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Aniline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3.8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-10 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Pyridine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1.7 x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-9 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</a:tbl>
          </a:graphicData>
        </a:graphic>
      </p:graphicFrame>
      <p:sp>
        <p:nvSpPr>
          <p:cNvPr id="18493" name="Text Box 84"/>
          <p:cNvSpPr txBox="1">
            <a:spLocks noChangeArrowheads="1"/>
          </p:cNvSpPr>
          <p:nvPr/>
        </p:nvSpPr>
        <p:spPr bwMode="auto">
          <a:xfrm>
            <a:off x="381000" y="762000"/>
            <a:ext cx="84740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solidFill>
                  <a:schemeClr val="accent2"/>
                </a:solidFill>
              </a:rPr>
              <a:t>Many students struggle with identifying weak bases and their conjugate acids.What patterns do you see that may help you?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Reaction of Weak Bases with Water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838200" y="1371600"/>
            <a:ext cx="7543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33400" y="1066800"/>
            <a:ext cx="8001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The generic reaction for a base reacting with water, producing its conjugate acid and hydroxide ion: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752600" y="2743200"/>
            <a:ext cx="480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 + H</a:t>
            </a:r>
            <a:r>
              <a:rPr lang="en-US" baseline="-25000"/>
              <a:t>2</a:t>
            </a:r>
            <a:r>
              <a:rPr lang="en-US"/>
              <a:t>O </a:t>
            </a:r>
            <a:r>
              <a:rPr lang="en-US">
                <a:sym typeface="Wingdings 3" pitchFamily="18" charset="2"/>
              </a:rPr>
              <a:t> BH</a:t>
            </a:r>
            <a:r>
              <a:rPr lang="en-US" baseline="30000">
                <a:sym typeface="Wingdings 3" pitchFamily="18" charset="2"/>
              </a:rPr>
              <a:t>+</a:t>
            </a:r>
            <a:r>
              <a:rPr lang="en-US">
                <a:sym typeface="Wingdings 3" pitchFamily="18" charset="2"/>
              </a:rPr>
              <a:t> + OH</a:t>
            </a:r>
            <a:r>
              <a:rPr lang="en-US" baseline="30000">
                <a:sym typeface="Wingdings 3" pitchFamily="18" charset="2"/>
              </a:rPr>
              <a:t>-</a:t>
            </a:r>
            <a:endParaRPr lang="en-US" b="0">
              <a:sym typeface="Wingdings 3" pitchFamily="18" charset="2"/>
            </a:endParaRPr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1828800" y="3429000"/>
          <a:ext cx="4572000" cy="170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4" imgW="1193760" imgH="444240" progId="">
                  <p:embed/>
                </p:oleObj>
              </mc:Choice>
              <mc:Fallback>
                <p:oleObj name="Equation" r:id="rId4" imgW="1193760" imgH="44424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429000"/>
                        <a:ext cx="4572000" cy="170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685800" y="5257800"/>
            <a:ext cx="8093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(Yes, all weak bases do this – DO NOT</a:t>
            </a:r>
          </a:p>
          <a:p>
            <a:pPr>
              <a:defRPr/>
            </a:pPr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endeavor to make this complicated!)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409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</a:rPr>
              <a:t>Buffered Solutions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914400"/>
            <a:ext cx="7772400" cy="4114800"/>
          </a:xfrm>
        </p:spPr>
        <p:txBody>
          <a:bodyPr/>
          <a:lstStyle/>
          <a:p>
            <a:pPr marL="381000" indent="-381000" eaLnBrk="1" hangingPunct="1">
              <a:buFontTx/>
              <a:buNone/>
              <a:defRPr/>
            </a:pPr>
            <a:endParaRPr lang="en-US" sz="2400" dirty="0" smtClean="0"/>
          </a:p>
          <a:p>
            <a:pPr marL="381000" indent="-381000" eaLnBrk="1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rgbClr val="000000"/>
                </a:solidFill>
              </a:rPr>
              <a:t>A solution that resists a change in pH when either hydroxide ions </a:t>
            </a:r>
            <a:r>
              <a:rPr lang="en-US" sz="3200" u="sng" dirty="0" smtClean="0">
                <a:solidFill>
                  <a:srgbClr val="C00000"/>
                </a:solidFill>
              </a:rPr>
              <a:t>or</a:t>
            </a:r>
            <a:r>
              <a:rPr lang="en-US" sz="3200" dirty="0" smtClean="0">
                <a:solidFill>
                  <a:srgbClr val="000000"/>
                </a:solidFill>
              </a:rPr>
              <a:t> protons are added. </a:t>
            </a:r>
          </a:p>
          <a:p>
            <a:pPr marL="381000" indent="-381000" eaLnBrk="1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rgbClr val="000000"/>
                </a:solidFill>
              </a:rPr>
              <a:t>Buffered solutions contain either:</a:t>
            </a:r>
          </a:p>
          <a:p>
            <a:pPr marL="838200" lvl="1" indent="-381000" eaLnBrk="1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rgbClr val="000000"/>
                </a:solidFill>
              </a:rPr>
              <a:t>A weak acid and its salt</a:t>
            </a:r>
          </a:p>
          <a:p>
            <a:pPr marL="838200" lvl="1" indent="-381000" eaLnBrk="1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rgbClr val="000000"/>
                </a:solidFill>
              </a:rPr>
              <a:t>A weak base and its salt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Acid/Salt Buffering Pairs</a:t>
            </a:r>
          </a:p>
        </p:txBody>
      </p:sp>
      <p:graphicFrame>
        <p:nvGraphicFramePr>
          <p:cNvPr id="37987" name="Group 99"/>
          <p:cNvGraphicFramePr>
            <a:graphicFrameLocks noGrp="1"/>
          </p:cNvGraphicFramePr>
          <p:nvPr/>
        </p:nvGraphicFramePr>
        <p:xfrm>
          <a:off x="228600" y="2057400"/>
          <a:ext cx="8686800" cy="3596640"/>
        </p:xfrm>
        <a:graphic>
          <a:graphicData uri="http://schemas.openxmlformats.org/drawingml/2006/table">
            <a:tbl>
              <a:tblPr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133600"/>
                <a:gridCol w="2057400"/>
                <a:gridCol w="44958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Weak Acid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Formula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of the acid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Example of a salt of the weak acid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Hydrofluoric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HF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KF – Potassium fluoride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Formic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HCOOH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KHCOO – Potassium formate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Benzoic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COOH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NaC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COO – Sodium benzoate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Acetic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COOH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NaH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COO – Sodium acetate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Carbonic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NaHCO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 Sodium bicarbonate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Propanoic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 NaC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 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 Sodium propanoate</a:t>
                      </a:r>
                      <a:endParaRPr kumimoji="0" lang="en-US" sz="20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Hydrocyanic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HCN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KCN - potassium cyanide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</a:tbl>
          </a:graphicData>
        </a:graphic>
      </p:graphicFrame>
      <p:sp>
        <p:nvSpPr>
          <p:cNvPr id="37988" name="Text Box 100"/>
          <p:cNvSpPr txBox="1">
            <a:spLocks noChangeArrowheads="1"/>
          </p:cNvSpPr>
          <p:nvPr/>
        </p:nvSpPr>
        <p:spPr bwMode="auto">
          <a:xfrm>
            <a:off x="381000" y="762000"/>
            <a:ext cx="8397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The salt will contain the anion of the acid, and the cation of a strong base (</a:t>
            </a:r>
            <a:r>
              <a:rPr lang="en-US" sz="2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</a:t>
            </a: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OH, </a:t>
            </a:r>
            <a:r>
              <a:rPr lang="en-US" sz="2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OH)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Base/Salt Buffering Pairs</a:t>
            </a:r>
          </a:p>
        </p:txBody>
      </p:sp>
      <p:sp>
        <p:nvSpPr>
          <p:cNvPr id="38953" name="Text Box 41"/>
          <p:cNvSpPr txBox="1">
            <a:spLocks noChangeArrowheads="1"/>
          </p:cNvSpPr>
          <p:nvPr/>
        </p:nvSpPr>
        <p:spPr bwMode="auto">
          <a:xfrm>
            <a:off x="381000" y="762000"/>
            <a:ext cx="8397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The salt will contain the cation of the base, and the anion of a strong acid (H</a:t>
            </a:r>
            <a:r>
              <a:rPr lang="en-US" sz="2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</a:t>
            </a: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, H</a:t>
            </a:r>
            <a:r>
              <a:rPr lang="en-US" sz="2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n-US" sz="2800" baseline="-25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graphicFrame>
        <p:nvGraphicFramePr>
          <p:cNvPr id="39035" name="Group 123"/>
          <p:cNvGraphicFramePr>
            <a:graphicFrameLocks noGrp="1"/>
          </p:cNvGraphicFramePr>
          <p:nvPr/>
        </p:nvGraphicFramePr>
        <p:xfrm>
          <a:off x="228600" y="2133600"/>
          <a:ext cx="8686800" cy="2895600"/>
        </p:xfrm>
        <a:graphic>
          <a:graphicData uri="http://schemas.openxmlformats.org/drawingml/2006/table">
            <a:tbl>
              <a:tblPr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828800"/>
                <a:gridCol w="1828800"/>
                <a:gridCol w="50292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Base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Formula of the base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Example of a salt of the weak acid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Ammonia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Cl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 ammonium chloride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Methylamine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Cl – methylammonium chloride</a:t>
                      </a:r>
                      <a:endParaRPr kumimoji="0" lang="en-U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Ethylamine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- 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ethylammonium nitrate</a:t>
                      </a:r>
                      <a:endParaRPr kumimoji="0" lang="en-US" sz="20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Aniline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Cl – aniline hydrochloride</a:t>
                      </a:r>
                      <a:endParaRPr kumimoji="0" lang="en-U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Pyridine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 C</a:t>
                      </a:r>
                      <a:r>
                        <a:rPr kumimoji="0" lang="en-US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NHCl – pyridine hydrochloride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609600" y="523875"/>
          <a:ext cx="7667625" cy="633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Chart" r:id="rId5" imgW="7667625" imgH="6181750" progId="Excel.Sheet.8">
                  <p:embed/>
                </p:oleObj>
              </mc:Choice>
              <mc:Fallback>
                <p:oleObj name="Chart" r:id="rId5" imgW="7667625" imgH="6181750" progId="Excel.Sheet.8">
                  <p:embed/>
                  <p:pic>
                    <p:nvPicPr>
                      <p:cNvPr id="0" name="Object 6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23875"/>
                        <a:ext cx="7667625" cy="633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05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Titration of an Unbuffered Solution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648200" y="2133600"/>
            <a:ext cx="3124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A solution that is </a:t>
            </a:r>
          </a:p>
          <a:p>
            <a:r>
              <a:rPr lang="en-US" sz="2400">
                <a:solidFill>
                  <a:srgbClr val="000000"/>
                </a:solidFill>
              </a:rPr>
              <a:t>0.10 M CH</a:t>
            </a:r>
            <a:r>
              <a:rPr lang="en-US" sz="2400" baseline="-25000">
                <a:solidFill>
                  <a:srgbClr val="000000"/>
                </a:solidFill>
              </a:rPr>
              <a:t>3</a:t>
            </a:r>
            <a:r>
              <a:rPr lang="en-US" sz="2400">
                <a:solidFill>
                  <a:srgbClr val="000000"/>
                </a:solidFill>
              </a:rPr>
              <a:t>COOH </a:t>
            </a:r>
          </a:p>
          <a:p>
            <a:r>
              <a:rPr lang="en-US" sz="2400">
                <a:solidFill>
                  <a:srgbClr val="000000"/>
                </a:solidFill>
              </a:rPr>
              <a:t>is titrated with </a:t>
            </a:r>
          </a:p>
          <a:p>
            <a:r>
              <a:rPr lang="en-US" sz="2400">
                <a:solidFill>
                  <a:srgbClr val="000000"/>
                </a:solidFill>
              </a:rPr>
              <a:t>0.10 M NaOH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609600" y="676275"/>
          <a:ext cx="7667625" cy="618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Chart" r:id="rId5" imgW="7667625" imgH="6181750" progId="Excel.Sheet.8">
                  <p:embed/>
                </p:oleObj>
              </mc:Choice>
              <mc:Fallback>
                <p:oleObj name="Chart" r:id="rId5" imgW="7667625" imgH="6181750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676275"/>
                        <a:ext cx="7667625" cy="618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Titration of a Buffered Solution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419600" y="2133600"/>
            <a:ext cx="4572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A solution that is </a:t>
            </a:r>
          </a:p>
          <a:p>
            <a:r>
              <a:rPr lang="en-US" sz="2400">
                <a:solidFill>
                  <a:srgbClr val="000000"/>
                </a:solidFill>
              </a:rPr>
              <a:t>0.10 M CH</a:t>
            </a:r>
            <a:r>
              <a:rPr lang="en-US" sz="2400" baseline="-25000">
                <a:solidFill>
                  <a:srgbClr val="000000"/>
                </a:solidFill>
              </a:rPr>
              <a:t>3</a:t>
            </a:r>
            <a:r>
              <a:rPr lang="en-US" sz="2400">
                <a:solidFill>
                  <a:srgbClr val="000000"/>
                </a:solidFill>
              </a:rPr>
              <a:t>COOH and </a:t>
            </a:r>
          </a:p>
          <a:p>
            <a:r>
              <a:rPr lang="en-US" sz="2400">
                <a:solidFill>
                  <a:srgbClr val="000000"/>
                </a:solidFill>
              </a:rPr>
              <a:t>0.10 M NaCH</a:t>
            </a:r>
            <a:r>
              <a:rPr lang="en-US" sz="2400" baseline="-25000">
                <a:solidFill>
                  <a:srgbClr val="000000"/>
                </a:solidFill>
              </a:rPr>
              <a:t>3</a:t>
            </a:r>
            <a:r>
              <a:rPr lang="en-US" sz="2400">
                <a:solidFill>
                  <a:srgbClr val="000000"/>
                </a:solidFill>
              </a:rPr>
              <a:t>COO is titrated with </a:t>
            </a:r>
          </a:p>
          <a:p>
            <a:r>
              <a:rPr lang="en-US" sz="2400">
                <a:solidFill>
                  <a:srgbClr val="000000"/>
                </a:solidFill>
              </a:rPr>
              <a:t>0.10 M NaOH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1364</Words>
  <Application>Microsoft Office PowerPoint</Application>
  <PresentationFormat>Екран (4:3)</PresentationFormat>
  <Paragraphs>386</Paragraphs>
  <Slides>18</Slides>
  <Notes>18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3</vt:i4>
      </vt:variant>
      <vt:variant>
        <vt:lpstr>Заголовки слайдів</vt:lpstr>
      </vt:variant>
      <vt:variant>
        <vt:i4>18</vt:i4>
      </vt:variant>
    </vt:vector>
  </HeadingPairs>
  <TitlesOfParts>
    <vt:vector size="23" baseType="lpstr">
      <vt:lpstr>Default Design</vt:lpstr>
      <vt:lpstr>chemistry</vt:lpstr>
      <vt:lpstr>ChemSketch</vt:lpstr>
      <vt:lpstr>Equation</vt:lpstr>
      <vt:lpstr>Chart</vt:lpstr>
      <vt:lpstr>Buffers  and Acid/Base  Titration</vt:lpstr>
      <vt:lpstr>Reaction of Weak Bases with Water</vt:lpstr>
      <vt:lpstr>Kb for Some Common Weak Bases</vt:lpstr>
      <vt:lpstr>Reaction of Weak Bases with Water</vt:lpstr>
      <vt:lpstr>Buffered Solutions</vt:lpstr>
      <vt:lpstr>Acid/Salt Buffering Pairs</vt:lpstr>
      <vt:lpstr>Base/Salt Buffering Pairs</vt:lpstr>
      <vt:lpstr>Titration of an Unbuffered Solution</vt:lpstr>
      <vt:lpstr>Titration of a Buffered Solution</vt:lpstr>
      <vt:lpstr>Comparing Results</vt:lpstr>
      <vt:lpstr>Comparing Results</vt:lpstr>
      <vt:lpstr>Henderson-Hasselbalch Equation</vt:lpstr>
      <vt:lpstr>Weak Acid/Strong Base Titration</vt:lpstr>
      <vt:lpstr>Strong Acid/Strong Base Titration</vt:lpstr>
      <vt:lpstr>Strong Acid/Strong Base Titration</vt:lpstr>
      <vt:lpstr>Strong Acid/Weak Base Titration</vt:lpstr>
      <vt:lpstr>Selection of Indicators</vt:lpstr>
      <vt:lpstr>Indicator Transitions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Allan</dc:creator>
  <cp:lastModifiedBy>RomaK</cp:lastModifiedBy>
  <cp:revision>101</cp:revision>
  <dcterms:created xsi:type="dcterms:W3CDTF">2006-06-21T23:08:22Z</dcterms:created>
  <dcterms:modified xsi:type="dcterms:W3CDTF">2015-09-02T09:57:30Z</dcterms:modified>
</cp:coreProperties>
</file>