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64" r:id="rId3"/>
    <p:sldId id="283" r:id="rId4"/>
    <p:sldId id="265" r:id="rId5"/>
    <p:sldId id="275" r:id="rId6"/>
    <p:sldId id="266" r:id="rId7"/>
    <p:sldId id="276" r:id="rId8"/>
    <p:sldId id="273" r:id="rId9"/>
    <p:sldId id="279" r:id="rId10"/>
    <p:sldId id="267" r:id="rId11"/>
    <p:sldId id="280" r:id="rId12"/>
    <p:sldId id="270" r:id="rId13"/>
    <p:sldId id="281" r:id="rId14"/>
    <p:sldId id="274" r:id="rId15"/>
    <p:sldId id="282" r:id="rId16"/>
    <p:sldId id="271" r:id="rId17"/>
    <p:sldId id="278" r:id="rId18"/>
    <p:sldId id="272" r:id="rId19"/>
    <p:sldId id="277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4DA14F"/>
    <a:srgbClr val="FDFC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183558-401E-4A3E-8C94-29152DC13F9B}" type="datetimeFigureOut">
              <a:rPr lang="uk-UA" smtClean="0"/>
              <a:t>03.09.2015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239821-CDBC-4E1B-9BD2-EB82629980A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38916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World Biomes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World Biomes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918832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Deserts</a:t>
            </a:r>
          </a:p>
          <a:p>
            <a:r>
              <a:rPr lang="en-US" smtClean="0"/>
              <a:t>Identified by lack of precipitation</a:t>
            </a:r>
          </a:p>
          <a:p>
            <a:r>
              <a:rPr lang="en-US" smtClean="0"/>
              <a:t>Deserts can be cold or hot</a:t>
            </a:r>
          </a:p>
          <a:p>
            <a:r>
              <a:rPr lang="en-US" smtClean="0"/>
              <a:t>Antarctica is a cold desert</a:t>
            </a:r>
          </a:p>
          <a:p>
            <a:r>
              <a:rPr lang="en-US" smtClean="0"/>
              <a:t>Nocturnal animal life in hot deserts</a:t>
            </a:r>
          </a:p>
          <a:p>
            <a:r>
              <a:rPr lang="en-US" smtClean="0"/>
              <a:t>Plants are well adapted to short water supply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Deserts</a:t>
            </a:r>
          </a:p>
          <a:p>
            <a:r>
              <a:rPr lang="en-US" smtClean="0"/>
              <a:t>Identified by lack of precipitation</a:t>
            </a:r>
          </a:p>
          <a:p>
            <a:r>
              <a:rPr lang="en-US" smtClean="0"/>
              <a:t>Deserts can be cold or hot</a:t>
            </a:r>
          </a:p>
          <a:p>
            <a:r>
              <a:rPr lang="en-US" smtClean="0"/>
              <a:t>Antarctica is a cold desert</a:t>
            </a:r>
          </a:p>
          <a:p>
            <a:r>
              <a:rPr lang="en-US" smtClean="0"/>
              <a:t>Nocturnal animal life in hot deserts</a:t>
            </a:r>
          </a:p>
          <a:p>
            <a:r>
              <a:rPr lang="en-US" smtClean="0"/>
              <a:t>Plants are well adapted to short water supply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121874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489082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Temperate Deciduous Forests</a:t>
            </a:r>
          </a:p>
          <a:p>
            <a:r>
              <a:rPr lang="en-US" smtClean="0"/>
              <a:t>Deciduous forests of mid‑latitude regions</a:t>
            </a:r>
          </a:p>
          <a:p>
            <a:r>
              <a:rPr lang="en-US" smtClean="0"/>
              <a:t>Cold winters and hot summers</a:t>
            </a:r>
          </a:p>
          <a:p>
            <a:r>
              <a:rPr lang="en-US" smtClean="0"/>
              <a:t>Abundant rain and snowfall</a:t>
            </a:r>
          </a:p>
          <a:p>
            <a:r>
              <a:rPr lang="en-US" smtClean="0"/>
              <a:t>Wide variety of animal life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Temperate Deciduous Forests</a:t>
            </a:r>
          </a:p>
          <a:p>
            <a:r>
              <a:rPr lang="en-US" smtClean="0"/>
              <a:t>Deciduous forests of mid‑latitude regions</a:t>
            </a:r>
          </a:p>
          <a:p>
            <a:r>
              <a:rPr lang="en-US" smtClean="0"/>
              <a:t>Cold winters and hot summers</a:t>
            </a:r>
          </a:p>
          <a:p>
            <a:r>
              <a:rPr lang="en-US" smtClean="0"/>
              <a:t>Abundant rain and snowfall</a:t>
            </a:r>
          </a:p>
          <a:p>
            <a:r>
              <a:rPr lang="en-US" smtClean="0"/>
              <a:t>Wide variety of animal life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813054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600560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Temperate Rain Forests</a:t>
            </a:r>
          </a:p>
          <a:p>
            <a:r>
              <a:rPr lang="en-US" smtClean="0"/>
              <a:t>Cold winters and hot summers</a:t>
            </a:r>
          </a:p>
          <a:p>
            <a:r>
              <a:rPr lang="en-US" smtClean="0"/>
              <a:t>Abundant rain and snowfall</a:t>
            </a:r>
          </a:p>
          <a:p>
            <a:r>
              <a:rPr lang="en-US" smtClean="0"/>
              <a:t>Conifers (redwood, firs, pines, spruce) retain their needles.</a:t>
            </a:r>
          </a:p>
          <a:p>
            <a:r>
              <a:rPr lang="en-US" smtClean="0"/>
              <a:t>Needles conserve water in dry summer and shed snow in cold winter</a:t>
            </a:r>
          </a:p>
          <a:p>
            <a:r>
              <a:rPr lang="en-US" smtClean="0"/>
              <a:t>Wide variety of animal life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Temperate Rain Forests</a:t>
            </a:r>
          </a:p>
          <a:p>
            <a:r>
              <a:rPr lang="en-US" smtClean="0"/>
              <a:t>Cold winters and hot summers</a:t>
            </a:r>
          </a:p>
          <a:p>
            <a:r>
              <a:rPr lang="en-US" smtClean="0"/>
              <a:t>Abundant rain and snowfall</a:t>
            </a:r>
          </a:p>
          <a:p>
            <a:r>
              <a:rPr lang="en-US" smtClean="0"/>
              <a:t>Conifers (redwood, firs, pines, spruce) retain their needles.</a:t>
            </a:r>
          </a:p>
          <a:p>
            <a:r>
              <a:rPr lang="en-US" smtClean="0"/>
              <a:t>Needles conserve water in dry summer and shed snow in cold winter</a:t>
            </a:r>
          </a:p>
          <a:p>
            <a:r>
              <a:rPr lang="en-US" smtClean="0"/>
              <a:t>Wide variety of animal life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969973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106334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Taiga (Boreal Forest)</a:t>
            </a:r>
          </a:p>
          <a:p>
            <a:r>
              <a:rPr lang="en-US" smtClean="0"/>
              <a:t>Coniferous (Evergreen) Forests</a:t>
            </a:r>
          </a:p>
          <a:p>
            <a:r>
              <a:rPr lang="en-US" smtClean="0"/>
              <a:t>Found at high elevations and/or far northern latitudes</a:t>
            </a:r>
          </a:p>
          <a:p>
            <a:r>
              <a:rPr lang="en-US" smtClean="0"/>
              <a:t>Snow accounts for most of the precipitation</a:t>
            </a:r>
          </a:p>
          <a:p>
            <a:r>
              <a:rPr lang="en-US" smtClean="0"/>
              <a:t>Animals are adapted to long, cold winters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Taiga (Boreal Forest)</a:t>
            </a:r>
          </a:p>
          <a:p>
            <a:r>
              <a:rPr lang="en-US" smtClean="0"/>
              <a:t>Coniferous (Evergreen) Forests</a:t>
            </a:r>
          </a:p>
          <a:p>
            <a:r>
              <a:rPr lang="en-US" smtClean="0"/>
              <a:t>Found at high elevations and/or far northern latitudes</a:t>
            </a:r>
          </a:p>
          <a:p>
            <a:r>
              <a:rPr lang="en-US" smtClean="0"/>
              <a:t>Snow accounts for most of the precipitation</a:t>
            </a:r>
          </a:p>
          <a:p>
            <a:r>
              <a:rPr lang="en-US" smtClean="0"/>
              <a:t>Animals are adapted to long, cold winters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322413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378921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Tundra</a:t>
            </a:r>
          </a:p>
          <a:p>
            <a:r>
              <a:rPr lang="en-US" smtClean="0"/>
              <a:t>Areas with continuously frozen ground (permafrost)</a:t>
            </a:r>
          </a:p>
          <a:p>
            <a:r>
              <a:rPr lang="en-US" smtClean="0"/>
              <a:t>Near polar regions </a:t>
            </a:r>
          </a:p>
          <a:p>
            <a:r>
              <a:rPr lang="en-US" smtClean="0"/>
              <a:t>Small plants limited by frozen soil and prolonged dark season</a:t>
            </a:r>
          </a:p>
          <a:p>
            <a:r>
              <a:rPr lang="en-US" smtClean="0"/>
              <a:t>Animals adapted to extreme cold; birds often migrate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Tundra</a:t>
            </a:r>
          </a:p>
          <a:p>
            <a:r>
              <a:rPr lang="en-US" smtClean="0"/>
              <a:t>Areas with continuously frozen ground (permafrost)</a:t>
            </a:r>
          </a:p>
          <a:p>
            <a:r>
              <a:rPr lang="en-US" smtClean="0"/>
              <a:t>Near polar regions </a:t>
            </a:r>
          </a:p>
          <a:p>
            <a:r>
              <a:rPr lang="en-US" smtClean="0"/>
              <a:t>Small plants limited by frozen soil and prolonged dark season</a:t>
            </a:r>
          </a:p>
          <a:p>
            <a:r>
              <a:rPr lang="en-US" smtClean="0"/>
              <a:t>Animals adapted to extreme cold; birds often migrate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703388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40190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Biomes</a:t>
            </a:r>
          </a:p>
          <a:p>
            <a:r>
              <a:rPr lang="en-US" smtClean="0"/>
              <a:t>Regions of the world with similar physical environments</a:t>
            </a:r>
          </a:p>
          <a:p>
            <a:r>
              <a:rPr lang="en-US" smtClean="0"/>
              <a:t>Named for most conspicuous types of vegetation</a:t>
            </a:r>
          </a:p>
          <a:p>
            <a:r>
              <a:rPr lang="en-US" smtClean="0"/>
              <a:t>Climate factors</a:t>
            </a:r>
          </a:p>
          <a:p>
            <a:r>
              <a:rPr lang="en-US" smtClean="0"/>
              <a:t>Rainfall (precipitation)</a:t>
            </a:r>
          </a:p>
          <a:p>
            <a:r>
              <a:rPr lang="en-US" smtClean="0"/>
              <a:t>Temperature</a:t>
            </a:r>
          </a:p>
          <a:p>
            <a:r>
              <a:rPr lang="en-US" smtClean="0"/>
              <a:t>Altitude</a:t>
            </a:r>
          </a:p>
          <a:p>
            <a:r>
              <a:rPr lang="en-US" smtClean="0"/>
              <a:t>Latitude</a:t>
            </a:r>
          </a:p>
          <a:p>
            <a:r>
              <a:rPr lang="en-US" smtClean="0"/>
              <a:t>Boundaries are indistinct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Biomes</a:t>
            </a:r>
          </a:p>
          <a:p>
            <a:r>
              <a:rPr lang="en-US" smtClean="0"/>
              <a:t>Regions of the world with similar physical environments</a:t>
            </a:r>
          </a:p>
          <a:p>
            <a:r>
              <a:rPr lang="en-US" smtClean="0"/>
              <a:t>Named for most conspicuous types of vegetation</a:t>
            </a:r>
          </a:p>
          <a:p>
            <a:r>
              <a:rPr lang="en-US" smtClean="0"/>
              <a:t>Climate factors</a:t>
            </a:r>
          </a:p>
          <a:p>
            <a:r>
              <a:rPr lang="en-US" smtClean="0"/>
              <a:t>Rainfall (precipitation)</a:t>
            </a:r>
          </a:p>
          <a:p>
            <a:r>
              <a:rPr lang="en-US" smtClean="0"/>
              <a:t>Temperature</a:t>
            </a:r>
          </a:p>
          <a:p>
            <a:r>
              <a:rPr lang="en-US" smtClean="0"/>
              <a:t>Altitude</a:t>
            </a:r>
          </a:p>
          <a:p>
            <a:r>
              <a:rPr lang="en-US" smtClean="0"/>
              <a:t>Latitude</a:t>
            </a:r>
          </a:p>
          <a:p>
            <a:r>
              <a:rPr lang="en-US" smtClean="0"/>
              <a:t>Boundaries are indistinct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597742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Six Major Biomes</a:t>
            </a:r>
          </a:p>
          <a:p>
            <a:r>
              <a:rPr lang="en-US" smtClean="0"/>
              <a:t>Tropical Rain Forests</a:t>
            </a:r>
          </a:p>
          <a:p>
            <a:r>
              <a:rPr lang="en-US" smtClean="0"/>
              <a:t>Grassland</a:t>
            </a:r>
          </a:p>
          <a:p>
            <a:r>
              <a:rPr lang="en-US" smtClean="0"/>
              <a:t>Tropical/Subtropical Grassland</a:t>
            </a:r>
          </a:p>
          <a:p>
            <a:r>
              <a:rPr lang="en-US" smtClean="0"/>
              <a:t>Temperate Grassland</a:t>
            </a:r>
          </a:p>
          <a:p>
            <a:r>
              <a:rPr lang="en-US" smtClean="0"/>
              <a:t>Desert</a:t>
            </a:r>
          </a:p>
          <a:p>
            <a:r>
              <a:rPr lang="en-US" smtClean="0"/>
              <a:t>Temperate</a:t>
            </a:r>
          </a:p>
          <a:p>
            <a:r>
              <a:rPr lang="en-US" smtClean="0"/>
              <a:t>Temperate Deciduous Forest</a:t>
            </a:r>
          </a:p>
          <a:p>
            <a:r>
              <a:rPr lang="en-US" smtClean="0"/>
              <a:t>Temperate Rain Forest</a:t>
            </a:r>
          </a:p>
          <a:p>
            <a:r>
              <a:rPr lang="en-US" smtClean="0"/>
              <a:t>Taiga</a:t>
            </a:r>
          </a:p>
          <a:p>
            <a:r>
              <a:rPr lang="en-US" smtClean="0"/>
              <a:t>Tundra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Six Major Biomes</a:t>
            </a:r>
          </a:p>
          <a:p>
            <a:r>
              <a:rPr lang="en-US" smtClean="0"/>
              <a:t>Tropical Rain Forests</a:t>
            </a:r>
          </a:p>
          <a:p>
            <a:r>
              <a:rPr lang="en-US" smtClean="0"/>
              <a:t>Grassland</a:t>
            </a:r>
          </a:p>
          <a:p>
            <a:r>
              <a:rPr lang="en-US" smtClean="0"/>
              <a:t>Tropical/Subtropical Grassland</a:t>
            </a:r>
          </a:p>
          <a:p>
            <a:r>
              <a:rPr lang="en-US" smtClean="0"/>
              <a:t>Temperate Grassland</a:t>
            </a:r>
          </a:p>
          <a:p>
            <a:r>
              <a:rPr lang="en-US" smtClean="0"/>
              <a:t>Desert</a:t>
            </a:r>
          </a:p>
          <a:p>
            <a:r>
              <a:rPr lang="en-US" smtClean="0"/>
              <a:t>Temperate</a:t>
            </a:r>
          </a:p>
          <a:p>
            <a:r>
              <a:rPr lang="en-US" smtClean="0"/>
              <a:t>Temperate Deciduous Forest</a:t>
            </a:r>
          </a:p>
          <a:p>
            <a:r>
              <a:rPr lang="en-US" smtClean="0"/>
              <a:t>Temperate Rain Forest</a:t>
            </a:r>
          </a:p>
          <a:p>
            <a:r>
              <a:rPr lang="en-US" smtClean="0"/>
              <a:t>Taiga</a:t>
            </a:r>
          </a:p>
          <a:p>
            <a:r>
              <a:rPr lang="en-US" smtClean="0"/>
              <a:t>Tundra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687088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Tropical Rain Forests</a:t>
            </a:r>
          </a:p>
          <a:p>
            <a:r>
              <a:rPr lang="en-US" smtClean="0"/>
              <a:t>Equatorial lowlands</a:t>
            </a:r>
          </a:p>
          <a:p>
            <a:r>
              <a:rPr lang="en-US" smtClean="0"/>
              <a:t>Constant temperature and abundant rainfall all year long</a:t>
            </a:r>
          </a:p>
          <a:p>
            <a:r>
              <a:rPr lang="en-US" smtClean="0"/>
              <a:t>Many arboreal animals</a:t>
            </a:r>
          </a:p>
          <a:p>
            <a:r>
              <a:rPr lang="en-US" smtClean="0"/>
              <a:t>Few terrestrial animals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Tropical Rain Forests</a:t>
            </a:r>
          </a:p>
          <a:p>
            <a:r>
              <a:rPr lang="en-US" smtClean="0"/>
              <a:t>Equatorial lowlands</a:t>
            </a:r>
          </a:p>
          <a:p>
            <a:r>
              <a:rPr lang="en-US" smtClean="0"/>
              <a:t>Constant temperature and abundant rainfall all year long</a:t>
            </a:r>
          </a:p>
          <a:p>
            <a:r>
              <a:rPr lang="en-US" smtClean="0"/>
              <a:t>Many arboreal animals</a:t>
            </a:r>
          </a:p>
          <a:p>
            <a:r>
              <a:rPr lang="en-US" smtClean="0"/>
              <a:t>Few terrestrial animals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028725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341871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Tropical and Subtropical Grassland</a:t>
            </a:r>
          </a:p>
          <a:p>
            <a:r>
              <a:rPr lang="en-US" smtClean="0"/>
              <a:t>Warm temperatures throughout the year</a:t>
            </a:r>
          </a:p>
          <a:p>
            <a:r>
              <a:rPr lang="en-US" smtClean="0"/>
              <a:t>Well defined dry season and rainy season</a:t>
            </a:r>
          </a:p>
          <a:p>
            <a:r>
              <a:rPr lang="en-US" smtClean="0"/>
              <a:t>Large herbivores</a:t>
            </a:r>
          </a:p>
          <a:p>
            <a:r>
              <a:rPr lang="en-US" smtClean="0"/>
              <a:t>High grasses</a:t>
            </a:r>
          </a:p>
          <a:p>
            <a:r>
              <a:rPr lang="en-US" smtClean="0"/>
              <a:t>Scattered trees and shrubs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Tropical and Subtropical Grassland</a:t>
            </a:r>
          </a:p>
          <a:p>
            <a:r>
              <a:rPr lang="en-US" smtClean="0"/>
              <a:t>Warm temperatures throughout the year</a:t>
            </a:r>
          </a:p>
          <a:p>
            <a:r>
              <a:rPr lang="en-US" smtClean="0"/>
              <a:t>Well defined dry season and rainy season</a:t>
            </a:r>
          </a:p>
          <a:p>
            <a:r>
              <a:rPr lang="en-US" smtClean="0"/>
              <a:t>Large herbivores</a:t>
            </a:r>
          </a:p>
          <a:p>
            <a:r>
              <a:rPr lang="en-US" smtClean="0"/>
              <a:t>High grasses</a:t>
            </a:r>
          </a:p>
          <a:p>
            <a:r>
              <a:rPr lang="en-US" smtClean="0"/>
              <a:t>Scattered trees and shrubs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33827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81965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Temperate Grassland</a:t>
            </a:r>
          </a:p>
          <a:p>
            <a:r>
              <a:rPr lang="en-US" smtClean="0"/>
              <a:t>Hot, humid summer and cold winter</a:t>
            </a:r>
          </a:p>
          <a:p>
            <a:r>
              <a:rPr lang="en-US" smtClean="0"/>
              <a:t>Precipitation as winter snow and heavy spring and summer rain</a:t>
            </a:r>
          </a:p>
          <a:p>
            <a:r>
              <a:rPr lang="en-US" smtClean="0"/>
              <a:t>Short and tall grasses; trees found only near streams</a:t>
            </a:r>
          </a:p>
          <a:p>
            <a:r>
              <a:rPr lang="en-US" smtClean="0"/>
              <a:t>Wide variety of animal life</a:t>
            </a:r>
          </a:p>
          <a:p>
            <a:r>
              <a:rPr lang="en-US" smtClean="0"/>
              <a:t>Large herbivores</a:t>
            </a:r>
          </a:p>
          <a:p>
            <a:r>
              <a:rPr lang="en-US" smtClean="0"/>
              <a:t>Smaller animals build burrows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Temperate Grassland</a:t>
            </a:r>
          </a:p>
          <a:p>
            <a:r>
              <a:rPr lang="en-US" smtClean="0"/>
              <a:t>Hot, humid summer and cold winter</a:t>
            </a:r>
          </a:p>
          <a:p>
            <a:r>
              <a:rPr lang="en-US" smtClean="0"/>
              <a:t>Precipitation as winter snow and heavy spring and summer rain</a:t>
            </a:r>
          </a:p>
          <a:p>
            <a:r>
              <a:rPr lang="en-US" smtClean="0"/>
              <a:t>Short and tall grasses; trees found only near streams</a:t>
            </a:r>
          </a:p>
          <a:p>
            <a:r>
              <a:rPr lang="en-US" smtClean="0"/>
              <a:t>Wide variety of animal life</a:t>
            </a:r>
          </a:p>
          <a:p>
            <a:r>
              <a:rPr lang="en-US" smtClean="0"/>
              <a:t>Large herbivores</a:t>
            </a:r>
          </a:p>
          <a:p>
            <a:r>
              <a:rPr lang="en-US" smtClean="0"/>
              <a:t>Smaller animals build burrows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427437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96878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3A5F4-EA4B-43B0-AC25-A1CC415C5641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323B-EE74-4D9A-9118-61CA2AF8154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3A5F4-EA4B-43B0-AC25-A1CC415C5641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323B-EE74-4D9A-9118-61CA2AF8154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3A5F4-EA4B-43B0-AC25-A1CC415C5641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323B-EE74-4D9A-9118-61CA2AF8154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3A5F4-EA4B-43B0-AC25-A1CC415C5641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323B-EE74-4D9A-9118-61CA2AF8154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3A5F4-EA4B-43B0-AC25-A1CC415C5641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323B-EE74-4D9A-9118-61CA2AF8154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3A5F4-EA4B-43B0-AC25-A1CC415C5641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323B-EE74-4D9A-9118-61CA2AF8154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3A5F4-EA4B-43B0-AC25-A1CC415C5641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323B-EE74-4D9A-9118-61CA2AF8154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3A5F4-EA4B-43B0-AC25-A1CC415C5641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323B-EE74-4D9A-9118-61CA2AF8154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3A5F4-EA4B-43B0-AC25-A1CC415C5641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323B-EE74-4D9A-9118-61CA2AF8154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3A5F4-EA4B-43B0-AC25-A1CC415C5641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323B-EE74-4D9A-9118-61CA2AF8154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3A5F4-EA4B-43B0-AC25-A1CC415C5641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4323B-EE74-4D9A-9118-61CA2AF8154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3A5F4-EA4B-43B0-AC25-A1CC415C5641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44323B-EE74-4D9A-9118-61CA2AF8154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91440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World Biomes</a:t>
            </a:r>
            <a:endParaRPr lang="en-US" dirty="0"/>
          </a:p>
        </p:txBody>
      </p:sp>
      <p:pic>
        <p:nvPicPr>
          <p:cNvPr id="4" name="Picture 3" descr="Vegetat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990600"/>
            <a:ext cx="9144000" cy="510902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Deserts</a:t>
            </a:r>
            <a:endParaRPr lang="en-US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33800"/>
          </a:xfr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accent6">
                <a:lumMod val="50000"/>
              </a:schemeClr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Identified by lack of precipitation</a:t>
            </a:r>
          </a:p>
          <a:p>
            <a:r>
              <a:rPr lang="en-US" dirty="0" smtClean="0">
                <a:latin typeface="Comic Sans MS" pitchFamily="66" charset="0"/>
              </a:rPr>
              <a:t>Deserts can be cold or hot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Antarctica is a cold desert</a:t>
            </a:r>
          </a:p>
          <a:p>
            <a:r>
              <a:rPr lang="en-US" dirty="0" smtClean="0">
                <a:latin typeface="Comic Sans MS" pitchFamily="66" charset="0"/>
              </a:rPr>
              <a:t>Nocturnal animal life in hot deserts</a:t>
            </a:r>
          </a:p>
          <a:p>
            <a:r>
              <a:rPr lang="en-US" dirty="0" smtClean="0">
                <a:latin typeface="Comic Sans MS" pitchFamily="66" charset="0"/>
              </a:rPr>
              <a:t>Plants are well adapted to short water supply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File:Saguaro Arizona USA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Temperate Deciduous Forests</a:t>
            </a:r>
            <a:endParaRPr lang="en-US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352800"/>
          </a:xfrm>
          <a:solidFill>
            <a:schemeClr val="accent3">
              <a:lumMod val="60000"/>
              <a:lumOff val="40000"/>
            </a:schemeClr>
          </a:solidFill>
          <a:ln w="25400">
            <a:solidFill>
              <a:srgbClr val="4DA14F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Deciduous forests of </a:t>
            </a:r>
            <a:r>
              <a:rPr lang="en-US" dirty="0" err="1" smtClean="0">
                <a:latin typeface="Comic Sans MS" pitchFamily="66" charset="0"/>
              </a:rPr>
              <a:t>mid‑latitude</a:t>
            </a:r>
            <a:r>
              <a:rPr lang="en-US" dirty="0" smtClean="0">
                <a:latin typeface="Comic Sans MS" pitchFamily="66" charset="0"/>
              </a:rPr>
              <a:t> regions</a:t>
            </a:r>
          </a:p>
          <a:p>
            <a:r>
              <a:rPr lang="en-US" dirty="0" smtClean="0">
                <a:latin typeface="Comic Sans MS" pitchFamily="66" charset="0"/>
              </a:rPr>
              <a:t>Cold winters and hot summers</a:t>
            </a:r>
          </a:p>
          <a:p>
            <a:r>
              <a:rPr lang="en-US" dirty="0" smtClean="0">
                <a:latin typeface="Comic Sans MS" pitchFamily="66" charset="0"/>
              </a:rPr>
              <a:t>Abundant rain and snowfall</a:t>
            </a:r>
          </a:p>
          <a:p>
            <a:r>
              <a:rPr lang="en-US" dirty="0" smtClean="0">
                <a:latin typeface="Comic Sans MS" pitchFamily="66" charset="0"/>
              </a:rPr>
              <a:t>Wide variety of animal life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File:Herbst im Teutoburgerwal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Temperate Rain Forests</a:t>
            </a:r>
            <a:endParaRPr lang="en-US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91000"/>
          </a:xfrm>
          <a:solidFill>
            <a:schemeClr val="accent3">
              <a:lumMod val="60000"/>
              <a:lumOff val="40000"/>
            </a:schemeClr>
          </a:solidFill>
          <a:ln w="25400">
            <a:solidFill>
              <a:srgbClr val="006600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Cold winters and hot summers</a:t>
            </a:r>
          </a:p>
          <a:p>
            <a:r>
              <a:rPr lang="en-US" dirty="0" smtClean="0">
                <a:latin typeface="Comic Sans MS" pitchFamily="66" charset="0"/>
              </a:rPr>
              <a:t>Abundant rain and snowfall</a:t>
            </a:r>
          </a:p>
          <a:p>
            <a:r>
              <a:rPr lang="en-US" dirty="0" smtClean="0">
                <a:latin typeface="Comic Sans MS" pitchFamily="66" charset="0"/>
              </a:rPr>
              <a:t>Conifers (redwood, firs, pines, spruce) retain their needles.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Needles conserve water in dry summer and shed snow in cold winter</a:t>
            </a:r>
          </a:p>
          <a:p>
            <a:r>
              <a:rPr lang="en-US" dirty="0" smtClean="0">
                <a:latin typeface="Comic Sans MS" pitchFamily="66" charset="0"/>
              </a:rPr>
              <a:t>Wide variety of animal life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File:Olympic Rainforest Hik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Taiga (Boreal Forest)</a:t>
            </a:r>
            <a:endParaRPr lang="en-US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  <a:ln w="25400">
            <a:solidFill>
              <a:schemeClr val="tx1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Coniferous (Evergreen) Forests</a:t>
            </a:r>
          </a:p>
          <a:p>
            <a:r>
              <a:rPr lang="en-US" dirty="0" smtClean="0">
                <a:latin typeface="Comic Sans MS" pitchFamily="66" charset="0"/>
              </a:rPr>
              <a:t>Found at high elevations and/or far northern latitudes</a:t>
            </a:r>
          </a:p>
          <a:p>
            <a:r>
              <a:rPr lang="en-US" dirty="0" smtClean="0">
                <a:latin typeface="Comic Sans MS" pitchFamily="66" charset="0"/>
              </a:rPr>
              <a:t>Snow accounts for most of the precipitation</a:t>
            </a:r>
          </a:p>
          <a:p>
            <a:r>
              <a:rPr lang="en-US" dirty="0" smtClean="0">
                <a:latin typeface="Comic Sans MS" pitchFamily="66" charset="0"/>
              </a:rPr>
              <a:t>Animals are adapted to long, cold winters</a:t>
            </a:r>
          </a:p>
          <a:p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File:Mixed Picea (Spruce) forest from Vestfold county in Norwa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Tundra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tx1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Areas with continuously frozen ground (permafrost)</a:t>
            </a:r>
          </a:p>
          <a:p>
            <a:r>
              <a:rPr lang="en-US" dirty="0" smtClean="0">
                <a:latin typeface="Comic Sans MS" pitchFamily="66" charset="0"/>
              </a:rPr>
              <a:t>Near polar regions </a:t>
            </a:r>
          </a:p>
          <a:p>
            <a:r>
              <a:rPr lang="en-US" dirty="0" smtClean="0">
                <a:latin typeface="Comic Sans MS" pitchFamily="66" charset="0"/>
              </a:rPr>
              <a:t>Small plants limited by frozen soil and prolonged dark season</a:t>
            </a:r>
          </a:p>
          <a:p>
            <a:r>
              <a:rPr lang="en-US" dirty="0" smtClean="0">
                <a:latin typeface="Comic Sans MS" pitchFamily="66" charset="0"/>
              </a:rPr>
              <a:t>Animals adapted to extreme cold; birds often migrate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File:Lichens islande1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66915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Biomes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525963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1905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Comic Sans MS" pitchFamily="66" charset="0"/>
              </a:rPr>
              <a:t>Regions of the world with similar physical environments</a:t>
            </a:r>
          </a:p>
          <a:p>
            <a:r>
              <a:rPr lang="en-US" dirty="0" smtClean="0">
                <a:latin typeface="Comic Sans MS" pitchFamily="66" charset="0"/>
              </a:rPr>
              <a:t>Named for most conspicuous types of vegetation</a:t>
            </a:r>
          </a:p>
          <a:p>
            <a:r>
              <a:rPr lang="en-US" dirty="0" smtClean="0">
                <a:latin typeface="Comic Sans MS" pitchFamily="66" charset="0"/>
              </a:rPr>
              <a:t>Climate factors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latin typeface="Comic Sans MS" pitchFamily="66" charset="0"/>
              </a:rPr>
              <a:t>Rainfall (precipitation)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latin typeface="Comic Sans MS" pitchFamily="66" charset="0"/>
              </a:rPr>
              <a:t>Temperature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latin typeface="Comic Sans MS" pitchFamily="66" charset="0"/>
              </a:rPr>
              <a:t>Altitude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latin typeface="Comic Sans MS" pitchFamily="66" charset="0"/>
              </a:rPr>
              <a:t>Latitude</a:t>
            </a:r>
          </a:p>
          <a:p>
            <a:r>
              <a:rPr lang="en-US" dirty="0" smtClean="0">
                <a:latin typeface="Comic Sans MS" pitchFamily="66" charset="0"/>
              </a:rPr>
              <a:t>Boundaries are indistinct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Six Major Biomes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229600" cy="5257800"/>
          </a:xfr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9050">
            <a:solidFill>
              <a:schemeClr val="accent1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Tropical Rain Forests</a:t>
            </a:r>
          </a:p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Grassland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Tropical/Subtropical Grassland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Temperate Grassland</a:t>
            </a:r>
          </a:p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Desert</a:t>
            </a:r>
          </a:p>
          <a:p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Temperate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Temperate Deciduous Forest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Temperate Rain Forest</a:t>
            </a:r>
          </a:p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Taiga</a:t>
            </a:r>
          </a:p>
          <a:p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Tundra</a:t>
            </a:r>
            <a:endParaRPr lang="en-US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Tropical Rain Forests</a:t>
            </a:r>
            <a:endParaRPr lang="en-US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428999"/>
          </a:xfrm>
          <a:solidFill>
            <a:schemeClr val="accent3">
              <a:lumMod val="40000"/>
              <a:lumOff val="60000"/>
            </a:schemeClr>
          </a:solidFill>
          <a:ln w="25400">
            <a:solidFill>
              <a:srgbClr val="006600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latin typeface="Comic Sans MS" pitchFamily="66" charset="0"/>
              </a:rPr>
              <a:t>Equatorial lowlands</a:t>
            </a:r>
          </a:p>
          <a:p>
            <a:r>
              <a:rPr lang="en-US" dirty="0" smtClean="0">
                <a:latin typeface="Comic Sans MS" pitchFamily="66" charset="0"/>
              </a:rPr>
              <a:t>Constant temperature and abundant rainfall all year long</a:t>
            </a:r>
          </a:p>
          <a:p>
            <a:r>
              <a:rPr lang="en-US" dirty="0" smtClean="0">
                <a:latin typeface="Comic Sans MS" pitchFamily="66" charset="0"/>
              </a:rPr>
              <a:t>Many arboreal animals</a:t>
            </a:r>
          </a:p>
          <a:p>
            <a:r>
              <a:rPr lang="en-US" dirty="0" smtClean="0">
                <a:latin typeface="Comic Sans MS" pitchFamily="66" charset="0"/>
              </a:rPr>
              <a:t>Few terrestrial animals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File:Amazonian rainfores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Tropical and Subtropical Grassland</a:t>
            </a:r>
            <a:endParaRPr lang="en-US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77200" cy="4525963"/>
          </a:xfrm>
          <a:solidFill>
            <a:schemeClr val="accent3">
              <a:lumMod val="40000"/>
              <a:lumOff val="60000"/>
            </a:schemeClr>
          </a:solidFill>
          <a:ln w="25400">
            <a:solidFill>
              <a:srgbClr val="006600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Warm temperatures throughout the year</a:t>
            </a:r>
          </a:p>
          <a:p>
            <a:r>
              <a:rPr lang="en-US" dirty="0" smtClean="0">
                <a:latin typeface="Comic Sans MS" pitchFamily="66" charset="0"/>
              </a:rPr>
              <a:t>Well defined dry season and rainy season</a:t>
            </a:r>
          </a:p>
          <a:p>
            <a:r>
              <a:rPr lang="en-US" dirty="0" smtClean="0">
                <a:latin typeface="Comic Sans MS" pitchFamily="66" charset="0"/>
              </a:rPr>
              <a:t>Large herbivores</a:t>
            </a:r>
          </a:p>
          <a:p>
            <a:r>
              <a:rPr lang="en-US" dirty="0" smtClean="0">
                <a:latin typeface="Comic Sans MS" pitchFamily="66" charset="0"/>
              </a:rPr>
              <a:t>High grasses</a:t>
            </a:r>
          </a:p>
          <a:p>
            <a:r>
              <a:rPr lang="en-US" dirty="0" smtClean="0">
                <a:latin typeface="Comic Sans MS" pitchFamily="66" charset="0"/>
              </a:rPr>
              <a:t>Scattered trees and shrubs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5602" name="Picture 2" descr="File:Elephantreach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717" y="0"/>
            <a:ext cx="914971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Temperate Grassland</a:t>
            </a:r>
            <a:endParaRPr lang="en-US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077200" cy="4525963"/>
          </a:xfrm>
          <a:solidFill>
            <a:srgbClr val="FDFCD4"/>
          </a:solidFill>
          <a:ln w="25400">
            <a:solidFill>
              <a:schemeClr val="accent6">
                <a:lumMod val="75000"/>
              </a:schemeClr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latin typeface="Comic Sans MS" pitchFamily="66" charset="0"/>
              </a:rPr>
              <a:t>Hot, humid summer and cold winter</a:t>
            </a:r>
          </a:p>
          <a:p>
            <a:r>
              <a:rPr lang="en-US" dirty="0" smtClean="0">
                <a:latin typeface="Comic Sans MS" pitchFamily="66" charset="0"/>
              </a:rPr>
              <a:t>Precipitation as winter snow and heavy spring and summer rain</a:t>
            </a:r>
          </a:p>
          <a:p>
            <a:r>
              <a:rPr lang="en-US" dirty="0" smtClean="0">
                <a:latin typeface="Comic Sans MS" pitchFamily="66" charset="0"/>
              </a:rPr>
              <a:t>Short and tall grasses; trees found only near streams</a:t>
            </a:r>
          </a:p>
          <a:p>
            <a:r>
              <a:rPr lang="en-US" dirty="0" smtClean="0">
                <a:latin typeface="Comic Sans MS" pitchFamily="66" charset="0"/>
              </a:rPr>
              <a:t>Wide variety of animal life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Large herbivores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Smaller animals build burrows</a:t>
            </a:r>
          </a:p>
          <a:p>
            <a:pPr lvl="1"/>
            <a:endParaRPr lang="en-US" dirty="0" smtClean="0">
              <a:latin typeface="Comic Sans MS" pitchFamily="66" charset="0"/>
            </a:endParaRPr>
          </a:p>
          <a:p>
            <a:pPr lvl="1"/>
            <a:endParaRPr lang="en-US" dirty="0" smtClean="0">
              <a:latin typeface="Comic Sans MS" pitchFamily="66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File:CERA prairi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924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898</Words>
  <Application>Microsoft Office PowerPoint</Application>
  <PresentationFormat>Екран (4:3)</PresentationFormat>
  <Paragraphs>219</Paragraphs>
  <Slides>19</Slides>
  <Notes>19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19</vt:i4>
      </vt:variant>
    </vt:vector>
  </HeadingPairs>
  <TitlesOfParts>
    <vt:vector size="20" baseType="lpstr">
      <vt:lpstr>Office Theme</vt:lpstr>
      <vt:lpstr>World Biomes</vt:lpstr>
      <vt:lpstr>Biomes</vt:lpstr>
      <vt:lpstr>Six Major Biomes</vt:lpstr>
      <vt:lpstr>Tropical Rain Forests</vt:lpstr>
      <vt:lpstr>Презентація PowerPoint</vt:lpstr>
      <vt:lpstr>Tropical and Subtropical Grassland</vt:lpstr>
      <vt:lpstr>Презентація PowerPoint</vt:lpstr>
      <vt:lpstr>Temperate Grassland</vt:lpstr>
      <vt:lpstr>Презентація PowerPoint</vt:lpstr>
      <vt:lpstr>Deserts</vt:lpstr>
      <vt:lpstr>Презентація PowerPoint</vt:lpstr>
      <vt:lpstr>Temperate Deciduous Forests</vt:lpstr>
      <vt:lpstr>Презентація PowerPoint</vt:lpstr>
      <vt:lpstr>Temperate Rain Forests</vt:lpstr>
      <vt:lpstr>Презентація PowerPoint</vt:lpstr>
      <vt:lpstr>Taiga (Boreal Forest)</vt:lpstr>
      <vt:lpstr>Презентація PowerPoint</vt:lpstr>
      <vt:lpstr>Tundra</vt:lpstr>
      <vt:lpstr>Презентація PowerPoint</vt:lpstr>
    </vt:vector>
  </TitlesOfParts>
  <Company>El Diamante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Biomes</dc:title>
  <dc:creator>Teacher</dc:creator>
  <cp:lastModifiedBy>RomaK</cp:lastModifiedBy>
  <cp:revision>39</cp:revision>
  <dcterms:created xsi:type="dcterms:W3CDTF">2009-02-02T20:46:56Z</dcterms:created>
  <dcterms:modified xsi:type="dcterms:W3CDTF">2015-09-03T12:06:07Z</dcterms:modified>
</cp:coreProperties>
</file>