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FFCC"/>
    <a:srgbClr val="FB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DCB5E-C293-4013-B5A4-223F5D882F9A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8B656-A742-41E6-B130-C2C7D625F33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6089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Dihybrid Crosses</a:t>
            </a:r>
          </a:p>
          <a:p>
            <a:r>
              <a:rPr lang="en-US" smtClean="0"/>
              <a:t>The Law of Independent Assortment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Dihybrid Crosses</a:t>
            </a:r>
          </a:p>
          <a:p>
            <a:r>
              <a:rPr lang="en-US" smtClean="0"/>
              <a:t>The Law of Independent Assortment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2617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Independent Assortment</a:t>
            </a:r>
          </a:p>
          <a:p>
            <a:r>
              <a:rPr lang="en-US" smtClean="0"/>
              <a:t>The inheritance pattern of one trait will not affect the inheritance pattern of another</a:t>
            </a:r>
          </a:p>
          <a:p>
            <a:r>
              <a:rPr lang="en-US" smtClean="0"/>
              <a:t>Independent assortment occurs during meiosis</a:t>
            </a:r>
          </a:p>
          <a:p>
            <a:r>
              <a:rPr lang="en-US" smtClean="0"/>
              <a:t>For a single human gamete, the possible ways chromosomes may assort is astounding:</a:t>
            </a:r>
          </a:p>
          <a:p>
            <a:r>
              <a:rPr lang="en-US" smtClean="0"/>
              <a:t>223 = 8,388,608 possible combinations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Independent Assortment</a:t>
            </a:r>
          </a:p>
          <a:p>
            <a:r>
              <a:rPr lang="en-US" smtClean="0"/>
              <a:t>The inheritance pattern of one trait will not affect the inheritance pattern of another</a:t>
            </a:r>
          </a:p>
          <a:p>
            <a:r>
              <a:rPr lang="en-US" smtClean="0"/>
              <a:t>Independent assortment occurs during meiosis</a:t>
            </a:r>
          </a:p>
          <a:p>
            <a:r>
              <a:rPr lang="en-US" smtClean="0"/>
              <a:t>For a single human gamete, the possible ways chromosomes may assort is astounding:</a:t>
            </a:r>
          </a:p>
          <a:p>
            <a:r>
              <a:rPr lang="en-US" smtClean="0"/>
              <a:t>223 = 8,388,608 possible combinations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174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Dihybrid Cross</a:t>
            </a:r>
          </a:p>
          <a:p>
            <a:r>
              <a:rPr lang="en-US" smtClean="0"/>
              <a:t>In snapdragons, tallness (T) is dominant to dwarfness(t), while red color is due to gene (R) and white to its corresponding allele (r). The heterozygous condition results in pink (Rr) flower color. A dwarf pink snapdragon is crossed with a plant homozygous for tallness and red flowers. Give the possible genotypes and corresponding phenotypes for all of the possible F1 generation.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Dihybrid Cross</a:t>
            </a:r>
          </a:p>
          <a:p>
            <a:r>
              <a:rPr lang="en-US" smtClean="0"/>
              <a:t>In snapdragons, tallness (T) is dominant to dwarfness(t), while red color is due to gene (R) and white to its corresponding allele (r). The heterozygous condition results in pink (Rr) flower color. A dwarf pink snapdragon is crossed with a plant homozygous for tallness and red flowers. Give the possible genotypes and corresponding phenotypes for all of the possible F1 generation.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9353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#1: Determine Genotypes of Parents</a:t>
            </a:r>
          </a:p>
          <a:p>
            <a:r>
              <a:rPr lang="en-US" smtClean="0"/>
              <a:t>“A dwarf pink snapdragon is crossed with a plant homozygous for tallness and red flowers. “</a:t>
            </a:r>
          </a:p>
          <a:p>
            <a:r>
              <a:rPr lang="en-US" smtClean="0"/>
              <a:t>Dwarf pink = ttRr</a:t>
            </a:r>
          </a:p>
          <a:p>
            <a:r>
              <a:rPr lang="en-US" smtClean="0"/>
              <a:t>Homozygous tall, red = TTRR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#1: Determine Genotypes of Parents</a:t>
            </a:r>
          </a:p>
          <a:p>
            <a:r>
              <a:rPr lang="en-US" smtClean="0"/>
              <a:t>“A dwarf pink snapdragon is crossed with a plant homozygous for tallness and red flowers. “</a:t>
            </a:r>
          </a:p>
          <a:p>
            <a:r>
              <a:rPr lang="en-US" smtClean="0"/>
              <a:t>Dwarf pink = ttRr</a:t>
            </a:r>
          </a:p>
          <a:p>
            <a:r>
              <a:rPr lang="en-US" smtClean="0"/>
              <a:t>Homozygous tall, red = TTRR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397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#2: Determine Genotypes of Gametes</a:t>
            </a:r>
          </a:p>
          <a:p>
            <a:r>
              <a:rPr lang="en-US" smtClean="0"/>
              <a:t>“A dwarf pink snapdragon is crossed with a plant homozygous for tallness and red flowers. “</a:t>
            </a:r>
          </a:p>
          <a:p>
            <a:r>
              <a:rPr lang="en-US" smtClean="0"/>
              <a:t>Dwarf pink = ttRr</a:t>
            </a:r>
          </a:p>
          <a:p>
            <a:r>
              <a:rPr lang="en-US" smtClean="0"/>
              <a:t>Homozygous tall, red = TTRR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#2: Determine Genotypes of Gametes</a:t>
            </a:r>
          </a:p>
          <a:p>
            <a:r>
              <a:rPr lang="en-US" smtClean="0"/>
              <a:t>“A dwarf pink snapdragon is crossed with a plant homozygous for tallness and red flowers. “</a:t>
            </a:r>
          </a:p>
          <a:p>
            <a:r>
              <a:rPr lang="en-US" smtClean="0"/>
              <a:t>Dwarf pink = ttRr</a:t>
            </a:r>
          </a:p>
          <a:p>
            <a:r>
              <a:rPr lang="en-US" smtClean="0"/>
              <a:t>Homozygous tall, red = TTRR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5768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Gametes from TALL red parent 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Gametes from dwarf pink parent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Step #3: Punnett Square</a:t>
            </a:r>
          </a:p>
          <a:p>
            <a:r>
              <a:rPr lang="en-US" smtClean="0"/>
              <a:t>The Punnett square determines the genotypes of the offspring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Gametes from TALL red parent 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tr</a:t>
            </a:r>
          </a:p>
          <a:p>
            <a:r>
              <a:rPr lang="en-US" smtClean="0"/>
              <a:t>Gametes from dwarf pink parent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Step #3: Punnett Square</a:t>
            </a:r>
          </a:p>
          <a:p>
            <a:r>
              <a:rPr lang="en-US" smtClean="0"/>
              <a:t>The Punnett square determines the genotypes of the offspring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2697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Step #4: Identify Phenotype Ratios in Offspring</a:t>
            </a:r>
          </a:p>
          <a:p>
            <a:r>
              <a:rPr lang="en-US" smtClean="0"/>
              <a:t>Tall, red =  8/16</a:t>
            </a:r>
          </a:p>
          <a:p>
            <a:r>
              <a:rPr lang="en-US" smtClean="0"/>
              <a:t>Tall, pink =  8/16</a:t>
            </a:r>
          </a:p>
          <a:p>
            <a:r>
              <a:rPr lang="en-US" smtClean="0"/>
              <a:t>Tall, white =  0/16</a:t>
            </a:r>
          </a:p>
          <a:p>
            <a:r>
              <a:rPr lang="en-US" smtClean="0"/>
              <a:t>Short, red =  0/16</a:t>
            </a:r>
          </a:p>
          <a:p>
            <a:r>
              <a:rPr lang="en-US" smtClean="0"/>
              <a:t>Short, pink =  0/16</a:t>
            </a:r>
          </a:p>
          <a:p>
            <a:r>
              <a:rPr lang="en-US" smtClean="0"/>
              <a:t>Short, white =  0/16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TtRR</a:t>
            </a:r>
          </a:p>
          <a:p>
            <a:r>
              <a:rPr lang="en-US" smtClean="0"/>
              <a:t>Step #4: Identify Phenotype Ratios in Offspring</a:t>
            </a:r>
          </a:p>
          <a:p>
            <a:r>
              <a:rPr lang="en-US" smtClean="0"/>
              <a:t>Tall, red =  8/16</a:t>
            </a:r>
          </a:p>
          <a:p>
            <a:r>
              <a:rPr lang="en-US" smtClean="0"/>
              <a:t>Tall, pink =  8/16</a:t>
            </a:r>
          </a:p>
          <a:p>
            <a:r>
              <a:rPr lang="en-US" smtClean="0"/>
              <a:t>Tall, white =  0/16</a:t>
            </a:r>
          </a:p>
          <a:p>
            <a:r>
              <a:rPr lang="en-US" smtClean="0"/>
              <a:t>Short, red =  0/16</a:t>
            </a:r>
          </a:p>
          <a:p>
            <a:r>
              <a:rPr lang="en-US" smtClean="0"/>
              <a:t>Short, pink =  0/16</a:t>
            </a:r>
          </a:p>
          <a:p>
            <a:r>
              <a:rPr lang="en-US" smtClean="0"/>
              <a:t>Short, white =  0/16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754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A0E4F-59ED-4F97-BDB7-EE8D25FBF36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A6CF-66C5-48C5-99E4-4FD52D1F01F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967CD-C8D6-439B-8C8B-BE290C97760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F0D-9480-48D5-B917-9F67F5BD6F9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3A782-41AE-4A33-95E2-7E509399204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636DB-0ECE-4D13-A596-6C2F172ECD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1A7B-2CFA-4646-8C0D-6BD08761BA4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30C26-4018-4455-A651-639DC7EB7AD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BCE30-9B3F-470F-A112-8FE2DA6155D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F841E-F8E9-4A85-8B96-4178CA28782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2EB92-8EA2-4C5F-8C21-6BAE9AA1D84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0A90-2883-4BD3-8569-377FEBE8CE9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3A6F-BE1F-41A9-A9ED-D312BB0F181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BCA32-9387-4B6C-A382-4FB1DF6B3BF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1F096-7BDB-4D96-AAFB-AD602C4866C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88C5-C33E-44FE-A107-6A237B98DF7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02051-CF20-4E37-9312-7F291E34C6A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593C9-050D-4192-B0F0-278DA6C4D29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A7810-1DAA-4667-BFEE-CCCBC9C243D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2E75F-8D83-42A8-BBC8-4E7E1E86D00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B0E65-F621-4DFE-8A1C-2371892B718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BC6E9-82AF-44B4-819D-E40EACFB773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A021CD-4F0A-4E79-827F-A9D8AF186C7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F5CF26-6407-4E93-A314-E869B1493F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www.farmerals.com/images/snapdragons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2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"/>
            <a:ext cx="71628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Dihybrid</a:t>
            </a:r>
            <a:r>
              <a:rPr lang="en-US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Crosses</a:t>
            </a: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7391400" cy="1752600"/>
          </a:xfrm>
        </p:spPr>
        <p:txBody>
          <a:bodyPr/>
          <a:lstStyle/>
          <a:p>
            <a:pPr eaLnBrk="1" hangingPunct="1"/>
            <a:r>
              <a:rPr lang="en-US" sz="4800" u="sng" smtClean="0">
                <a:solidFill>
                  <a:srgbClr val="FFFF00"/>
                </a:solidFill>
                <a:latin typeface="Comic Sans MS" pitchFamily="66" charset="0"/>
              </a:rPr>
              <a:t>The Law of Independent Assortment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Assortment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The inheritance pattern of one trait will not affect the inheritance pattern of another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Independent assortment occurs during meiosis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For a single human gamete, the possible ways chromosomes may assort is astounding: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r>
              <a:rPr lang="en-US" b="1" baseline="30000" dirty="0" smtClean="0">
                <a:solidFill>
                  <a:srgbClr val="C00000"/>
                </a:solidFill>
                <a:latin typeface="Comic Sans MS" pitchFamily="66" charset="0"/>
              </a:rPr>
              <a:t>23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= 8,388,608 possible combinations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Dihybrid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Cross</a:t>
            </a: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81000" y="1371600"/>
            <a:ext cx="8458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>
                <a:latin typeface="Comic Sans MS" pitchFamily="66" charset="0"/>
                <a:cs typeface="Times New Roman" pitchFamily="18" charset="0"/>
              </a:rPr>
              <a:t>In snapdragons, tallness (T) is dominant to dwarfness(t), while red color is due to</a:t>
            </a:r>
            <a:r>
              <a:rPr lang="en-US" sz="2400">
                <a:latin typeface="Comic Sans MS" pitchFamily="66" charset="0"/>
              </a:rPr>
              <a:t> </a:t>
            </a:r>
            <a:r>
              <a:rPr lang="en-US" sz="2400">
                <a:latin typeface="Comic Sans MS" pitchFamily="66" charset="0"/>
                <a:cs typeface="Times New Roman" pitchFamily="18" charset="0"/>
              </a:rPr>
              <a:t>gene (R) and white to its corresponding allele (r). The heterozygous condition results</a:t>
            </a:r>
            <a:r>
              <a:rPr lang="en-US" sz="2400">
                <a:latin typeface="Comic Sans MS" pitchFamily="66" charset="0"/>
              </a:rPr>
              <a:t> </a:t>
            </a:r>
            <a:r>
              <a:rPr lang="en-US" sz="2400">
                <a:latin typeface="Comic Sans MS" pitchFamily="66" charset="0"/>
                <a:cs typeface="Times New Roman" pitchFamily="18" charset="0"/>
              </a:rPr>
              <a:t>in pink (Rr) flower color. A dwarf pink snapdragon is crossed with a plant</a:t>
            </a:r>
            <a:r>
              <a:rPr lang="en-US" sz="2400">
                <a:latin typeface="Comic Sans MS" pitchFamily="66" charset="0"/>
              </a:rPr>
              <a:t> </a:t>
            </a:r>
            <a:r>
              <a:rPr lang="en-US" sz="2400">
                <a:latin typeface="Comic Sans MS" pitchFamily="66" charset="0"/>
                <a:cs typeface="Times New Roman" pitchFamily="18" charset="0"/>
              </a:rPr>
              <a:t>homozygous for tallness and red flowers. Give the possible genotypes and corresponding phenotypes for all of the possible F</a:t>
            </a:r>
            <a:r>
              <a:rPr lang="en-US" sz="2400" baseline="-25000">
                <a:latin typeface="Comic Sans MS" pitchFamily="66" charset="0"/>
                <a:cs typeface="Times New Roman" pitchFamily="18" charset="0"/>
              </a:rPr>
              <a:t>1</a:t>
            </a:r>
            <a:r>
              <a:rPr lang="en-US" sz="2400">
                <a:latin typeface="Comic Sans MS" pitchFamily="66" charset="0"/>
                <a:cs typeface="Times New Roman" pitchFamily="18" charset="0"/>
              </a:rPr>
              <a:t> generation.</a:t>
            </a:r>
            <a:r>
              <a:rPr lang="en-US" sz="240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477963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Step #1: Determine Genotypes of Parents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838200" y="1752600"/>
            <a:ext cx="7162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  <a:cs typeface="Times New Roman" pitchFamily="18" charset="0"/>
              </a:rPr>
              <a:t>“A dwarf pink snapdragon is crossed with a plant</a:t>
            </a:r>
            <a:r>
              <a:rPr lang="en-US" sz="2800">
                <a:latin typeface="Comic Sans MS" pitchFamily="66" charset="0"/>
              </a:rPr>
              <a:t> </a:t>
            </a:r>
            <a:r>
              <a:rPr lang="en-US" sz="2800">
                <a:latin typeface="Comic Sans MS" pitchFamily="66" charset="0"/>
                <a:cs typeface="Times New Roman" pitchFamily="18" charset="0"/>
              </a:rPr>
              <a:t>homozygous for tallness and red flowers. “</a:t>
            </a:r>
            <a:endParaRPr lang="en-US" sz="2800"/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3200400" y="3200400"/>
            <a:ext cx="3990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Dwarf pink = ttRr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1144588" y="4840288"/>
            <a:ext cx="6399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Homozygous tall, red = TTRR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477963"/>
          </a:xfrm>
          <a:ln w="28575"/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Step #2: Determine Genotypes of Gametes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838200" y="1752600"/>
            <a:ext cx="7162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  <a:cs typeface="Times New Roman" pitchFamily="18" charset="0"/>
              </a:rPr>
              <a:t>“A dwarf pink snapdragon is crossed with a plant</a:t>
            </a:r>
            <a:r>
              <a:rPr lang="en-US" sz="2800">
                <a:latin typeface="Comic Sans MS" pitchFamily="66" charset="0"/>
              </a:rPr>
              <a:t> </a:t>
            </a:r>
            <a:r>
              <a:rPr lang="en-US" sz="2800">
                <a:latin typeface="Comic Sans MS" pitchFamily="66" charset="0"/>
                <a:cs typeface="Times New Roman" pitchFamily="18" charset="0"/>
              </a:rPr>
              <a:t>homozygous for tallness and red flowers. “</a:t>
            </a:r>
            <a:endParaRPr lang="en-US" sz="2800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3200400" y="3200400"/>
            <a:ext cx="3990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Dwarf pink = ttRr</a:t>
            </a: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1144588" y="4840288"/>
            <a:ext cx="6399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Homozygous tall, red = TTRR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81400" y="3987800"/>
            <a:ext cx="636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95800" y="3987800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10200" y="3987800"/>
            <a:ext cx="636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324600" y="3962400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19600" y="5791200"/>
            <a:ext cx="722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81400" y="5791200"/>
            <a:ext cx="722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410200" y="5816600"/>
            <a:ext cx="722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324600" y="5816600"/>
            <a:ext cx="722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unnett_dihybri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1550" y="2514600"/>
            <a:ext cx="375285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5029200" y="2057400"/>
            <a:ext cx="48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5915025" y="2057400"/>
            <a:ext cx="48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6829425" y="2057400"/>
            <a:ext cx="48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7743825" y="2057400"/>
            <a:ext cx="48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5181600" y="838200"/>
            <a:ext cx="30273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omic Sans MS" pitchFamily="66" charset="0"/>
              </a:rPr>
              <a:t>Gametes from TALL </a:t>
            </a:r>
            <a:r>
              <a:rPr lang="en-US" sz="2400">
                <a:solidFill>
                  <a:srgbClr val="C00000"/>
                </a:solidFill>
                <a:latin typeface="Comic Sans MS" pitchFamily="66" charset="0"/>
              </a:rPr>
              <a:t>red</a:t>
            </a:r>
            <a:r>
              <a:rPr lang="en-US" sz="2400">
                <a:latin typeface="Comic Sans MS" pitchFamily="66" charset="0"/>
              </a:rPr>
              <a:t> parent </a:t>
            </a:r>
          </a:p>
        </p:txBody>
      </p:sp>
      <p:sp>
        <p:nvSpPr>
          <p:cNvPr id="11" name="Right Brace 10"/>
          <p:cNvSpPr/>
          <p:nvPr/>
        </p:nvSpPr>
        <p:spPr>
          <a:xfrm rot="16200000">
            <a:off x="6438900" y="38100"/>
            <a:ext cx="533400" cy="36576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7" name="TextBox 11"/>
          <p:cNvSpPr txBox="1">
            <a:spLocks noChangeArrowheads="1"/>
          </p:cNvSpPr>
          <p:nvPr/>
        </p:nvSpPr>
        <p:spPr bwMode="auto">
          <a:xfrm>
            <a:off x="3984625" y="2819400"/>
            <a:ext cx="43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8" name="TextBox 12"/>
          <p:cNvSpPr txBox="1">
            <a:spLocks noChangeArrowheads="1"/>
          </p:cNvSpPr>
          <p:nvPr/>
        </p:nvSpPr>
        <p:spPr bwMode="auto">
          <a:xfrm>
            <a:off x="3992563" y="3733800"/>
            <a:ext cx="40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3965575" y="4648200"/>
            <a:ext cx="43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4014788" y="5562600"/>
            <a:ext cx="40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tr</a:t>
            </a:r>
          </a:p>
        </p:txBody>
      </p:sp>
      <p:sp>
        <p:nvSpPr>
          <p:cNvPr id="16" name="Right Brace 15"/>
          <p:cNvSpPr/>
          <p:nvPr/>
        </p:nvSpPr>
        <p:spPr>
          <a:xfrm rot="10800000">
            <a:off x="3581400" y="2590800"/>
            <a:ext cx="533400" cy="35052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9" name="TextBox 16"/>
          <p:cNvSpPr txBox="1">
            <a:spLocks noChangeArrowheads="1"/>
          </p:cNvSpPr>
          <p:nvPr/>
        </p:nvSpPr>
        <p:spPr bwMode="auto">
          <a:xfrm>
            <a:off x="762000" y="3962400"/>
            <a:ext cx="281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Comic Sans MS" pitchFamily="66" charset="0"/>
              </a:rPr>
              <a:t>Gametes from dwarf </a:t>
            </a:r>
            <a:r>
              <a:rPr lang="en-US" sz="2400" dirty="0">
                <a:solidFill>
                  <a:srgbClr val="FF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pink</a:t>
            </a:r>
            <a:r>
              <a:rPr lang="en-US" sz="2400" dirty="0">
                <a:latin typeface="Comic Sans MS" pitchFamily="66" charset="0"/>
              </a:rPr>
              <a:t> parent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899025" y="28305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791200" y="3744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16713" y="3744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677150" y="46593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677150" y="3744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727825" y="28305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696200" y="28305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77150" y="55737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857750" y="55737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772150" y="55737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848350" y="46593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2750" y="46593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2750" y="55737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57750" y="3744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876800" y="46593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813425" y="2819400"/>
            <a:ext cx="739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762000" y="0"/>
            <a:ext cx="7543800" cy="9144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Step #3: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Punnett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Square</a:t>
            </a:r>
            <a:endParaRPr lang="en-US" dirty="0"/>
          </a:p>
        </p:txBody>
      </p:sp>
      <p:sp>
        <p:nvSpPr>
          <p:cNvPr id="7200" name="TextBox 35"/>
          <p:cNvSpPr txBox="1">
            <a:spLocks noChangeArrowheads="1"/>
          </p:cNvSpPr>
          <p:nvPr/>
        </p:nvSpPr>
        <p:spPr bwMode="auto">
          <a:xfrm>
            <a:off x="990600" y="838200"/>
            <a:ext cx="3581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The Punnett square determines the genotypes of the offspring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unnett_dihybri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375285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195" name="TextBox 17"/>
          <p:cNvSpPr txBox="1">
            <a:spLocks noChangeArrowheads="1"/>
          </p:cNvSpPr>
          <p:nvPr/>
        </p:nvSpPr>
        <p:spPr bwMode="auto">
          <a:xfrm>
            <a:off x="1184275" y="21447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196" name="TextBox 18"/>
          <p:cNvSpPr txBox="1">
            <a:spLocks noChangeArrowheads="1"/>
          </p:cNvSpPr>
          <p:nvPr/>
        </p:nvSpPr>
        <p:spPr bwMode="auto">
          <a:xfrm>
            <a:off x="2076450" y="30591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197" name="TextBox 19"/>
          <p:cNvSpPr txBox="1">
            <a:spLocks noChangeArrowheads="1"/>
          </p:cNvSpPr>
          <p:nvPr/>
        </p:nvSpPr>
        <p:spPr bwMode="auto">
          <a:xfrm>
            <a:off x="3001963" y="30591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198" name="TextBox 20"/>
          <p:cNvSpPr txBox="1">
            <a:spLocks noChangeArrowheads="1"/>
          </p:cNvSpPr>
          <p:nvPr/>
        </p:nvSpPr>
        <p:spPr bwMode="auto">
          <a:xfrm>
            <a:off x="3962400" y="39735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199" name="TextBox 21"/>
          <p:cNvSpPr txBox="1">
            <a:spLocks noChangeArrowheads="1"/>
          </p:cNvSpPr>
          <p:nvPr/>
        </p:nvSpPr>
        <p:spPr bwMode="auto">
          <a:xfrm>
            <a:off x="3962400" y="30591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0" name="TextBox 22"/>
          <p:cNvSpPr txBox="1">
            <a:spLocks noChangeArrowheads="1"/>
          </p:cNvSpPr>
          <p:nvPr/>
        </p:nvSpPr>
        <p:spPr bwMode="auto">
          <a:xfrm>
            <a:off x="3013075" y="21447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1" name="TextBox 23"/>
          <p:cNvSpPr txBox="1">
            <a:spLocks noChangeArrowheads="1"/>
          </p:cNvSpPr>
          <p:nvPr/>
        </p:nvSpPr>
        <p:spPr bwMode="auto">
          <a:xfrm>
            <a:off x="3981450" y="21447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2" name="TextBox 24"/>
          <p:cNvSpPr txBox="1">
            <a:spLocks noChangeArrowheads="1"/>
          </p:cNvSpPr>
          <p:nvPr/>
        </p:nvSpPr>
        <p:spPr bwMode="auto">
          <a:xfrm>
            <a:off x="3962400" y="4887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3" name="TextBox 25"/>
          <p:cNvSpPr txBox="1">
            <a:spLocks noChangeArrowheads="1"/>
          </p:cNvSpPr>
          <p:nvPr/>
        </p:nvSpPr>
        <p:spPr bwMode="auto">
          <a:xfrm>
            <a:off x="1143000" y="4887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4" name="TextBox 26"/>
          <p:cNvSpPr txBox="1">
            <a:spLocks noChangeArrowheads="1"/>
          </p:cNvSpPr>
          <p:nvPr/>
        </p:nvSpPr>
        <p:spPr bwMode="auto">
          <a:xfrm>
            <a:off x="2057400" y="4887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5" name="TextBox 27"/>
          <p:cNvSpPr txBox="1">
            <a:spLocks noChangeArrowheads="1"/>
          </p:cNvSpPr>
          <p:nvPr/>
        </p:nvSpPr>
        <p:spPr bwMode="auto">
          <a:xfrm>
            <a:off x="2133600" y="39735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6" name="TextBox 28"/>
          <p:cNvSpPr txBox="1">
            <a:spLocks noChangeArrowheads="1"/>
          </p:cNvSpPr>
          <p:nvPr/>
        </p:nvSpPr>
        <p:spPr bwMode="auto">
          <a:xfrm>
            <a:off x="3048000" y="3973513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7" name="TextBox 29"/>
          <p:cNvSpPr txBox="1">
            <a:spLocks noChangeArrowheads="1"/>
          </p:cNvSpPr>
          <p:nvPr/>
        </p:nvSpPr>
        <p:spPr bwMode="auto">
          <a:xfrm>
            <a:off x="3048000" y="48879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8" name="TextBox 30"/>
          <p:cNvSpPr txBox="1">
            <a:spLocks noChangeArrowheads="1"/>
          </p:cNvSpPr>
          <p:nvPr/>
        </p:nvSpPr>
        <p:spPr bwMode="auto">
          <a:xfrm>
            <a:off x="1143000" y="305911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09" name="TextBox 31"/>
          <p:cNvSpPr txBox="1">
            <a:spLocks noChangeArrowheads="1"/>
          </p:cNvSpPr>
          <p:nvPr/>
        </p:nvSpPr>
        <p:spPr bwMode="auto">
          <a:xfrm>
            <a:off x="1162050" y="397351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8210" name="TextBox 32"/>
          <p:cNvSpPr txBox="1">
            <a:spLocks noChangeArrowheads="1"/>
          </p:cNvSpPr>
          <p:nvPr/>
        </p:nvSpPr>
        <p:spPr bwMode="auto">
          <a:xfrm>
            <a:off x="2098675" y="2133600"/>
            <a:ext cx="739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TtRR</a:t>
            </a:r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295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Step #4: Identify Phenotype Ratios in Offspring</a:t>
            </a:r>
            <a:endParaRPr lang="en-US" sz="4000" dirty="0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648200" y="1752600"/>
            <a:ext cx="4343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Tall, red =  </a:t>
            </a:r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8</a:t>
            </a:r>
            <a:r>
              <a:rPr lang="en-US" sz="2800" b="1">
                <a:latin typeface="Comic Sans MS" pitchFamily="66" charset="0"/>
              </a:rPr>
              <a:t>/16</a:t>
            </a:r>
          </a:p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Tall, pink =  </a:t>
            </a:r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8</a:t>
            </a:r>
            <a:r>
              <a:rPr lang="en-US" sz="2800" b="1">
                <a:latin typeface="Comic Sans MS" pitchFamily="66" charset="0"/>
              </a:rPr>
              <a:t>/16</a:t>
            </a:r>
          </a:p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Tall, white =  0/16</a:t>
            </a:r>
          </a:p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Short, red =  0/16</a:t>
            </a:r>
          </a:p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Short, pink =  0/16</a:t>
            </a:r>
          </a:p>
          <a:p>
            <a:pPr algn="r">
              <a:lnSpc>
                <a:spcPct val="150000"/>
              </a:lnSpc>
            </a:pPr>
            <a:r>
              <a:rPr lang="en-US" sz="2800" b="1">
                <a:latin typeface="Comic Sans MS" pitchFamily="66" charset="0"/>
              </a:rPr>
              <a:t>Short, white =  0/16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924</Words>
  <Application>Microsoft Office PowerPoint</Application>
  <PresentationFormat>Екран (4:3)</PresentationFormat>
  <Paragraphs>228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Office Theme</vt:lpstr>
      <vt:lpstr>Dihybrid Crosses</vt:lpstr>
      <vt:lpstr>Independent Assortment</vt:lpstr>
      <vt:lpstr>Dihybrid Cross</vt:lpstr>
      <vt:lpstr>Step #1: Determine Genotypes of Parents</vt:lpstr>
      <vt:lpstr>Step #2: Determine Genotypes of Gametes</vt:lpstr>
      <vt:lpstr>Step #3: Punnett Square</vt:lpstr>
      <vt:lpstr>Step #4: Identify Phenotype Ratios in Offspring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</dc:creator>
  <cp:lastModifiedBy>RomaK</cp:lastModifiedBy>
  <cp:revision>27</cp:revision>
  <dcterms:created xsi:type="dcterms:W3CDTF">2008-09-19T02:38:24Z</dcterms:created>
  <dcterms:modified xsi:type="dcterms:W3CDTF">2015-09-03T12:08:14Z</dcterms:modified>
</cp:coreProperties>
</file>