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76" r:id="rId4"/>
    <p:sldId id="262" r:id="rId5"/>
    <p:sldId id="260" r:id="rId6"/>
    <p:sldId id="267" r:id="rId7"/>
    <p:sldId id="269" r:id="rId8"/>
    <p:sldId id="272" r:id="rId9"/>
    <p:sldId id="273" r:id="rId10"/>
    <p:sldId id="274" r:id="rId11"/>
    <p:sldId id="257" r:id="rId12"/>
    <p:sldId id="279" r:id="rId13"/>
    <p:sldId id="270" r:id="rId14"/>
    <p:sldId id="278" r:id="rId15"/>
    <p:sldId id="277" r:id="rId16"/>
    <p:sldId id="261" r:id="rId17"/>
    <p:sldId id="281" r:id="rId18"/>
    <p:sldId id="280" r:id="rId19"/>
    <p:sldId id="28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9C83B-9100-4039-9E3F-C5485FB6599F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EA420-78DE-4EAB-9558-52863A261FC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8743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</a:t>
            </a:r>
          </a:p>
          <a:p>
            <a:r>
              <a:rPr lang="en-US" smtClean="0"/>
              <a:t>Structure </a:t>
            </a:r>
          </a:p>
          <a:p>
            <a:r>
              <a:rPr lang="en-US" smtClean="0"/>
              <a:t>and </a:t>
            </a:r>
          </a:p>
          <a:p>
            <a:r>
              <a:rPr lang="en-US" smtClean="0"/>
              <a:t>Replication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</a:t>
            </a:r>
          </a:p>
          <a:p>
            <a:r>
              <a:rPr lang="en-US" smtClean="0"/>
              <a:t>Structure </a:t>
            </a:r>
          </a:p>
          <a:p>
            <a:r>
              <a:rPr lang="en-US" smtClean="0"/>
              <a:t>and </a:t>
            </a:r>
          </a:p>
          <a:p>
            <a:r>
              <a:rPr lang="en-US" smtClean="0"/>
              <a:t>Replication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757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Guanine pairs with Cytosine</a:t>
            </a:r>
          </a:p>
          <a:p>
            <a:r>
              <a:rPr lang="en-US" smtClean="0"/>
              <a:t>Hydrogen</a:t>
            </a:r>
          </a:p>
          <a:p>
            <a:r>
              <a:rPr lang="en-US" smtClean="0"/>
              <a:t>Bonding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Guanine pairs with Cytosine</a:t>
            </a:r>
          </a:p>
          <a:p>
            <a:r>
              <a:rPr lang="en-US" smtClean="0"/>
              <a:t>Hydrogen</a:t>
            </a:r>
          </a:p>
          <a:p>
            <a:r>
              <a:rPr lang="en-US" smtClean="0"/>
              <a:t>Bonding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2215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4863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Genes and Base Pairs:</a:t>
            </a:r>
            <a:br>
              <a:rPr lang="en-US" smtClean="0"/>
            </a:br>
            <a:r>
              <a:rPr lang="en-US" smtClean="0"/>
              <a:t>A Comparison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Genes and Base Pairs:</a:t>
            </a:r>
            <a:br>
              <a:rPr lang="en-US" smtClean="0"/>
            </a:br>
            <a:r>
              <a:rPr lang="en-US" smtClean="0"/>
              <a:t>A Comparison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4755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“Central Dogma”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</a:t>
            </a:r>
            <a:br>
              <a:rPr lang="en-US" smtClean="0"/>
            </a:br>
            <a:r>
              <a:rPr lang="en-US" smtClean="0"/>
              <a:t>“Central Dogma”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1101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Possible Modes of DNA Replication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Possible Modes of DNA Replication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7536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Replication: 5’ to 3’ Direction ONLY</a:t>
            </a:r>
          </a:p>
          <a:p>
            <a:r>
              <a:rPr lang="en-US" smtClean="0"/>
              <a:t>Continuous replication </a:t>
            </a:r>
          </a:p>
          <a:p>
            <a:r>
              <a:rPr lang="en-US" smtClean="0"/>
              <a:t>on one strand</a:t>
            </a:r>
          </a:p>
          <a:p>
            <a:r>
              <a:rPr lang="en-US" smtClean="0"/>
              <a:t>Discontinuous replication </a:t>
            </a:r>
          </a:p>
          <a:p>
            <a:r>
              <a:rPr lang="en-US" smtClean="0"/>
              <a:t>on one strand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Replication: 5’ to 3’ Direction ONLY</a:t>
            </a:r>
          </a:p>
          <a:p>
            <a:r>
              <a:rPr lang="en-US" smtClean="0"/>
              <a:t>Continuous replication </a:t>
            </a:r>
          </a:p>
          <a:p>
            <a:r>
              <a:rPr lang="en-US" smtClean="0"/>
              <a:t>on one strand</a:t>
            </a:r>
          </a:p>
          <a:p>
            <a:r>
              <a:rPr lang="en-US" smtClean="0"/>
              <a:t>Discontinuous replication </a:t>
            </a:r>
          </a:p>
          <a:p>
            <a:r>
              <a:rPr lang="en-US" smtClean="0"/>
              <a:t>on one strand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5550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Replication is </a:t>
            </a:r>
            <a:br>
              <a:rPr lang="en-US" smtClean="0"/>
            </a:br>
            <a:r>
              <a:rPr lang="en-US" smtClean="0"/>
              <a:t>Catalyzed by Enzymes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Replication is </a:t>
            </a:r>
            <a:br>
              <a:rPr lang="en-US" smtClean="0"/>
            </a:br>
            <a:r>
              <a:rPr lang="en-US" smtClean="0"/>
              <a:t>Catalyzed by Enzymes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6272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Polymerase Adds Complementary Bases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Polymerase Adds Complementary Bases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20653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Polymerase Sees Errors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Polymerase Sees Errors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9490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Polymerase Repairs Errors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Polymerase Repairs Errors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661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Transformation:</a:t>
            </a:r>
            <a:br>
              <a:rPr lang="en-US" smtClean="0"/>
            </a:br>
            <a:r>
              <a:rPr lang="en-US" smtClean="0"/>
              <a:t>Robert Griffith (1928)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Transformation:</a:t>
            </a:r>
            <a:br>
              <a:rPr lang="en-US" smtClean="0"/>
            </a:br>
            <a:r>
              <a:rPr lang="en-US" smtClean="0"/>
              <a:t>Robert Griffith (1928)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0639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is the </a:t>
            </a:r>
            <a:br>
              <a:rPr lang="en-US" smtClean="0"/>
            </a:br>
            <a:r>
              <a:rPr lang="en-US" smtClean="0"/>
              <a:t>Transformer:</a:t>
            </a:r>
            <a:br>
              <a:rPr lang="en-US" smtClean="0"/>
            </a:br>
            <a:r>
              <a:rPr lang="en-US" smtClean="0"/>
              <a:t>Avery (1944)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is the </a:t>
            </a:r>
            <a:br>
              <a:rPr lang="en-US" smtClean="0"/>
            </a:br>
            <a:r>
              <a:rPr lang="en-US" smtClean="0"/>
              <a:t>Transformer:</a:t>
            </a:r>
            <a:br>
              <a:rPr lang="en-US" smtClean="0"/>
            </a:br>
            <a:r>
              <a:rPr lang="en-US" smtClean="0"/>
              <a:t>Avery (1944)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729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Chromosomes and DNA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Chromosomes and DNA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3559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DNA has 4 Bases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DNA has 4 Bases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8828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Four DNA Bases</a:t>
            </a:r>
          </a:p>
          <a:p>
            <a:r>
              <a:rPr lang="en-US" smtClean="0"/>
              <a:t>Adenine</a:t>
            </a:r>
          </a:p>
          <a:p>
            <a:r>
              <a:rPr lang="en-US" smtClean="0"/>
              <a:t>Thymine</a:t>
            </a:r>
          </a:p>
          <a:p>
            <a:r>
              <a:rPr lang="en-US" smtClean="0"/>
              <a:t>Guanine</a:t>
            </a:r>
          </a:p>
          <a:p>
            <a:r>
              <a:rPr lang="en-US" smtClean="0"/>
              <a:t>Cytosine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Four DNA Bases</a:t>
            </a:r>
          </a:p>
          <a:p>
            <a:r>
              <a:rPr lang="en-US" smtClean="0"/>
              <a:t>Adenine</a:t>
            </a:r>
          </a:p>
          <a:p>
            <a:r>
              <a:rPr lang="en-US" smtClean="0"/>
              <a:t>Thymine</a:t>
            </a:r>
          </a:p>
          <a:p>
            <a:r>
              <a:rPr lang="en-US" smtClean="0"/>
              <a:t>Guanine</a:t>
            </a:r>
          </a:p>
          <a:p>
            <a:r>
              <a:rPr lang="en-US" smtClean="0"/>
              <a:t>Cytosine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15657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Sugar</a:t>
            </a:r>
          </a:p>
          <a:p>
            <a:r>
              <a:rPr lang="en-US" smtClean="0"/>
              <a:t>Deoxyribose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Sugar</a:t>
            </a:r>
          </a:p>
          <a:p>
            <a:r>
              <a:rPr lang="en-US" smtClean="0"/>
              <a:t>Deoxyribose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46335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Nucleotides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C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Nucleotides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C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6055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Adenine pairs with Thymine</a:t>
            </a:r>
          </a:p>
          <a:p>
            <a:r>
              <a:rPr lang="en-US" smtClean="0"/>
              <a:t>Hydrogen</a:t>
            </a:r>
          </a:p>
          <a:p>
            <a:r>
              <a:rPr lang="en-US" smtClean="0"/>
              <a:t>Bonding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Adenine pairs with Thymine</a:t>
            </a:r>
          </a:p>
          <a:p>
            <a:r>
              <a:rPr lang="en-US" smtClean="0"/>
              <a:t>Hydrogen</a:t>
            </a:r>
          </a:p>
          <a:p>
            <a:r>
              <a:rPr lang="en-US" smtClean="0"/>
              <a:t>Bonding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068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052E-457A-45FE-8401-8FD753E9505F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1CDB4-00FC-419E-838F-1808E155F85A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AE330-D844-459D-98FD-BF90B18285C8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A2C72-7810-4268-8DC5-359751B664C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A174D-3413-4ED7-88E0-D05B6008C512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06B11-7F22-4A2F-878A-ECC7520434BE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D915-80EE-4C25-9781-CF7A07A4D5DD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6A3AE-B074-4161-8EB8-89832A32BEB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F6621-2CAE-4D6A-B8E5-39A9B51170A7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C780D-D457-42F0-A25F-9BDDC9E1539D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1C467-BFBA-48C8-86A9-437E4333790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7A2E8-CC46-426B-AE23-44C13B9E1A1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F6422-069F-420D-9BD8-25773B4E41F4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AE710-E215-47C3-86E4-5EECA601445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BEFCB-697A-42EF-8948-9999B89427D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C904B-D402-4497-B886-15380631A2F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40DA-AF13-43F8-A848-16EBAD1D92AA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98A3E-DFFD-4680-A63A-ABE0247C06E4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BC43A-2B7D-45BB-AC50-84C25FD6DE8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FD3E5-42B4-4EB0-8C2B-422A4EEB2C3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9947-9349-4481-879B-DFABC4C4E82E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5B3C-9D4F-40A9-8CBC-734E8C7D691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D05D1E-3404-43F0-9CF3-131EBE36D301}" type="datetimeFigureOut">
              <a:rPr lang="en-US"/>
              <a:pPr>
                <a:defRPr/>
              </a:pPr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94CC59-DA39-405A-B89A-71C74F0E0C6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9.wmf"/><Relationship Id="rId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timetoeatthedogs.files.wordpress.com/2008/05/watson-cri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3657600" cy="147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295400"/>
            <a:ext cx="3360738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Structure </a:t>
            </a:r>
          </a:p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and </a:t>
            </a:r>
          </a:p>
          <a:p>
            <a:pPr algn="ctr">
              <a:defRPr/>
            </a:pPr>
            <a:r>
              <a:rPr lang="en-US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Replication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Guanine</a:t>
            </a:r>
            <a:r>
              <a:rPr lang="en-US" b="1" dirty="0" smtClean="0">
                <a:latin typeface="Comic Sans MS" pitchFamily="66" charset="0"/>
              </a:rPr>
              <a:t> pairs with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Cytosine</a:t>
            </a:r>
            <a:endParaRPr lang="en-US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267" name="Picture 2" descr="Image:GC DNA base pair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4000"/>
            <a:ext cx="60769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>
            <a:off x="4953000" y="4495800"/>
            <a:ext cx="304800" cy="838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4191000" y="5410200"/>
            <a:ext cx="17970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>
                <a:latin typeface="Comic Sans MS" pitchFamily="66" charset="0"/>
              </a:rPr>
              <a:t>Hydrogen</a:t>
            </a:r>
          </a:p>
          <a:p>
            <a:pPr algn="ctr"/>
            <a:r>
              <a:rPr lang="en-US" sz="2800">
                <a:latin typeface="Comic Sans MS" pitchFamily="66" charset="0"/>
              </a:rPr>
              <a:t>Bonding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438400"/>
            <a:ext cx="28194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</a:t>
            </a:r>
          </a:p>
        </p:txBody>
      </p:sp>
      <p:pic>
        <p:nvPicPr>
          <p:cNvPr id="12291" name="Picture 2" descr="Image:DNA chemical structur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8663" y="0"/>
            <a:ext cx="58753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Genes and Base Pairs: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Comparison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1401763"/>
          <a:ext cx="8382000" cy="492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81400"/>
                <a:gridCol w="2637503"/>
                <a:gridCol w="2163097"/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Species</a:t>
                      </a:r>
                      <a:endParaRPr lang="en-US" sz="2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Genes (estimated)</a:t>
                      </a:r>
                      <a:endParaRPr lang="en-US" sz="2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Base Pairs</a:t>
                      </a:r>
                      <a:endParaRPr lang="en-US" sz="28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80772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mic Sans MS" pitchFamily="66" charset="0"/>
                        </a:rPr>
                        <a:t>Yeast</a:t>
                      </a:r>
                    </a:p>
                    <a:p>
                      <a:r>
                        <a:rPr lang="en-US" sz="1800" dirty="0" smtClean="0">
                          <a:latin typeface="Comic Sans MS" pitchFamily="66" charset="0"/>
                        </a:rPr>
                        <a:t>(</a:t>
                      </a:r>
                      <a:r>
                        <a:rPr lang="en-US" sz="1800" i="1" dirty="0" err="1" smtClean="0">
                          <a:latin typeface="Comic Sans MS" pitchFamily="66" charset="0"/>
                        </a:rPr>
                        <a:t>Saccharomyces</a:t>
                      </a:r>
                      <a:r>
                        <a:rPr lang="en-US" sz="1800" i="1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1800" i="1" dirty="0" err="1" smtClean="0">
                          <a:latin typeface="Comic Sans MS" pitchFamily="66" charset="0"/>
                        </a:rPr>
                        <a:t>cerevisiae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)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6,000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12 million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Comic Sans MS" pitchFamily="66" charset="0"/>
                        </a:rPr>
                        <a:t>Round Worm </a:t>
                      </a:r>
                    </a:p>
                    <a:p>
                      <a:r>
                        <a:rPr lang="en-US" sz="1800" dirty="0" smtClean="0">
                          <a:latin typeface="Comic Sans MS" pitchFamily="66" charset="0"/>
                        </a:rPr>
                        <a:t>(</a:t>
                      </a:r>
                      <a:r>
                        <a:rPr lang="en-US" sz="1800" i="1" dirty="0" err="1" smtClean="0">
                          <a:latin typeface="Comic Sans MS" pitchFamily="66" charset="0"/>
                        </a:rPr>
                        <a:t>Caenorhabditis</a:t>
                      </a:r>
                      <a:r>
                        <a:rPr lang="en-US" sz="1800" i="1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1800" i="1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1800" i="1" baseline="0" dirty="0" err="1" smtClean="0">
                          <a:latin typeface="Comic Sans MS" pitchFamily="66" charset="0"/>
                        </a:rPr>
                        <a:t>elegans</a:t>
                      </a:r>
                      <a:r>
                        <a:rPr lang="en-US" sz="1800" baseline="0" dirty="0" smtClean="0">
                          <a:latin typeface="Comic Sans MS" pitchFamily="66" charset="0"/>
                        </a:rPr>
                        <a:t>)</a:t>
                      </a:r>
                      <a:endParaRPr lang="en-US" sz="1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19,000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99 million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31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omic Sans MS" pitchFamily="66" charset="0"/>
                        </a:rPr>
                        <a:t>Mouse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mic Sans MS" pitchFamily="66" charset="0"/>
                        </a:rPr>
                        <a:t>(</a:t>
                      </a:r>
                      <a:r>
                        <a:rPr lang="en-US" sz="1800" i="1" dirty="0" err="1" smtClean="0">
                          <a:latin typeface="Comic Sans MS" pitchFamily="66" charset="0"/>
                        </a:rPr>
                        <a:t>Mus</a:t>
                      </a:r>
                      <a:r>
                        <a:rPr lang="en-US" sz="1800" i="1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en-US" sz="1800" i="1" dirty="0" err="1" smtClean="0">
                          <a:latin typeface="Comic Sans MS" pitchFamily="66" charset="0"/>
                        </a:rPr>
                        <a:t>musculus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40,000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3 billion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01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omic Sans MS" pitchFamily="66" charset="0"/>
                        </a:rPr>
                        <a:t>Fruit Fly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mic Sans MS" pitchFamily="66" charset="0"/>
                        </a:rPr>
                        <a:t>(</a:t>
                      </a:r>
                      <a:r>
                        <a:rPr lang="en-US" sz="1800" i="1" dirty="0" smtClean="0">
                          <a:latin typeface="Comic Sans MS" pitchFamily="66" charset="0"/>
                        </a:rPr>
                        <a:t>Drosophila </a:t>
                      </a:r>
                      <a:r>
                        <a:rPr lang="en-US" sz="1800" i="1" dirty="0" err="1" smtClean="0">
                          <a:latin typeface="Comic Sans MS" pitchFamily="66" charset="0"/>
                        </a:rPr>
                        <a:t>melanogaster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13,600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165 million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746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Comic Sans MS" pitchFamily="66" charset="0"/>
                        </a:rPr>
                        <a:t>Human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Comic Sans MS" pitchFamily="66" charset="0"/>
                        </a:rPr>
                        <a:t>(</a:t>
                      </a:r>
                      <a:r>
                        <a:rPr lang="en-US" sz="1800" i="1" dirty="0" smtClean="0">
                          <a:latin typeface="Comic Sans MS" pitchFamily="66" charset="0"/>
                        </a:rPr>
                        <a:t>Homo sapiens</a:t>
                      </a:r>
                      <a:r>
                        <a:rPr lang="en-US" sz="1800" dirty="0" smtClean="0">
                          <a:latin typeface="Comic Sans MS" pitchFamily="66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40,000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omic Sans MS" pitchFamily="66" charset="0"/>
                        </a:rPr>
                        <a:t>3 billion</a:t>
                      </a:r>
                      <a:endParaRPr lang="en-US" sz="2800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Image:Central dog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57200"/>
            <a:ext cx="46005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990600"/>
            <a:ext cx="5029200" cy="1905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“Central Dogma”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Modes of DNA Replication</a:t>
            </a:r>
          </a:p>
        </p:txBody>
      </p:sp>
      <p:pic>
        <p:nvPicPr>
          <p:cNvPr id="15363" name="Picture 4" descr="Image:DNAreplicationMod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7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Replication: 5’ to 3’ Direction ONLY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7" name="Picture 2" descr="Image:DNA replication split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828800"/>
            <a:ext cx="783748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3962400" y="914400"/>
            <a:ext cx="4508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Continuous replication </a:t>
            </a:r>
          </a:p>
          <a:p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on one strand</a:t>
            </a: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4024313" y="5562600"/>
            <a:ext cx="50847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Discontinuous replication </a:t>
            </a:r>
          </a:p>
          <a:p>
            <a:r>
              <a:rPr lang="en-US" sz="3200">
                <a:solidFill>
                  <a:srgbClr val="C00000"/>
                </a:solidFill>
                <a:latin typeface="Comic Sans MS" pitchFamily="66" charset="0"/>
              </a:rPr>
              <a:t>on one strand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Replication is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Catalyzed by Enzymes</a:t>
            </a:r>
          </a:p>
        </p:txBody>
      </p:sp>
      <p:pic>
        <p:nvPicPr>
          <p:cNvPr id="17411" name="Picture 2" descr="Image:DNA replicatio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1676400"/>
            <a:ext cx="908843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Polymerase Adds Complementary Bases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8435" name="Picture 3" descr="DNArep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768350"/>
            <a:ext cx="7700963" cy="608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916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Polymerase Sees Errors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9459" name="Picture 3" descr="DNArep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24000"/>
            <a:ext cx="8077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DNArep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75469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Polymerase Repairs Errors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2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Transformation: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Robert Griffith (1928) 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147" name="Picture 2" descr="http://www.offresonance.com/wp-content/uploads/2008/05/450px-griffith_experiment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"/>
            <a:ext cx="64770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accessexcellence.org/RC/VL/GG/ecb/ecb_images/05_04_Avery_MacLe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89916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581400" cy="19812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is the 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Transformer: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Avery (1944)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 descr="http://www.genome.gov/Pages/Hyperion/DIR/VIP/Glossary/Illustration/Images/chromosom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12713"/>
            <a:ext cx="5715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0"/>
            <a:ext cx="3810000" cy="1630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Chromosomes and DNA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hr.nlm.nih.gov/handbook/illustrations/dnastru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89700" cy="648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228600"/>
            <a:ext cx="5105400" cy="1477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DNA has 4 Bases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Four DNA Bases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5800" y="1062038"/>
          <a:ext cx="2286000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hemSketch" r:id="rId4" imgW="966240" imgH="905400" progId="ACD.ChemSketch.20">
                  <p:embed/>
                </p:oleObj>
              </mc:Choice>
              <mc:Fallback>
                <p:oleObj name="ChemSketch" r:id="rId4" imgW="966240" imgH="905400" progId="ACD.ChemSketch.20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62038"/>
                        <a:ext cx="2286000" cy="213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334000" y="1143000"/>
          <a:ext cx="2592388" cy="205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hemSketch" r:id="rId6" imgW="1140120" imgH="905400" progId="ACD.ChemSketch.20">
                  <p:embed/>
                </p:oleObj>
              </mc:Choice>
              <mc:Fallback>
                <p:oleObj name="ChemSketch" r:id="rId6" imgW="1140120" imgH="905400" progId="ACD.ChemSketch.2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143000"/>
                        <a:ext cx="2592388" cy="205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914400" y="3962400"/>
          <a:ext cx="2771775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ChemSketch" r:id="rId8" imgW="1307520" imgH="935640" progId="ACD.ChemSketch.20">
                  <p:embed/>
                </p:oleObj>
              </mc:Choice>
              <mc:Fallback>
                <p:oleObj name="ChemSketch" r:id="rId8" imgW="1307520" imgH="935640" progId="ACD.ChemSketch.2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962400"/>
                        <a:ext cx="2771775" cy="198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248400" y="4038600"/>
          <a:ext cx="1752600" cy="199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hemSketch" r:id="rId10" imgW="795600" imgH="905400" progId="ACD.ChemSketch.20">
                  <p:embed/>
                </p:oleObj>
              </mc:Choice>
              <mc:Fallback>
                <p:oleObj name="ChemSketch" r:id="rId10" imgW="795600" imgH="905400" progId="ACD.ChemSketch.2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4038600"/>
                        <a:ext cx="1752600" cy="1993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1143000"/>
            <a:ext cx="17287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Adenine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8200" y="1143000"/>
            <a:ext cx="1812925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Thymine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3886200"/>
            <a:ext cx="16779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Guanine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24400" y="4114800"/>
            <a:ext cx="18351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Cytosine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Sugar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048000" y="1752600"/>
          <a:ext cx="2667000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hemSketch" r:id="rId4" imgW="1088280" imgH="911520" progId="ACD.ChemSketch.20">
                  <p:embed/>
                </p:oleObj>
              </mc:Choice>
              <mc:Fallback>
                <p:oleObj name="ChemSketch" r:id="rId4" imgW="1088280" imgH="911520" progId="ACD.ChemSketch.2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1752600"/>
                        <a:ext cx="2667000" cy="223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00400" y="4419600"/>
            <a:ext cx="259873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Deoxyribose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638800" cy="1143000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 Nucleotides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1143000"/>
            <a:ext cx="6350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4122738"/>
            <a:ext cx="60325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0" y="3886200"/>
            <a:ext cx="6127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0" y="1150938"/>
            <a:ext cx="566738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</a:t>
            </a: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5257800" y="3962400"/>
          <a:ext cx="2819400" cy="240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hemSketch" r:id="rId4" imgW="1953720" imgH="1667160" progId="ACD.ChemSketch.20">
                  <p:embed/>
                </p:oleObj>
              </mc:Choice>
              <mc:Fallback>
                <p:oleObj name="ChemSketch" r:id="rId4" imgW="1953720" imgH="1667160" progId="ACD.ChemSketch.2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3962400"/>
                        <a:ext cx="2819400" cy="240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762000" y="990600"/>
          <a:ext cx="309721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ChemSketch" r:id="rId6" imgW="2194560" imgH="1618560" progId="ACD.ChemSketch.20">
                  <p:embed/>
                </p:oleObj>
              </mc:Choice>
              <mc:Fallback>
                <p:oleObj name="ChemSketch" r:id="rId6" imgW="2194560" imgH="1618560" progId="ACD.ChemSketch.20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990600"/>
                        <a:ext cx="309721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8"/>
          <p:cNvGraphicFramePr>
            <a:graphicFrameLocks noChangeAspect="1"/>
          </p:cNvGraphicFramePr>
          <p:nvPr/>
        </p:nvGraphicFramePr>
        <p:xfrm>
          <a:off x="609600" y="3886200"/>
          <a:ext cx="358298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ChemSketch" r:id="rId8" imgW="2539080" imgH="1618560" progId="ACD.ChemSketch.20">
                  <p:embed/>
                </p:oleObj>
              </mc:Choice>
              <mc:Fallback>
                <p:oleObj name="ChemSketch" r:id="rId8" imgW="2539080" imgH="1618560" progId="ACD.ChemSketch.20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86200"/>
                        <a:ext cx="358298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9"/>
          <p:cNvGraphicFramePr>
            <a:graphicFrameLocks noChangeAspect="1"/>
          </p:cNvGraphicFramePr>
          <p:nvPr/>
        </p:nvGraphicFramePr>
        <p:xfrm>
          <a:off x="5181600" y="914400"/>
          <a:ext cx="2859088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ChemSketch" r:id="rId10" imgW="1953720" imgH="1667160" progId="ACD.ChemSketch.20">
                  <p:embed/>
                </p:oleObj>
              </mc:Choice>
              <mc:Fallback>
                <p:oleObj name="ChemSketch" r:id="rId10" imgW="1953720" imgH="1667160" progId="ACD.ChemSketch.20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914400"/>
                        <a:ext cx="2859088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Adenine</a:t>
            </a:r>
            <a:r>
              <a:rPr lang="en-US" b="1" dirty="0" smtClean="0">
                <a:latin typeface="Comic Sans MS" pitchFamily="66" charset="0"/>
              </a:rPr>
              <a:t> pairs with </a:t>
            </a:r>
            <a:r>
              <a:rPr lang="en-US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Thymine</a:t>
            </a:r>
            <a:endParaRPr lang="en-US" b="1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43" name="Picture 2" descr="Image:AT DNA base pair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63912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>
            <a:off x="4419600" y="3733800"/>
            <a:ext cx="304800" cy="838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3733800" y="4608513"/>
            <a:ext cx="17970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>
                <a:latin typeface="Comic Sans MS" pitchFamily="66" charset="0"/>
              </a:rPr>
              <a:t>Hydrogen</a:t>
            </a:r>
          </a:p>
          <a:p>
            <a:pPr algn="ctr"/>
            <a:r>
              <a:rPr lang="en-US" sz="2800">
                <a:latin typeface="Comic Sans MS" pitchFamily="66" charset="0"/>
              </a:rPr>
              <a:t>Bonding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322</Words>
  <Application>Microsoft Office PowerPoint</Application>
  <PresentationFormat>Екран (4:3)</PresentationFormat>
  <Paragraphs>140</Paragraphs>
  <Slides>19</Slides>
  <Notes>19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1" baseType="lpstr">
      <vt:lpstr>Office Theme</vt:lpstr>
      <vt:lpstr>ChemSketch</vt:lpstr>
      <vt:lpstr>DNA</vt:lpstr>
      <vt:lpstr>Transformation: Robert Griffith (1928) </vt:lpstr>
      <vt:lpstr>DNA is the  Transformer: Avery (1944)</vt:lpstr>
      <vt:lpstr>Chromosomes and DNA</vt:lpstr>
      <vt:lpstr>DNA has 4 Bases</vt:lpstr>
      <vt:lpstr>Four DNA Bases</vt:lpstr>
      <vt:lpstr>The Sugar</vt:lpstr>
      <vt:lpstr>The Nucleotides</vt:lpstr>
      <vt:lpstr>Adenine pairs with Thymine</vt:lpstr>
      <vt:lpstr>Guanine pairs with Cytosine</vt:lpstr>
      <vt:lpstr>DNA</vt:lpstr>
      <vt:lpstr>Genes and Base Pairs: A Comparison</vt:lpstr>
      <vt:lpstr>The “Central Dogma”</vt:lpstr>
      <vt:lpstr>Possible Modes of DNA Replication</vt:lpstr>
      <vt:lpstr>Replication: 5’ to 3’ Direction ONLY</vt:lpstr>
      <vt:lpstr>DNA Replication is  Catalyzed by Enzymes</vt:lpstr>
      <vt:lpstr>DNA Polymerase Adds Complementary Bases</vt:lpstr>
      <vt:lpstr>DNA Polymerase Sees Errors</vt:lpstr>
      <vt:lpstr>DNA Polymerase Repairs Errors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Andy</dc:creator>
  <cp:lastModifiedBy>RomaK</cp:lastModifiedBy>
  <cp:revision>54</cp:revision>
  <dcterms:created xsi:type="dcterms:W3CDTF">2008-09-29T01:14:14Z</dcterms:created>
  <dcterms:modified xsi:type="dcterms:W3CDTF">2015-09-03T12:10:39Z</dcterms:modified>
</cp:coreProperties>
</file>