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70" r:id="rId4"/>
    <p:sldId id="269" r:id="rId5"/>
    <p:sldId id="262" r:id="rId6"/>
    <p:sldId id="263" r:id="rId7"/>
    <p:sldId id="264" r:id="rId8"/>
    <p:sldId id="265" r:id="rId9"/>
    <p:sldId id="266" r:id="rId10"/>
    <p:sldId id="267" r:id="rId11"/>
    <p:sldId id="26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980E"/>
    <a:srgbClr val="C89E04"/>
    <a:srgbClr val="C491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95844-F6FD-4C53-B8DA-A853AC58F5B5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86C73-7D15-4BCA-9D68-3F56DEC656C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217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Evolution</a:t>
            </a:r>
            <a:endParaRPr lang="en-US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Evolution</a:t>
            </a:r>
          </a:p>
          <a:p>
            <a:r>
              <a:rPr lang="en-US" smtClean="0"/>
              <a:t>Courtesty /www.lab-initio.com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4635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Antibiotic Resistance #5</a:t>
            </a:r>
          </a:p>
          <a:p>
            <a:r>
              <a:rPr lang="en-US" smtClean="0"/>
              <a:t>The population of bacteria recovers </a:t>
            </a:r>
          </a:p>
          <a:p>
            <a:endParaRPr lang="en-US" smtClean="0"/>
          </a:p>
          <a:p>
            <a:r>
              <a:rPr lang="en-US" smtClean="0"/>
              <a:t>Prescription: A different antibiotic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Antibiotic Resistance #5</a:t>
            </a:r>
          </a:p>
          <a:p>
            <a:r>
              <a:rPr lang="en-US" smtClean="0"/>
              <a:t>The population of bacteria recovers </a:t>
            </a:r>
          </a:p>
          <a:p>
            <a:endParaRPr lang="en-US" smtClean="0"/>
          </a:p>
          <a:p>
            <a:r>
              <a:rPr lang="en-US" smtClean="0"/>
              <a:t>Prescription: A different antibiotic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2427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Courtesty /www.lab-initio.com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Courtesty /www.lab-initio.com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355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Evolution: the change in frequency of genes within a population</a:t>
            </a:r>
          </a:p>
          <a:p>
            <a:r>
              <a:rPr lang="en-US" smtClean="0"/>
              <a:t>Population: is all the individuals of a species that live in an area </a:t>
            </a:r>
          </a:p>
          <a:p>
            <a:r>
              <a:rPr lang="en-US" smtClean="0"/>
              <a:t>Variation: heritable differences that exist in a population </a:t>
            </a:r>
          </a:p>
          <a:p>
            <a:r>
              <a:rPr lang="en-US" smtClean="0"/>
              <a:t>Adaptation: a variation that allows an individual to survive better than other individuals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Evolution: the change in frequency of genes within a population</a:t>
            </a:r>
          </a:p>
          <a:p>
            <a:r>
              <a:rPr lang="en-US" smtClean="0"/>
              <a:t>Population: is all the individuals of a species that live in an area </a:t>
            </a:r>
          </a:p>
          <a:p>
            <a:r>
              <a:rPr lang="en-US" smtClean="0"/>
              <a:t>Variation: heritable differences that exist in a population </a:t>
            </a:r>
          </a:p>
          <a:p>
            <a:r>
              <a:rPr lang="en-US" smtClean="0"/>
              <a:t>Adaptation: a variation that allows an individual to survive better than other individuals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9724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Important Considerations</a:t>
            </a:r>
          </a:p>
          <a:p>
            <a:r>
              <a:rPr lang="en-US" smtClean="0"/>
              <a:t>Individuals CANNOT evolve. Only populations can evolve.</a:t>
            </a:r>
          </a:p>
          <a:p>
            <a:r>
              <a:rPr lang="en-US" smtClean="0"/>
              <a:t>The most successful members of a population are the ones that have the most surviving offspring. They have made the greatest contribution to the gene pool.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Important Considerations</a:t>
            </a:r>
          </a:p>
          <a:p>
            <a:r>
              <a:rPr lang="en-US" smtClean="0"/>
              <a:t>Individuals CANNOT evolve. Only populations can evolve.</a:t>
            </a:r>
          </a:p>
          <a:p>
            <a:r>
              <a:rPr lang="en-US" smtClean="0"/>
              <a:t>The most successful members of a population are the ones that have the most surviving offspring. They have made the greatest contribution to the gene pool.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547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Could Cause Gene Frequencies to Change?</a:t>
            </a:r>
          </a:p>
          <a:p>
            <a:r>
              <a:rPr lang="en-US" smtClean="0"/>
              <a:t> Natural Selection</a:t>
            </a:r>
          </a:p>
          <a:p>
            <a:r>
              <a:rPr lang="en-US" smtClean="0"/>
              <a:t> Migration</a:t>
            </a:r>
          </a:p>
          <a:p>
            <a:r>
              <a:rPr lang="en-US" smtClean="0"/>
              <a:t> Random mutations</a:t>
            </a:r>
          </a:p>
          <a:p>
            <a:r>
              <a:rPr lang="en-US" smtClean="0"/>
              <a:t> Accidents (within small populations)</a:t>
            </a:r>
          </a:p>
          <a:p>
            <a:r>
              <a:rPr lang="en-US" smtClean="0"/>
              <a:t> Artificial Selection</a:t>
            </a:r>
          </a:p>
          <a:p>
            <a:r>
              <a:rPr lang="en-US" smtClean="0"/>
              <a:t> Genetic Engineering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Could Cause Gene Frequencies to Change?</a:t>
            </a:r>
          </a:p>
          <a:p>
            <a:r>
              <a:rPr lang="en-US" smtClean="0"/>
              <a:t> Natural Selection</a:t>
            </a:r>
          </a:p>
          <a:p>
            <a:r>
              <a:rPr lang="en-US" smtClean="0"/>
              <a:t> Migration</a:t>
            </a:r>
          </a:p>
          <a:p>
            <a:r>
              <a:rPr lang="en-US" smtClean="0"/>
              <a:t> Random mutations</a:t>
            </a:r>
          </a:p>
          <a:p>
            <a:r>
              <a:rPr lang="en-US" smtClean="0"/>
              <a:t> Accidents (within small populations)</a:t>
            </a:r>
          </a:p>
          <a:p>
            <a:r>
              <a:rPr lang="en-US" smtClean="0"/>
              <a:t> Artificial Selection</a:t>
            </a:r>
          </a:p>
          <a:p>
            <a:r>
              <a:rPr lang="en-US" smtClean="0"/>
              <a:t> Genetic Engineering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2960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Case Study: </a:t>
            </a:r>
            <a:br>
              <a:rPr lang="en-US" smtClean="0"/>
            </a:br>
            <a:r>
              <a:rPr lang="en-US" smtClean="0"/>
              <a:t>Antibiotic Resistant Bacteria</a:t>
            </a:r>
          </a:p>
          <a:p>
            <a:r>
              <a:rPr lang="en-US" smtClean="0"/>
              <a:t>Antibiotics are drugs that kill bacteria by interfering with their metabolic processes</a:t>
            </a:r>
          </a:p>
          <a:p>
            <a:r>
              <a:rPr lang="en-US" smtClean="0"/>
              <a:t>The first antibiotic was penicillin, and became available for medical use during WWII.</a:t>
            </a:r>
          </a:p>
          <a:p>
            <a:r>
              <a:rPr lang="en-US" smtClean="0"/>
              <a:t> Certain genes may confer antibiotic resistance upon a bacteria.</a:t>
            </a:r>
          </a:p>
          <a:p>
            <a:r>
              <a:rPr lang="en-US" smtClean="0"/>
              <a:t>Antibiotic resistant bacteria are becoming a medical emergency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Case Study: </a:t>
            </a:r>
            <a:br>
              <a:rPr lang="en-US" smtClean="0"/>
            </a:br>
            <a:r>
              <a:rPr lang="en-US" smtClean="0"/>
              <a:t>Antibiotic Resistant Bacteria</a:t>
            </a:r>
          </a:p>
          <a:p>
            <a:r>
              <a:rPr lang="en-US" smtClean="0"/>
              <a:t>Antibiotics are drugs that kill bacteria by interfering with their metabolic processes</a:t>
            </a:r>
          </a:p>
          <a:p>
            <a:r>
              <a:rPr lang="en-US" smtClean="0"/>
              <a:t>The first antibiotic was penicillin, and became available for medical use during WWII.</a:t>
            </a:r>
          </a:p>
          <a:p>
            <a:r>
              <a:rPr lang="en-US" smtClean="0"/>
              <a:t> Certain genes may confer antibiotic resistance upon a bacteria.</a:t>
            </a:r>
          </a:p>
          <a:p>
            <a:r>
              <a:rPr lang="en-US" smtClean="0"/>
              <a:t>Antibiotic resistant bacteria are becoming a medical emergency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8904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Antibiotic Resistance #1</a:t>
            </a:r>
          </a:p>
          <a:p>
            <a:r>
              <a:rPr lang="en-US" smtClean="0"/>
              <a:t>A population of bacteria. </a:t>
            </a:r>
          </a:p>
          <a:p>
            <a:endParaRPr lang="en-US" smtClean="0"/>
          </a:p>
          <a:p>
            <a:r>
              <a:rPr lang="en-US" smtClean="0"/>
              <a:t>Prescription: Treatment with an antibiotic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Antibiotic Resistance #1</a:t>
            </a:r>
          </a:p>
          <a:p>
            <a:r>
              <a:rPr lang="en-US" smtClean="0"/>
              <a:t>A population of bacteria. </a:t>
            </a:r>
          </a:p>
          <a:p>
            <a:endParaRPr lang="en-US" smtClean="0"/>
          </a:p>
          <a:p>
            <a:r>
              <a:rPr lang="en-US" smtClean="0"/>
              <a:t>Prescription: Treatment with an antibiotic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8772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Antibiotic Resistance #2</a:t>
            </a:r>
          </a:p>
          <a:p>
            <a:r>
              <a:rPr lang="en-US" smtClean="0"/>
              <a:t>A population of bacteria after first treatment with an antibiotic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Antibiotic Resistance #2</a:t>
            </a:r>
          </a:p>
          <a:p>
            <a:r>
              <a:rPr lang="en-US" smtClean="0"/>
              <a:t>A population of bacteria after first treatment with an antibiotic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4350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Antibiotic Resistance #3</a:t>
            </a:r>
          </a:p>
          <a:p>
            <a:r>
              <a:rPr lang="en-US" smtClean="0"/>
              <a:t>The population of bacteria recovers </a:t>
            </a:r>
          </a:p>
          <a:p>
            <a:endParaRPr lang="en-US" smtClean="0"/>
          </a:p>
          <a:p>
            <a:r>
              <a:rPr lang="en-US" smtClean="0"/>
              <a:t>Prescription: Antibiotic  at a higher dose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Antibiotic Resistance #3</a:t>
            </a:r>
          </a:p>
          <a:p>
            <a:r>
              <a:rPr lang="en-US" smtClean="0"/>
              <a:t>The population of bacteria recovers </a:t>
            </a:r>
          </a:p>
          <a:p>
            <a:endParaRPr lang="en-US" smtClean="0"/>
          </a:p>
          <a:p>
            <a:r>
              <a:rPr lang="en-US" smtClean="0"/>
              <a:t>Prescription: Antibiotic  at a higher dose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3236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Antibiotic Resistance #4</a:t>
            </a:r>
          </a:p>
          <a:p>
            <a:r>
              <a:rPr lang="en-US" smtClean="0"/>
              <a:t>The population of bacteria after a second course of the antibiotic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Antibiotic Resistance #4</a:t>
            </a:r>
          </a:p>
          <a:p>
            <a:r>
              <a:rPr lang="en-US" smtClean="0"/>
              <a:t>The population of bacteria after a second course of the antibiotic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650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55AA9-6038-4EF1-8891-C98D2EAB43E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E872-4D31-475B-97F3-CBB26061467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5FC06-CAF6-4E50-9FA6-17728E232F1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EC19E-1778-459F-B95D-88725C1E4ED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C6701-062E-42BE-BF44-4FFE974A6FF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80243-0DCF-4115-BA99-F24664D0705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CDDD7-0F4A-41B6-92F9-E336954E8C9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E4F9E-5979-45F2-8121-A8E13257565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C3842-EA53-46C7-B795-DDE1043625C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E5C62-A1FD-4289-861C-DC05A2A6D33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55143-C2E5-47A8-AFB8-3A108AAAAD6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A82D52-5B1B-48A8-AE40-0EE964DE8B4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www.lab-initio.com/screen_res/nz3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0"/>
            <a:ext cx="83058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3962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resistance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Antibiotic Resistance #5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1295400"/>
            <a:ext cx="4648200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Comic Sans MS" pitchFamily="66" charset="0"/>
              </a:rPr>
              <a:t>The population of bacteria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recovers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Prescription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n-US" sz="2800" b="1" dirty="0">
                <a:latin typeface="Comic Sans MS" pitchFamily="66" charset="0"/>
              </a:rPr>
              <a:t>A different antibiotic </a:t>
            </a:r>
          </a:p>
          <a:p>
            <a:pPr>
              <a:defRPr/>
            </a:pP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lab-initio.com/screen_res/nz1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8001000" cy="679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5410200" y="76200"/>
            <a:ext cx="3211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Courtesty /www.lab-initio.com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90600"/>
            <a:ext cx="82296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Evolution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the </a:t>
            </a:r>
            <a:r>
              <a:rPr lang="en-US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change in frequency of genes within a population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286000"/>
            <a:ext cx="79248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Population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is all the individuals of a species that live in an area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3581400"/>
            <a:ext cx="79248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Variation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heritable differences that exist in a population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800600"/>
            <a:ext cx="7924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Adaptation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a variation that allows an individual to survive better than other individuals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Important Considerations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80772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Individuals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CANNOT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evolve. Only populations can evolve.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3124200"/>
            <a:ext cx="807720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most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successful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members of a population are the ones that have the most surviving offspring. They have made the greatest contribution to the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 pool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What Could Cause Gene Frequencies to Change?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1828800"/>
            <a:ext cx="8839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1"/>
              <a:t> </a:t>
            </a:r>
            <a:r>
              <a:rPr lang="en-US" sz="3600" b="1">
                <a:latin typeface="Comic Sans MS" pitchFamily="66" charset="0"/>
              </a:rPr>
              <a:t>Natural Selection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1">
                <a:latin typeface="Comic Sans MS" pitchFamily="66" charset="0"/>
              </a:rPr>
              <a:t> Migration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1">
                <a:latin typeface="Comic Sans MS" pitchFamily="66" charset="0"/>
              </a:rPr>
              <a:t> Random mutations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1">
                <a:latin typeface="Comic Sans MS" pitchFamily="66" charset="0"/>
              </a:rPr>
              <a:t> Accidents (within small populations)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1">
                <a:latin typeface="Comic Sans MS" pitchFamily="66" charset="0"/>
              </a:rPr>
              <a:t> Artificial Selection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1">
                <a:latin typeface="Comic Sans MS" pitchFamily="66" charset="0"/>
              </a:rPr>
              <a:t> Genetic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Case Study: 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Antibiotic Resistant Bacteria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Comic Sans MS" pitchFamily="66" charset="0"/>
              </a:rPr>
              <a:t>Antibiotics are drugs that kill bacteria by interfering with their metabolic processes</a:t>
            </a: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The first antibiotic was penicillin, and became available for medical use during WWII.</a:t>
            </a: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 Certain genes may confer antibiotic resistance upon a bacteria.</a:t>
            </a: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Antibiotic resistant bacteria are becoming a medical emergency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resistanc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Antibiotic Resistance #1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1295400"/>
            <a:ext cx="46482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Comic Sans MS" pitchFamily="66" charset="0"/>
              </a:rPr>
              <a:t>A population of bacteria. </a:t>
            </a:r>
          </a:p>
          <a:p>
            <a:pPr>
              <a:defRPr/>
            </a:pP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Prescription:</a:t>
            </a:r>
            <a:r>
              <a:rPr lang="en-US" sz="2800" b="1" dirty="0">
                <a:latin typeface="Comic Sans MS" pitchFamily="66" charset="0"/>
              </a:rPr>
              <a:t> Treatment with an antibiotic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resistance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Antibiotic Resistance #2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1295400"/>
            <a:ext cx="46482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Comic Sans MS" pitchFamily="66" charset="0"/>
              </a:rPr>
              <a:t>A population of bacteria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after</a:t>
            </a:r>
            <a:r>
              <a:rPr lang="en-US" sz="2800" b="1" dirty="0">
                <a:latin typeface="Comic Sans MS" pitchFamily="66" charset="0"/>
              </a:rPr>
              <a:t> first treatment with an antibiotic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resistance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Antibiotic Resistance #3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1295400"/>
            <a:ext cx="46482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Comic Sans MS" pitchFamily="66" charset="0"/>
              </a:rPr>
              <a:t>The population of bacteria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recovers</a:t>
            </a:r>
            <a:r>
              <a:rPr lang="en-US" sz="2800" b="1" dirty="0"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b="1" dirty="0">
              <a:latin typeface="Comic Sans MS" pitchFamily="66" charset="0"/>
            </a:endParaRPr>
          </a:p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Prescription</a:t>
            </a:r>
            <a:r>
              <a:rPr lang="en-US" sz="2800" b="1" dirty="0">
                <a:latin typeface="Comic Sans MS" pitchFamily="66" charset="0"/>
              </a:rPr>
              <a:t>: Antibiotic  at a higher dose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resistance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Antibiotic Resistance #4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1295400"/>
            <a:ext cx="46482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Comic Sans MS" pitchFamily="66" charset="0"/>
              </a:rPr>
              <a:t>The population of bacteria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after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b="1" dirty="0">
                <a:latin typeface="Comic Sans MS" pitchFamily="66" charset="0"/>
              </a:rPr>
              <a:t>a second course of the antibiotic </a:t>
            </a:r>
          </a:p>
          <a:p>
            <a:pPr>
              <a:defRPr/>
            </a:pP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643</Words>
  <Application>Microsoft Office PowerPoint</Application>
  <PresentationFormat>Екран (4:3)</PresentationFormat>
  <Paragraphs>115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Default Design</vt:lpstr>
      <vt:lpstr>Evolution</vt:lpstr>
      <vt:lpstr>Definitions</vt:lpstr>
      <vt:lpstr>Important Considerations</vt:lpstr>
      <vt:lpstr>What Could Cause Gene Frequencies to Change?</vt:lpstr>
      <vt:lpstr>Case Study:  Antibiotic Resistant Bacteria</vt:lpstr>
      <vt:lpstr>Antibiotic Resistance #1</vt:lpstr>
      <vt:lpstr>Antibiotic Resistance #2</vt:lpstr>
      <vt:lpstr>Antibiotic Resistance #3</vt:lpstr>
      <vt:lpstr>Antibiotic Resistance #4</vt:lpstr>
      <vt:lpstr>Antibiotic Resistance #5</vt:lpstr>
      <vt:lpstr>Презентація PowerPoint</vt:lpstr>
    </vt:vector>
  </TitlesOfParts>
  <Company>TonzTime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Evolution</dc:title>
  <dc:creator>Student</dc:creator>
  <cp:lastModifiedBy>RomaK</cp:lastModifiedBy>
  <cp:revision>39</cp:revision>
  <dcterms:created xsi:type="dcterms:W3CDTF">2008-10-29T21:52:55Z</dcterms:created>
  <dcterms:modified xsi:type="dcterms:W3CDTF">2015-09-03T12:11:12Z</dcterms:modified>
</cp:coreProperties>
</file>