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71" r:id="rId5"/>
    <p:sldId id="260" r:id="rId6"/>
    <p:sldId id="261" r:id="rId7"/>
    <p:sldId id="262" r:id="rId8"/>
    <p:sldId id="259" r:id="rId9"/>
    <p:sldId id="263" r:id="rId10"/>
    <p:sldId id="268" r:id="rId11"/>
    <p:sldId id="272" r:id="rId12"/>
    <p:sldId id="273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FEF"/>
    <a:srgbClr val="F9FEDE"/>
    <a:srgbClr val="FEFFEB"/>
    <a:srgbClr val="FF99FF"/>
    <a:srgbClr val="EAEAEA"/>
    <a:srgbClr val="0000CC"/>
    <a:srgbClr val="CC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3F263A-9053-44FB-8BBB-F523535F86C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1DCB36-1EDD-409E-90A5-2CB3E7EDF6B8}">
      <dgm:prSet/>
      <dgm:spPr/>
      <dgm:t>
        <a:bodyPr/>
        <a:lstStyle/>
        <a:p>
          <a:pPr rtl="0"/>
          <a:r>
            <a:rPr lang="en-US" dirty="0" smtClean="0">
              <a:latin typeface="Comic Sans MS" pitchFamily="66" charset="0"/>
            </a:rPr>
            <a:t>In snapdragons </a:t>
          </a:r>
          <a:r>
            <a: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red</a:t>
          </a:r>
          <a:r>
            <a:rPr lang="en-US" dirty="0" smtClean="0">
              <a:latin typeface="Comic Sans MS" pitchFamily="66" charset="0"/>
            </a:rPr>
            <a:t> flower color is due to gene (R) and </a:t>
          </a:r>
          <a:r>
            <a: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white</a:t>
          </a:r>
          <a:r>
            <a:rPr lang="en-US" dirty="0" smtClean="0">
              <a:latin typeface="Comic Sans MS" pitchFamily="66" charset="0"/>
            </a:rPr>
            <a:t> to its corresponding allele (r). The heterozygous (</a:t>
          </a:r>
          <a:r>
            <a:rPr lang="en-US" dirty="0" err="1" smtClean="0">
              <a:latin typeface="Comic Sans MS" pitchFamily="66" charset="0"/>
            </a:rPr>
            <a:t>Rr</a:t>
          </a:r>
          <a:r>
            <a:rPr lang="en-US" dirty="0" smtClean="0">
              <a:latin typeface="Comic Sans MS" pitchFamily="66" charset="0"/>
            </a:rPr>
            <a:t>) condition results in </a:t>
          </a:r>
          <a:r>
            <a:rPr lang="en-US" b="1" dirty="0" smtClean="0">
              <a:solidFill>
                <a:srgbClr val="FF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pink</a:t>
          </a:r>
          <a:r>
            <a:rPr lang="en-US" dirty="0" smtClean="0">
              <a:latin typeface="Comic Sans MS" pitchFamily="66" charset="0"/>
            </a:rPr>
            <a:t> flower color. This is referred to as “</a:t>
          </a:r>
          <a:r>
            <a:rPr lang="en-US" b="1" dirty="0" smtClean="0">
              <a:latin typeface="Comic Sans MS" pitchFamily="66" charset="0"/>
            </a:rPr>
            <a:t>incomplete dominance.</a:t>
          </a:r>
          <a:r>
            <a:rPr lang="en-US" dirty="0" smtClean="0">
              <a:latin typeface="Comic Sans MS" pitchFamily="66" charset="0"/>
            </a:rPr>
            <a:t>”</a:t>
          </a:r>
          <a:endParaRPr lang="en-US" dirty="0">
            <a:latin typeface="Comic Sans MS" pitchFamily="66" charset="0"/>
          </a:endParaRPr>
        </a:p>
      </dgm:t>
    </dgm:pt>
    <dgm:pt modelId="{2ABB271E-5841-490F-B100-A200FE2C4503}" type="parTrans" cxnId="{812E97E5-070E-4F21-86A7-ED59FDE8E7D2}">
      <dgm:prSet/>
      <dgm:spPr/>
      <dgm:t>
        <a:bodyPr/>
        <a:lstStyle/>
        <a:p>
          <a:endParaRPr lang="en-US"/>
        </a:p>
      </dgm:t>
    </dgm:pt>
    <dgm:pt modelId="{DCC7B69D-A3E7-4A46-B27A-A07A022ADE1C}" type="sibTrans" cxnId="{812E97E5-070E-4F21-86A7-ED59FDE8E7D2}">
      <dgm:prSet/>
      <dgm:spPr/>
      <dgm:t>
        <a:bodyPr/>
        <a:lstStyle/>
        <a:p>
          <a:endParaRPr lang="en-US"/>
        </a:p>
      </dgm:t>
    </dgm:pt>
    <dgm:pt modelId="{F9EE7D9E-FEEF-47C0-8442-0F181B9CC0BD}" type="pres">
      <dgm:prSet presAssocID="{183F263A-9053-44FB-8BBB-F523535F86C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453CAF-BABE-41E7-ADC9-497023DA0543}" type="pres">
      <dgm:prSet presAssocID="{921DCB36-1EDD-409E-90A5-2CB3E7EDF6B8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E841746B-955B-4C3C-AB84-F4CF116F3FE7}" type="presOf" srcId="{183F263A-9053-44FB-8BBB-F523535F86CB}" destId="{F9EE7D9E-FEEF-47C0-8442-0F181B9CC0BD}" srcOrd="0" destOrd="0" presId="urn:microsoft.com/office/officeart/2005/8/layout/venn1"/>
    <dgm:cxn modelId="{51E5E4EF-971D-43B8-95E3-D0963F782308}" type="presOf" srcId="{921DCB36-1EDD-409E-90A5-2CB3E7EDF6B8}" destId="{52453CAF-BABE-41E7-ADC9-497023DA0543}" srcOrd="0" destOrd="0" presId="urn:microsoft.com/office/officeart/2005/8/layout/venn1"/>
    <dgm:cxn modelId="{812E97E5-070E-4F21-86A7-ED59FDE8E7D2}" srcId="{183F263A-9053-44FB-8BBB-F523535F86CB}" destId="{921DCB36-1EDD-409E-90A5-2CB3E7EDF6B8}" srcOrd="0" destOrd="0" parTransId="{2ABB271E-5841-490F-B100-A200FE2C4503}" sibTransId="{DCC7B69D-A3E7-4A46-B27A-A07A022ADE1C}"/>
    <dgm:cxn modelId="{7ECDBD7E-78B8-44DE-82C1-9641C5E980C1}" type="presParOf" srcId="{F9EE7D9E-FEEF-47C0-8442-0F181B9CC0BD}" destId="{52453CAF-BABE-41E7-ADC9-497023DA054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612B9-0BED-4DC4-8156-BC40FF3406CD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17001-1323-413A-8D62-4673E784167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079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Heredity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Heredity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0347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Carrier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50%</a:t>
            </a:r>
          </a:p>
          <a:p>
            <a:r>
              <a:rPr lang="en-US" smtClean="0"/>
              <a:t>50%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   Child with CF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Carrier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gg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50%</a:t>
            </a:r>
          </a:p>
          <a:p>
            <a:r>
              <a:rPr lang="en-US" smtClean="0"/>
              <a:t>50%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   Child with CF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5593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Autosomal Recessive:</a:t>
            </a:r>
            <a:br>
              <a:rPr lang="en-US" smtClean="0"/>
            </a:br>
            <a:r>
              <a:rPr lang="en-US" smtClean="0"/>
              <a:t>A Pedigree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Autosomal Recessive:</a:t>
            </a:r>
            <a:br>
              <a:rPr lang="en-US" smtClean="0"/>
            </a:br>
            <a:r>
              <a:rPr lang="en-US" smtClean="0"/>
              <a:t>A Pedigree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076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Inheritance of an Autosomal Dominant Trait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Inheritance of an Autosomal Dominant Trait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3680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Incomplete Dominance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Incomplete Dominance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04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Get the definitions for the following terms from your text:</a:t>
            </a:r>
          </a:p>
          <a:p>
            <a:r>
              <a:rPr lang="en-US" smtClean="0"/>
              <a:t>		gene				</a:t>
            </a:r>
          </a:p>
          <a:p>
            <a:r>
              <a:rPr lang="en-US" smtClean="0"/>
              <a:t>		genotype			genome			phenotype		allele</a:t>
            </a:r>
          </a:p>
          <a:p>
            <a:r>
              <a:rPr lang="en-US" smtClean="0"/>
              <a:t>		homozygous		heterozygous		dominant 		recessive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Get the definitions for the following terms from your text:</a:t>
            </a:r>
          </a:p>
          <a:p>
            <a:r>
              <a:rPr lang="en-US" smtClean="0"/>
              <a:t>		gene				</a:t>
            </a:r>
          </a:p>
          <a:p>
            <a:r>
              <a:rPr lang="en-US" smtClean="0"/>
              <a:t>		genotype			genome			phenotype		allele</a:t>
            </a:r>
          </a:p>
          <a:p>
            <a:r>
              <a:rPr lang="en-US" smtClean="0"/>
              <a:t>		homozygous		heterozygous		dominant 		recessive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1624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Law of Segregation</a:t>
            </a:r>
          </a:p>
          <a:p>
            <a:r>
              <a:rPr lang="en-US" smtClean="0"/>
              <a:t>Organisms inherit two copies of each gene, one from each parent</a:t>
            </a:r>
          </a:p>
          <a:p>
            <a:r>
              <a:rPr lang="en-US" smtClean="0"/>
              <a:t>Organisms donate only one copy of each gene in their gametes</a:t>
            </a:r>
          </a:p>
          <a:p>
            <a:r>
              <a:rPr lang="en-US" smtClean="0"/>
              <a:t>Two copies of each gene segregate, or separate, during gamete formation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Law of Segregation</a:t>
            </a:r>
          </a:p>
          <a:p>
            <a:r>
              <a:rPr lang="en-US" smtClean="0"/>
              <a:t>Organisms inherit two copies of each gene, one from each parent</a:t>
            </a:r>
          </a:p>
          <a:p>
            <a:r>
              <a:rPr lang="en-US" smtClean="0"/>
              <a:t>Organisms donate only one copy of each gene in their gametes</a:t>
            </a:r>
          </a:p>
          <a:p>
            <a:r>
              <a:rPr lang="en-US" smtClean="0"/>
              <a:t>Two copies of each gene segregate, or separate, during gamete formation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1800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Segregation and Inheritance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Segregation and Inheritance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2586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Traits Studied by Mendel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Traits Studied by Mendel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8184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Flower Color</a:t>
            </a:r>
          </a:p>
          <a:p>
            <a:r>
              <a:rPr lang="en-US" smtClean="0"/>
              <a:t>In pea plants: </a:t>
            </a:r>
          </a:p>
          <a:p>
            <a:endParaRPr lang="en-US" smtClean="0"/>
          </a:p>
          <a:p>
            <a:r>
              <a:rPr lang="en-US" smtClean="0"/>
              <a:t>       The allele for violet flower color      </a:t>
            </a:r>
          </a:p>
          <a:p>
            <a:r>
              <a:rPr lang="en-US" smtClean="0"/>
              <a:t>        (B) is dominant </a:t>
            </a:r>
          </a:p>
          <a:p>
            <a:endParaRPr lang="en-US" smtClean="0"/>
          </a:p>
          <a:p>
            <a:r>
              <a:rPr lang="en-US" smtClean="0"/>
              <a:t>	The allele for white flower color </a:t>
            </a:r>
          </a:p>
          <a:p>
            <a:r>
              <a:rPr lang="en-US" smtClean="0"/>
              <a:t>        (b) is recessive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Flower Color</a:t>
            </a:r>
          </a:p>
          <a:p>
            <a:r>
              <a:rPr lang="en-US" smtClean="0"/>
              <a:t>In pea plants: </a:t>
            </a:r>
          </a:p>
          <a:p>
            <a:endParaRPr lang="en-US" smtClean="0"/>
          </a:p>
          <a:p>
            <a:r>
              <a:rPr lang="en-US" smtClean="0"/>
              <a:t>       The allele for violet flower color      </a:t>
            </a:r>
          </a:p>
          <a:p>
            <a:r>
              <a:rPr lang="en-US" smtClean="0"/>
              <a:t>        (B) is dominant </a:t>
            </a:r>
          </a:p>
          <a:p>
            <a:endParaRPr lang="en-US" smtClean="0"/>
          </a:p>
          <a:p>
            <a:r>
              <a:rPr lang="en-US" smtClean="0"/>
              <a:t>	The allele for white flower color </a:t>
            </a:r>
          </a:p>
          <a:p>
            <a:r>
              <a:rPr lang="en-US" smtClean="0"/>
              <a:t>        (b) is recessive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8603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Genotype vs. Phenotype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Genotype vs. Phenotype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2401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Punnett Square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Punnett Square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1031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CF - An</a:t>
            </a:r>
            <a:br>
              <a:rPr lang="en-US" smtClean="0"/>
            </a:br>
            <a:r>
              <a:rPr lang="en-US" smtClean="0"/>
              <a:t>Autosomal Recessive</a:t>
            </a:r>
            <a:br>
              <a:rPr lang="en-US" smtClean="0"/>
            </a:br>
            <a:r>
              <a:rPr lang="en-US" smtClean="0"/>
              <a:t>Trait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CF - An</a:t>
            </a:r>
            <a:br>
              <a:rPr lang="en-US" smtClean="0"/>
            </a:br>
            <a:r>
              <a:rPr lang="en-US" smtClean="0"/>
              <a:t>Autosomal Recessive</a:t>
            </a:r>
            <a:br>
              <a:rPr lang="en-US" smtClean="0"/>
            </a:br>
            <a:r>
              <a:rPr lang="en-US" smtClean="0"/>
              <a:t>Trait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66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F9173-44E2-4CDD-8220-5ED204FB896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B6084-93D1-4B1D-B209-C8A504F9072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C3741-F533-41CA-9248-F82FB1461CD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5F191-4367-462D-9E46-8A45FC44359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8EF1F-1F80-44B4-BFA9-2AFCD31917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9A64B-4821-4343-9B4E-1CD94D07046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F7F7F-2FCC-46CC-A015-C61149DF802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B474C-D9B5-455C-82BF-FCACA36175E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B57B8-DA58-4515-9AB5-BEF707A9063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3FDD4-AD43-460C-9606-5C0E1E5E4B9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CC47B-9FCF-48A7-820D-30D38029B32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1F207-ED15-4019-98FE-2877902A575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7EF7CD5-1BFF-4192-8719-6F5AB3E1AB0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ow_cal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7" descr="cow_cal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Heredity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unne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6858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3048000" cy="1905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Punnett 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Square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00400" y="2362200"/>
            <a:ext cx="460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</a:t>
            </a:r>
            <a:endParaRPr lang="en-US" b="1" baseline="-2500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575175" y="1219200"/>
            <a:ext cx="460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</a:t>
            </a:r>
            <a:endParaRPr lang="en-US" b="1" baseline="-250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6000" y="1219200"/>
            <a:ext cx="400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</a:t>
            </a:r>
            <a:endParaRPr lang="en-US" b="1" baseline="-2500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76600" y="3962400"/>
            <a:ext cx="400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</a:t>
            </a:r>
            <a:endParaRPr lang="en-US" b="1" baseline="-25000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038600" y="304800"/>
            <a:ext cx="3055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Carrier mother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803275" y="2895600"/>
            <a:ext cx="16811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r>
              <a:rPr lang="en-US">
                <a:solidFill>
                  <a:srgbClr val="CC0000"/>
                </a:solidFill>
              </a:rPr>
              <a:t>Carrier </a:t>
            </a:r>
          </a:p>
          <a:p>
            <a:pPr algn="ctr"/>
            <a:r>
              <a:rPr lang="en-US">
                <a:solidFill>
                  <a:srgbClr val="CC0000"/>
                </a:solidFill>
              </a:rPr>
              <a:t>father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2362200"/>
            <a:ext cx="73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GG</a:t>
            </a:r>
            <a:endParaRPr lang="en-US" b="1" baseline="-25000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019800" y="2362200"/>
            <a:ext cx="676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Gg</a:t>
            </a:r>
            <a:endParaRPr lang="en-US" b="1" baseline="-25000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572000" y="3962400"/>
            <a:ext cx="676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Gg</a:t>
            </a:r>
            <a:endParaRPr lang="en-US" b="1" baseline="-25000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019800" y="3962400"/>
            <a:ext cx="615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gg</a:t>
            </a:r>
            <a:endParaRPr lang="en-US" b="1" baseline="-25000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4632325" y="2989263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6019800" y="29718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50%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4630738" y="4556125"/>
            <a:ext cx="703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50%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6019800" y="45720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1282" name="AutoShape 18"/>
          <p:cNvSpPr>
            <a:spLocks/>
          </p:cNvSpPr>
          <p:nvPr/>
        </p:nvSpPr>
        <p:spPr bwMode="auto">
          <a:xfrm>
            <a:off x="2819400" y="2286000"/>
            <a:ext cx="304800" cy="24384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AutoShape 19"/>
          <p:cNvSpPr>
            <a:spLocks/>
          </p:cNvSpPr>
          <p:nvPr/>
        </p:nvSpPr>
        <p:spPr bwMode="auto">
          <a:xfrm rot="5400000">
            <a:off x="5372100" y="-114300"/>
            <a:ext cx="381000" cy="2438400"/>
          </a:xfrm>
          <a:prstGeom prst="leftBrace">
            <a:avLst>
              <a:gd name="adj1" fmla="val 5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Oval 20"/>
          <p:cNvSpPr>
            <a:spLocks noChangeArrowheads="1"/>
          </p:cNvSpPr>
          <p:nvPr/>
        </p:nvSpPr>
        <p:spPr bwMode="auto">
          <a:xfrm>
            <a:off x="5638800" y="3810000"/>
            <a:ext cx="1447800" cy="11430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6324600" y="4953000"/>
            <a:ext cx="0" cy="685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4191000" y="5638800"/>
            <a:ext cx="4267200" cy="7620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4648200" y="5715000"/>
            <a:ext cx="3216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   </a:t>
            </a:r>
            <a:r>
              <a:rPr lang="en-US" b="1">
                <a:solidFill>
                  <a:srgbClr val="0000CC"/>
                </a:solidFill>
              </a:rPr>
              <a:t>Child with CF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4" grpId="0" animBg="1"/>
      <p:bldP spid="16405" grpId="0" animBg="1"/>
      <p:bldP spid="16406" grpId="0" animBg="1"/>
      <p:bldP spid="164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AutosomalRecessivePedigre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27113"/>
            <a:ext cx="7239000" cy="58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Autosomal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Recessive: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Pedigree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Inheritance of an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Autosomal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Dominant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Trait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3315" name="Picture 2" descr="Image:Autosomal Dominant Pedigree Chart2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019800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http://www.biologycorner.com/resources/snapdrag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4958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010400" cy="121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Incomplete Dominance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4572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Vocabulary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Comic Sans MS" pitchFamily="66" charset="0"/>
              </a:rPr>
              <a:t>Get the definitions for the following terms from your text: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mtClean="0">
                <a:latin typeface="Comic Sans MS" pitchFamily="66" charset="0"/>
              </a:rPr>
              <a:t>		</a:t>
            </a:r>
            <a:r>
              <a:rPr lang="en-US" smtClean="0">
                <a:solidFill>
                  <a:srgbClr val="CC0000"/>
                </a:solidFill>
                <a:latin typeface="Comic Sans MS" pitchFamily="66" charset="0"/>
              </a:rPr>
              <a:t>gene				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mtClean="0">
                <a:solidFill>
                  <a:srgbClr val="CC0000"/>
                </a:solidFill>
                <a:latin typeface="Comic Sans MS" pitchFamily="66" charset="0"/>
              </a:rPr>
              <a:t>		genotype			genome			phenotype		allele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mtClean="0">
                <a:solidFill>
                  <a:srgbClr val="CC0000"/>
                </a:solidFill>
                <a:latin typeface="Comic Sans MS" pitchFamily="66" charset="0"/>
              </a:rPr>
              <a:t>		homozygous		heterozygous		dominant 		recessive</a:t>
            </a:r>
          </a:p>
          <a:p>
            <a:pPr eaLnBrk="1" hangingPunct="1">
              <a:buFontTx/>
              <a:buNone/>
            </a:pPr>
            <a:endParaRPr lang="en-US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Law of Segregation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29000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Organisms inherit two copies of each gene, one from each parent</a:t>
            </a:r>
          </a:p>
          <a:p>
            <a:pPr eaLnBrk="1" hangingPunct="1"/>
            <a:r>
              <a:rPr lang="en-US" smtClean="0">
                <a:latin typeface="Comic Sans MS" pitchFamily="66" charset="0"/>
              </a:rPr>
              <a:t>Organisms donate only one copy of each gene in their gametes</a:t>
            </a:r>
          </a:p>
          <a:p>
            <a:pPr eaLnBrk="1" hangingPunct="1"/>
            <a:r>
              <a:rPr lang="en-US" smtClean="0">
                <a:latin typeface="Comic Sans MS" pitchFamily="66" charset="0"/>
              </a:rPr>
              <a:t>Two copies of each gene </a:t>
            </a:r>
            <a:r>
              <a:rPr lang="en-US" smtClean="0">
                <a:solidFill>
                  <a:srgbClr val="CC0000"/>
                </a:solidFill>
                <a:latin typeface="Comic Sans MS" pitchFamily="66" charset="0"/>
              </a:rPr>
              <a:t>segregate</a:t>
            </a:r>
            <a:r>
              <a:rPr lang="en-US" smtClean="0">
                <a:latin typeface="Comic Sans MS" pitchFamily="66" charset="0"/>
              </a:rPr>
              <a:t>, or separate, during gamete 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Segregation and Inheritance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3" name="Picture 2" descr="http://images.clinicaltools.com/images/gene/ad_diagram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066800"/>
            <a:ext cx="51435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Traits Studied by Mendel</a:t>
            </a:r>
          </a:p>
        </p:txBody>
      </p:sp>
      <p:pic>
        <p:nvPicPr>
          <p:cNvPr id="6147" name="Picture 5" descr="Image:Mendel seven characters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79248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Flower Color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762000" y="1066800"/>
            <a:ext cx="78486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 pea plants: </a:t>
            </a:r>
          </a:p>
          <a:p>
            <a:endParaRPr lang="en-US"/>
          </a:p>
          <a:p>
            <a:r>
              <a:rPr lang="en-US"/>
              <a:t>       The allele for violet flower color      </a:t>
            </a:r>
          </a:p>
          <a:p>
            <a:r>
              <a:rPr lang="en-US"/>
              <a:t>        (B) is dominant </a:t>
            </a:r>
          </a:p>
          <a:p>
            <a:endParaRPr lang="en-US"/>
          </a:p>
          <a:p>
            <a:r>
              <a:rPr lang="en-US"/>
              <a:t>	The allele for white flower color </a:t>
            </a:r>
          </a:p>
          <a:p>
            <a:r>
              <a:rPr lang="en-US"/>
              <a:t>        (b) is recessive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7172" name="Picture 5" descr="flow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57400"/>
            <a:ext cx="1133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flower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05200"/>
            <a:ext cx="10763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Genotype vs. Phenotype</a:t>
            </a:r>
          </a:p>
        </p:txBody>
      </p:sp>
      <p:graphicFrame>
        <p:nvGraphicFramePr>
          <p:cNvPr id="9256" name="Group 40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105400"/>
        </p:xfrm>
        <a:graphic>
          <a:graphicData uri="http://schemas.openxmlformats.org/drawingml/2006/table">
            <a:tbl>
              <a:tblPr/>
              <a:tblGrid>
                <a:gridCol w="5638800"/>
                <a:gridCol w="25908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Genotype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Phenotype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BB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Homozygous dominant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Bb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Heterozygous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bb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Homozygous recessive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12" name="Picture 33" descr="flow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81200"/>
            <a:ext cx="1133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34" descr="flow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429000"/>
            <a:ext cx="1133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41" descr="flower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876800"/>
            <a:ext cx="10763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352800" cy="1935162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Punnett Square</a:t>
            </a:r>
          </a:p>
        </p:txBody>
      </p:sp>
      <p:pic>
        <p:nvPicPr>
          <p:cNvPr id="9219" name="Picture 5" descr="Image:Punnett square mendel flowers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048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cf_graphic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30175"/>
            <a:ext cx="7086600" cy="672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0200"/>
            <a:ext cx="3810000" cy="26209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CF - An</a:t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Autosomal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Recessive</a:t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376</Words>
  <Application>Microsoft Office PowerPoint</Application>
  <PresentationFormat>Екран (4:3)</PresentationFormat>
  <Paragraphs>140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Default Design</vt:lpstr>
      <vt:lpstr>Heredity</vt:lpstr>
      <vt:lpstr>Vocabulary</vt:lpstr>
      <vt:lpstr>Law of Segregation</vt:lpstr>
      <vt:lpstr>Segregation and Inheritance</vt:lpstr>
      <vt:lpstr>Traits Studied by Mendel</vt:lpstr>
      <vt:lpstr>Flower Color</vt:lpstr>
      <vt:lpstr>Genotype vs. Phenotype</vt:lpstr>
      <vt:lpstr>A Punnett Square</vt:lpstr>
      <vt:lpstr>CF - An Autosomal Recessive Trait</vt:lpstr>
      <vt:lpstr>Punnett  Square</vt:lpstr>
      <vt:lpstr>Autosomal Recessive: A Pedigree</vt:lpstr>
      <vt:lpstr>Inheritance of an Autosomal Dominant Trait</vt:lpstr>
      <vt:lpstr>Incomplete Dominance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Heredity</dc:title>
  <dc:creator>Student</dc:creator>
  <cp:lastModifiedBy>RomaK</cp:lastModifiedBy>
  <cp:revision>43</cp:revision>
  <dcterms:created xsi:type="dcterms:W3CDTF">2008-09-17T19:19:53Z</dcterms:created>
  <dcterms:modified xsi:type="dcterms:W3CDTF">2015-09-03T12:11:43Z</dcterms:modified>
</cp:coreProperties>
</file>