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0" r:id="rId3"/>
    <p:sldId id="261" r:id="rId4"/>
    <p:sldId id="262" r:id="rId5"/>
    <p:sldId id="263" r:id="rId6"/>
    <p:sldId id="257" r:id="rId7"/>
    <p:sldId id="264" r:id="rId8"/>
    <p:sldId id="265" r:id="rId9"/>
    <p:sldId id="266" r:id="rId10"/>
    <p:sldId id="267" r:id="rId11"/>
    <p:sldId id="258" r:id="rId12"/>
    <p:sldId id="25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513DA8-02A3-4578-90B3-4DA39ABCDE5C}" type="datetimeFigureOut">
              <a:rPr lang="uk-UA" smtClean="0"/>
              <a:t>03.09.2015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AEC109-E327-4A7E-9A4D-933FC1C5B7C9}" type="slidenum">
              <a:rPr lang="uk-UA" smtClean="0"/>
              <a:t>‹№›</a:t>
            </a:fld>
            <a:endParaRPr lang="uk-UA"/>
          </a:p>
        </p:txBody>
      </p:sp>
    </p:spTree>
    <p:extLst>
      <p:ext uri="{BB962C8B-B14F-4D97-AF65-F5344CB8AC3E}">
        <p14:creationId xmlns:p14="http://schemas.microsoft.com/office/powerpoint/2010/main" val="37902050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Interactions</a:t>
            </a:r>
            <a:br>
              <a:rPr lang="en-US" smtClean="0"/>
            </a:br>
            <a:r>
              <a:rPr lang="en-US" smtClean="0"/>
              <a:t>in</a:t>
            </a:r>
            <a:br>
              <a:rPr lang="en-US" smtClean="0"/>
            </a:br>
            <a:r>
              <a:rPr lang="en-US" smtClean="0"/>
              <a:t>Ecosystems</a:t>
            </a:r>
          </a:p>
          <a:p>
            <a:endParaRPr lang="uk-UA"/>
          </a:p>
        </p:txBody>
      </p:sp>
      <p:sp>
        <p:nvSpPr>
          <p:cNvPr id="4" name="Місце для номера слайда 3"/>
          <p:cNvSpPr>
            <a:spLocks noGrp="1"/>
          </p:cNvSpPr>
          <p:nvPr>
            <p:ph type="sldNum" sz="quarter" idx="10"/>
          </p:nvPr>
        </p:nvSpPr>
        <p:spPr/>
        <p:txBody>
          <a:bodyPr/>
          <a:lstStyle/>
          <a:p>
            <a:r>
              <a:rPr lang="en-US" smtClean="0"/>
              <a:t>Interactions</a:t>
            </a:r>
            <a:br>
              <a:rPr lang="en-US" smtClean="0"/>
            </a:br>
            <a:r>
              <a:rPr lang="en-US" smtClean="0"/>
              <a:t>in</a:t>
            </a:r>
            <a:br>
              <a:rPr lang="en-US" smtClean="0"/>
            </a:br>
            <a:r>
              <a:rPr lang="en-US" smtClean="0"/>
              <a:t>Ecosystems</a:t>
            </a:r>
          </a:p>
          <a:p>
            <a:endParaRPr lang="uk-UA"/>
          </a:p>
        </p:txBody>
      </p:sp>
    </p:spTree>
    <p:extLst>
      <p:ext uri="{BB962C8B-B14F-4D97-AF65-F5344CB8AC3E}">
        <p14:creationId xmlns:p14="http://schemas.microsoft.com/office/powerpoint/2010/main" val="2279771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Parasitism</a:t>
            </a:r>
          </a:p>
          <a:p>
            <a:r>
              <a:rPr lang="en-US" smtClean="0"/>
              <a:t>A relationship in which one species benefits while the other is harmed.</a:t>
            </a:r>
          </a:p>
          <a:p>
            <a:r>
              <a:rPr lang="en-US" smtClean="0"/>
              <a:t>Many parasites have complex lifecycles involving more than one host</a:t>
            </a:r>
          </a:p>
          <a:p>
            <a:r>
              <a:rPr lang="en-US" smtClean="0"/>
              <a:t>Seen “Alien” ?</a:t>
            </a:r>
          </a:p>
          <a:p>
            <a:endParaRPr lang="uk-UA"/>
          </a:p>
        </p:txBody>
      </p:sp>
      <p:sp>
        <p:nvSpPr>
          <p:cNvPr id="4" name="Місце для номера слайда 3"/>
          <p:cNvSpPr>
            <a:spLocks noGrp="1"/>
          </p:cNvSpPr>
          <p:nvPr>
            <p:ph type="sldNum" sz="quarter" idx="10"/>
          </p:nvPr>
        </p:nvSpPr>
        <p:spPr/>
        <p:txBody>
          <a:bodyPr/>
          <a:lstStyle/>
          <a:p>
            <a:r>
              <a:rPr lang="en-US" smtClean="0"/>
              <a:t>Parasitism</a:t>
            </a:r>
          </a:p>
          <a:p>
            <a:r>
              <a:rPr lang="en-US" smtClean="0"/>
              <a:t>A relationship in which one species benefits while the other is harmed.</a:t>
            </a:r>
          </a:p>
          <a:p>
            <a:r>
              <a:rPr lang="en-US" smtClean="0"/>
              <a:t>Many parasites have complex lifecycles involving more than one host</a:t>
            </a:r>
          </a:p>
          <a:p>
            <a:r>
              <a:rPr lang="en-US" smtClean="0"/>
              <a:t>Seen “Alien” ?</a:t>
            </a:r>
          </a:p>
          <a:p>
            <a:endParaRPr lang="uk-UA"/>
          </a:p>
        </p:txBody>
      </p:sp>
    </p:spTree>
    <p:extLst>
      <p:ext uri="{BB962C8B-B14F-4D97-AF65-F5344CB8AC3E}">
        <p14:creationId xmlns:p14="http://schemas.microsoft.com/office/powerpoint/2010/main" val="827341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Parasitic Life Cycle of the Tse-Tse Fly</a:t>
            </a:r>
          </a:p>
          <a:p>
            <a:endParaRPr lang="uk-UA"/>
          </a:p>
        </p:txBody>
      </p:sp>
      <p:sp>
        <p:nvSpPr>
          <p:cNvPr id="4" name="Місце для номера слайда 3"/>
          <p:cNvSpPr>
            <a:spLocks noGrp="1"/>
          </p:cNvSpPr>
          <p:nvPr>
            <p:ph type="sldNum" sz="quarter" idx="10"/>
          </p:nvPr>
        </p:nvSpPr>
        <p:spPr/>
        <p:txBody>
          <a:bodyPr/>
          <a:lstStyle/>
          <a:p>
            <a:r>
              <a:rPr lang="en-US" smtClean="0"/>
              <a:t>The Parasitic Life Cycle of the Tse-Tse Fly</a:t>
            </a:r>
          </a:p>
          <a:p>
            <a:endParaRPr lang="uk-UA"/>
          </a:p>
        </p:txBody>
      </p:sp>
    </p:spTree>
    <p:extLst>
      <p:ext uri="{BB962C8B-B14F-4D97-AF65-F5344CB8AC3E}">
        <p14:creationId xmlns:p14="http://schemas.microsoft.com/office/powerpoint/2010/main" val="3978365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Tapeworm lifecycle</a:t>
            </a:r>
          </a:p>
          <a:p>
            <a:endParaRPr lang="uk-UA"/>
          </a:p>
        </p:txBody>
      </p:sp>
      <p:sp>
        <p:nvSpPr>
          <p:cNvPr id="4" name="Місце для номера слайда 3"/>
          <p:cNvSpPr>
            <a:spLocks noGrp="1"/>
          </p:cNvSpPr>
          <p:nvPr>
            <p:ph type="sldNum" sz="quarter" idx="10"/>
          </p:nvPr>
        </p:nvSpPr>
        <p:spPr/>
        <p:txBody>
          <a:bodyPr/>
          <a:lstStyle/>
          <a:p>
            <a:r>
              <a:rPr lang="en-US" smtClean="0"/>
              <a:t>Tapeworm lifecycle</a:t>
            </a:r>
          </a:p>
          <a:p>
            <a:endParaRPr lang="uk-UA"/>
          </a:p>
        </p:txBody>
      </p:sp>
    </p:spTree>
    <p:extLst>
      <p:ext uri="{BB962C8B-B14F-4D97-AF65-F5344CB8AC3E}">
        <p14:creationId xmlns:p14="http://schemas.microsoft.com/office/powerpoint/2010/main" val="2476598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Habitat</a:t>
            </a:r>
          </a:p>
          <a:p>
            <a:r>
              <a:rPr lang="en-US" smtClean="0"/>
              <a:t>All of the biotic and abiotic factors in the area where an organism lives</a:t>
            </a:r>
          </a:p>
          <a:p>
            <a:r>
              <a:rPr lang="en-US" smtClean="0"/>
              <a:t>Lion habitat</a:t>
            </a:r>
          </a:p>
          <a:p>
            <a:endParaRPr lang="uk-UA"/>
          </a:p>
        </p:txBody>
      </p:sp>
      <p:sp>
        <p:nvSpPr>
          <p:cNvPr id="4" name="Місце для номера слайда 3"/>
          <p:cNvSpPr>
            <a:spLocks noGrp="1"/>
          </p:cNvSpPr>
          <p:nvPr>
            <p:ph type="sldNum" sz="quarter" idx="10"/>
          </p:nvPr>
        </p:nvSpPr>
        <p:spPr/>
        <p:txBody>
          <a:bodyPr/>
          <a:lstStyle/>
          <a:p>
            <a:r>
              <a:rPr lang="en-US" smtClean="0"/>
              <a:t>Habitat</a:t>
            </a:r>
          </a:p>
          <a:p>
            <a:r>
              <a:rPr lang="en-US" smtClean="0"/>
              <a:t>All of the biotic and abiotic factors in the area where an organism lives</a:t>
            </a:r>
          </a:p>
          <a:p>
            <a:r>
              <a:rPr lang="en-US" smtClean="0"/>
              <a:t>Lion habitat</a:t>
            </a:r>
          </a:p>
          <a:p>
            <a:endParaRPr lang="uk-UA"/>
          </a:p>
        </p:txBody>
      </p:sp>
    </p:spTree>
    <p:extLst>
      <p:ext uri="{BB962C8B-B14F-4D97-AF65-F5344CB8AC3E}">
        <p14:creationId xmlns:p14="http://schemas.microsoft.com/office/powerpoint/2010/main" val="1672537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Ecological Niche</a:t>
            </a:r>
          </a:p>
          <a:p>
            <a:r>
              <a:rPr lang="en-US" smtClean="0"/>
              <a:t>All of the physical, chemical, and biological factors that a species needs to survive, stay healthy, and reproduce</a:t>
            </a:r>
          </a:p>
          <a:p>
            <a:r>
              <a:rPr lang="en-US" smtClean="0"/>
              <a:t>Food </a:t>
            </a:r>
          </a:p>
          <a:p>
            <a:r>
              <a:rPr lang="en-US" smtClean="0"/>
              <a:t>Abiotic conditions </a:t>
            </a:r>
          </a:p>
          <a:p>
            <a:r>
              <a:rPr lang="en-US" smtClean="0"/>
              <a:t>Behavior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Ecological Niche</a:t>
            </a:r>
          </a:p>
          <a:p>
            <a:r>
              <a:rPr lang="en-US" smtClean="0"/>
              <a:t>All of the physical, chemical, and biological factors that a species needs to survive, stay healthy, and reproduce</a:t>
            </a:r>
          </a:p>
          <a:p>
            <a:r>
              <a:rPr lang="en-US" smtClean="0"/>
              <a:t>Food </a:t>
            </a:r>
          </a:p>
          <a:p>
            <a:r>
              <a:rPr lang="en-US" smtClean="0"/>
              <a:t>Abiotic conditions </a:t>
            </a:r>
          </a:p>
          <a:p>
            <a:r>
              <a:rPr lang="en-US" smtClean="0"/>
              <a:t>Behavior</a:t>
            </a:r>
          </a:p>
          <a:p>
            <a:endParaRPr lang="en-US" smtClean="0"/>
          </a:p>
          <a:p>
            <a:endParaRPr lang="uk-UA"/>
          </a:p>
        </p:txBody>
      </p:sp>
    </p:spTree>
    <p:extLst>
      <p:ext uri="{BB962C8B-B14F-4D97-AF65-F5344CB8AC3E}">
        <p14:creationId xmlns:p14="http://schemas.microsoft.com/office/powerpoint/2010/main" val="2275601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Competitive Exclusion</a:t>
            </a:r>
          </a:p>
          <a:p>
            <a:r>
              <a:rPr lang="en-US" smtClean="0"/>
              <a:t>When two species are competing for the same resources, one species will be better suited to the niche, and the other species will be pushed into another niche or become extinct</a:t>
            </a:r>
          </a:p>
          <a:p>
            <a:r>
              <a:rPr lang="en-US" smtClean="0"/>
              <a:t>Invasive species may outcompete organisms that are native to a particular region</a:t>
            </a:r>
          </a:p>
          <a:p>
            <a:endParaRPr lang="uk-UA"/>
          </a:p>
        </p:txBody>
      </p:sp>
      <p:sp>
        <p:nvSpPr>
          <p:cNvPr id="4" name="Місце для номера слайда 3"/>
          <p:cNvSpPr>
            <a:spLocks noGrp="1"/>
          </p:cNvSpPr>
          <p:nvPr>
            <p:ph type="sldNum" sz="quarter" idx="10"/>
          </p:nvPr>
        </p:nvSpPr>
        <p:spPr/>
        <p:txBody>
          <a:bodyPr/>
          <a:lstStyle/>
          <a:p>
            <a:r>
              <a:rPr lang="en-US" smtClean="0"/>
              <a:t>Competitive Exclusion</a:t>
            </a:r>
          </a:p>
          <a:p>
            <a:r>
              <a:rPr lang="en-US" smtClean="0"/>
              <a:t>When two species are competing for the same resources, one species will be better suited to the niche, and the other species will be pushed into another niche or become extinct</a:t>
            </a:r>
          </a:p>
          <a:p>
            <a:r>
              <a:rPr lang="en-US" smtClean="0"/>
              <a:t>Invasive species may outcompete organisms that are native to a particular region</a:t>
            </a:r>
          </a:p>
          <a:p>
            <a:endParaRPr lang="uk-UA"/>
          </a:p>
        </p:txBody>
      </p:sp>
    </p:spTree>
    <p:extLst>
      <p:ext uri="{BB962C8B-B14F-4D97-AF65-F5344CB8AC3E}">
        <p14:creationId xmlns:p14="http://schemas.microsoft.com/office/powerpoint/2010/main" val="4166555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Predation</a:t>
            </a:r>
          </a:p>
          <a:p>
            <a:r>
              <a:rPr lang="en-US" smtClean="0"/>
              <a:t>The process by which one species captures and feeds upon another</a:t>
            </a:r>
          </a:p>
          <a:p>
            <a:r>
              <a:rPr lang="en-US" smtClean="0"/>
              <a:t>Heterotrophs can prey on autotrophs and other heterotrophs</a:t>
            </a:r>
          </a:p>
          <a:p>
            <a:endParaRPr lang="uk-UA"/>
          </a:p>
        </p:txBody>
      </p:sp>
      <p:sp>
        <p:nvSpPr>
          <p:cNvPr id="4" name="Місце для номера слайда 3"/>
          <p:cNvSpPr>
            <a:spLocks noGrp="1"/>
          </p:cNvSpPr>
          <p:nvPr>
            <p:ph type="sldNum" sz="quarter" idx="10"/>
          </p:nvPr>
        </p:nvSpPr>
        <p:spPr/>
        <p:txBody>
          <a:bodyPr/>
          <a:lstStyle/>
          <a:p>
            <a:r>
              <a:rPr lang="en-US" smtClean="0"/>
              <a:t>Predation</a:t>
            </a:r>
          </a:p>
          <a:p>
            <a:r>
              <a:rPr lang="en-US" smtClean="0"/>
              <a:t>The process by which one species captures and feeds upon another</a:t>
            </a:r>
          </a:p>
          <a:p>
            <a:r>
              <a:rPr lang="en-US" smtClean="0"/>
              <a:t>Heterotrophs can prey on autotrophs and other heterotrophs</a:t>
            </a:r>
          </a:p>
          <a:p>
            <a:endParaRPr lang="uk-UA"/>
          </a:p>
        </p:txBody>
      </p:sp>
    </p:spTree>
    <p:extLst>
      <p:ext uri="{BB962C8B-B14F-4D97-AF65-F5344CB8AC3E}">
        <p14:creationId xmlns:p14="http://schemas.microsoft.com/office/powerpoint/2010/main" val="766996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Predator – Prey Cycles</a:t>
            </a:r>
          </a:p>
          <a:p>
            <a:r>
              <a:rPr lang="en-US" smtClean="0"/>
              <a:t>Prey outnumber predators</a:t>
            </a:r>
          </a:p>
          <a:p>
            <a:r>
              <a:rPr lang="en-US" smtClean="0"/>
              <a:t>Increasing numbers of prey promote increases in predator populations</a:t>
            </a:r>
          </a:p>
          <a:p>
            <a:endParaRPr lang="uk-UA"/>
          </a:p>
        </p:txBody>
      </p:sp>
      <p:sp>
        <p:nvSpPr>
          <p:cNvPr id="4" name="Місце для номера слайда 3"/>
          <p:cNvSpPr>
            <a:spLocks noGrp="1"/>
          </p:cNvSpPr>
          <p:nvPr>
            <p:ph type="sldNum" sz="quarter" idx="10"/>
          </p:nvPr>
        </p:nvSpPr>
        <p:spPr/>
        <p:txBody>
          <a:bodyPr/>
          <a:lstStyle/>
          <a:p>
            <a:r>
              <a:rPr lang="en-US" smtClean="0"/>
              <a:t>Predator – Prey Cycles</a:t>
            </a:r>
          </a:p>
          <a:p>
            <a:r>
              <a:rPr lang="en-US" smtClean="0"/>
              <a:t>Prey outnumber predators</a:t>
            </a:r>
          </a:p>
          <a:p>
            <a:r>
              <a:rPr lang="en-US" smtClean="0"/>
              <a:t>Increasing numbers of prey promote increases in predator populations</a:t>
            </a:r>
          </a:p>
          <a:p>
            <a:endParaRPr lang="uk-UA"/>
          </a:p>
        </p:txBody>
      </p:sp>
    </p:spTree>
    <p:extLst>
      <p:ext uri="{BB962C8B-B14F-4D97-AF65-F5344CB8AC3E}">
        <p14:creationId xmlns:p14="http://schemas.microsoft.com/office/powerpoint/2010/main" val="3846158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Symbiosis</a:t>
            </a:r>
          </a:p>
          <a:p>
            <a:r>
              <a:rPr lang="en-US" smtClean="0"/>
              <a:t>A close ecological relationship between two or more organisms of different species that live in direct contact with one another</a:t>
            </a:r>
          </a:p>
          <a:p>
            <a:r>
              <a:rPr lang="en-US" smtClean="0"/>
              <a:t>Mutualism</a:t>
            </a:r>
          </a:p>
          <a:p>
            <a:r>
              <a:rPr lang="en-US" smtClean="0"/>
              <a:t>Commensalism</a:t>
            </a:r>
          </a:p>
          <a:p>
            <a:r>
              <a:rPr lang="en-US" smtClean="0"/>
              <a:t>Parasitism</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Symbiosis</a:t>
            </a:r>
          </a:p>
          <a:p>
            <a:r>
              <a:rPr lang="en-US" smtClean="0"/>
              <a:t>A close ecological relationship between two or more organisms of different species that live in direct contact with one another</a:t>
            </a:r>
          </a:p>
          <a:p>
            <a:r>
              <a:rPr lang="en-US" smtClean="0"/>
              <a:t>Mutualism</a:t>
            </a:r>
          </a:p>
          <a:p>
            <a:r>
              <a:rPr lang="en-US" smtClean="0"/>
              <a:t>Commensalism</a:t>
            </a:r>
          </a:p>
          <a:p>
            <a:r>
              <a:rPr lang="en-US" smtClean="0"/>
              <a:t>Parasitism</a:t>
            </a:r>
          </a:p>
          <a:p>
            <a:endParaRPr lang="en-US" smtClean="0"/>
          </a:p>
          <a:p>
            <a:endParaRPr lang="uk-UA"/>
          </a:p>
        </p:txBody>
      </p:sp>
    </p:spTree>
    <p:extLst>
      <p:ext uri="{BB962C8B-B14F-4D97-AF65-F5344CB8AC3E}">
        <p14:creationId xmlns:p14="http://schemas.microsoft.com/office/powerpoint/2010/main" val="3242074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Mutualism</a:t>
            </a:r>
          </a:p>
          <a:p>
            <a:r>
              <a:rPr lang="en-US" smtClean="0"/>
              <a:t>An interspecies interaction in which both species benefit</a:t>
            </a:r>
          </a:p>
          <a:p>
            <a:r>
              <a:rPr lang="en-US" smtClean="0"/>
              <a:t>Flowers and pollinating insects</a:t>
            </a:r>
          </a:p>
          <a:p>
            <a:r>
              <a:rPr lang="en-US" smtClean="0"/>
              <a:t>Humans and intestinal E. coli</a:t>
            </a:r>
          </a:p>
          <a:p>
            <a:r>
              <a:rPr lang="en-US" smtClean="0"/>
              <a:t>Clown fish and anemones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Mutualism</a:t>
            </a:r>
          </a:p>
          <a:p>
            <a:r>
              <a:rPr lang="en-US" smtClean="0"/>
              <a:t>An interspecies interaction in which both species benefit</a:t>
            </a:r>
          </a:p>
          <a:p>
            <a:r>
              <a:rPr lang="en-US" smtClean="0"/>
              <a:t>Flowers and pollinating insects</a:t>
            </a:r>
          </a:p>
          <a:p>
            <a:r>
              <a:rPr lang="en-US" smtClean="0"/>
              <a:t>Humans and intestinal E. coli</a:t>
            </a:r>
          </a:p>
          <a:p>
            <a:r>
              <a:rPr lang="en-US" smtClean="0"/>
              <a:t>Clown fish and anemones</a:t>
            </a:r>
          </a:p>
          <a:p>
            <a:endParaRPr lang="en-US" smtClean="0"/>
          </a:p>
          <a:p>
            <a:endParaRPr lang="uk-UA"/>
          </a:p>
        </p:txBody>
      </p:sp>
    </p:spTree>
    <p:extLst>
      <p:ext uri="{BB962C8B-B14F-4D97-AF65-F5344CB8AC3E}">
        <p14:creationId xmlns:p14="http://schemas.microsoft.com/office/powerpoint/2010/main" val="3960563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Commensalism</a:t>
            </a:r>
          </a:p>
          <a:p>
            <a:r>
              <a:rPr lang="en-US" smtClean="0"/>
              <a:t>A relationship between two organisms in which one receives an ecological benefit from another, while the other neither benefits or is harmed</a:t>
            </a:r>
          </a:p>
          <a:p>
            <a:r>
              <a:rPr lang="en-US" smtClean="0"/>
              <a:t>Many ecologists believe that commensalism is rare, and that most such relationships are probably subtle mutualism or parasitism</a:t>
            </a:r>
          </a:p>
          <a:p>
            <a:endParaRPr lang="uk-UA"/>
          </a:p>
        </p:txBody>
      </p:sp>
      <p:sp>
        <p:nvSpPr>
          <p:cNvPr id="4" name="Місце для номера слайда 3"/>
          <p:cNvSpPr>
            <a:spLocks noGrp="1"/>
          </p:cNvSpPr>
          <p:nvPr>
            <p:ph type="sldNum" sz="quarter" idx="10"/>
          </p:nvPr>
        </p:nvSpPr>
        <p:spPr/>
        <p:txBody>
          <a:bodyPr/>
          <a:lstStyle/>
          <a:p>
            <a:r>
              <a:rPr lang="en-US" smtClean="0"/>
              <a:t>Commensalism</a:t>
            </a:r>
          </a:p>
          <a:p>
            <a:r>
              <a:rPr lang="en-US" smtClean="0"/>
              <a:t>A relationship between two organisms in which one receives an ecological benefit from another, while the other neither benefits or is harmed</a:t>
            </a:r>
          </a:p>
          <a:p>
            <a:r>
              <a:rPr lang="en-US" smtClean="0"/>
              <a:t>Many ecologists believe that commensalism is rare, and that most such relationships are probably subtle mutualism or parasitism</a:t>
            </a:r>
          </a:p>
          <a:p>
            <a:endParaRPr lang="uk-UA"/>
          </a:p>
        </p:txBody>
      </p:sp>
    </p:spTree>
    <p:extLst>
      <p:ext uri="{BB962C8B-B14F-4D97-AF65-F5344CB8AC3E}">
        <p14:creationId xmlns:p14="http://schemas.microsoft.com/office/powerpoint/2010/main" val="511613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58CB46-677A-4918-B191-DA4C167F3930}"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58CB46-677A-4918-B191-DA4C167F3930}"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58CB46-677A-4918-B191-DA4C167F3930}"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58CB46-677A-4918-B191-DA4C167F3930}"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58CB46-677A-4918-B191-DA4C167F3930}"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58CB46-677A-4918-B191-DA4C167F3930}" type="datetimeFigureOut">
              <a:rPr lang="en-US" smtClean="0"/>
              <a:pPr/>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58CB46-677A-4918-B191-DA4C167F3930}" type="datetimeFigureOut">
              <a:rPr lang="en-US" smtClean="0"/>
              <a:pPr/>
              <a:t>9/3/2015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58CB46-677A-4918-B191-DA4C167F3930}" type="datetimeFigureOut">
              <a:rPr lang="en-US" smtClean="0"/>
              <a:pPr/>
              <a:t>9/3/2015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58CB46-677A-4918-B191-DA4C167F3930}" type="datetimeFigureOut">
              <a:rPr lang="en-US" smtClean="0"/>
              <a:pPr/>
              <a:t>9/3/2015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8CB46-677A-4918-B191-DA4C167F3930}" type="datetimeFigureOut">
              <a:rPr lang="en-US" smtClean="0"/>
              <a:pPr/>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58CB46-677A-4918-B191-DA4C167F3930}" type="datetimeFigureOut">
              <a:rPr lang="en-US" smtClean="0"/>
              <a:pPr/>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563086-CC5C-440A-9CBE-CF4E21B8AA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58CB46-677A-4918-B191-DA4C167F3930}" type="datetimeFigureOut">
              <a:rPr lang="en-US" smtClean="0"/>
              <a:pPr/>
              <a:t>9/3/2015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563086-CC5C-440A-9CBE-CF4E21B8AA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upload.wikimedia.org/wikipedia/commons/1/10/Pike_caught_frog.jpg"/>
          <p:cNvPicPr>
            <a:picLocks noChangeAspect="1" noChangeArrowheads="1"/>
          </p:cNvPicPr>
          <p:nvPr/>
        </p:nvPicPr>
        <p:blipFill>
          <a:blip r:embed="rId3" cstate="print"/>
          <a:srcRect/>
          <a:stretch>
            <a:fillRect/>
          </a:stretch>
        </p:blipFill>
        <p:spPr bwMode="auto">
          <a:xfrm>
            <a:off x="-1" y="0"/>
            <a:ext cx="9144001" cy="6858000"/>
          </a:xfrm>
          <a:prstGeom prst="rect">
            <a:avLst/>
          </a:prstGeom>
          <a:noFill/>
        </p:spPr>
      </p:pic>
      <p:sp>
        <p:nvSpPr>
          <p:cNvPr id="2" name="Title 1"/>
          <p:cNvSpPr>
            <a:spLocks noGrp="1"/>
          </p:cNvSpPr>
          <p:nvPr>
            <p:ph type="ctrTitle"/>
          </p:nvPr>
        </p:nvSpPr>
        <p:spPr>
          <a:xfrm>
            <a:off x="609600" y="0"/>
            <a:ext cx="7772400" cy="2895600"/>
          </a:xfrm>
        </p:spPr>
        <p:txBody>
          <a:bodyPr>
            <a:noAutofit/>
          </a:bodyPr>
          <a:lstStyle/>
          <a:p>
            <a:r>
              <a:rPr lang="en-US" sz="6000" b="1" dirty="0" smtClean="0">
                <a:solidFill>
                  <a:schemeClr val="bg1"/>
                </a:solidFill>
                <a:effectLst>
                  <a:outerShdw blurRad="38100" dist="38100" dir="2700000" algn="tl">
                    <a:srgbClr val="000000">
                      <a:alpha val="43137"/>
                    </a:srgbClr>
                  </a:outerShdw>
                </a:effectLst>
                <a:latin typeface="Comic Sans MS" pitchFamily="66" charset="0"/>
              </a:rPr>
              <a:t>Interactions</a:t>
            </a:r>
            <a:br>
              <a:rPr lang="en-US" sz="6000" b="1" dirty="0" smtClean="0">
                <a:solidFill>
                  <a:schemeClr val="bg1"/>
                </a:solidFill>
                <a:effectLst>
                  <a:outerShdw blurRad="38100" dist="38100" dir="2700000" algn="tl">
                    <a:srgbClr val="000000">
                      <a:alpha val="43137"/>
                    </a:srgbClr>
                  </a:outerShdw>
                </a:effectLst>
                <a:latin typeface="Comic Sans MS" pitchFamily="66" charset="0"/>
              </a:rPr>
            </a:br>
            <a:r>
              <a:rPr lang="en-US" sz="6000" b="1" dirty="0" smtClean="0">
                <a:solidFill>
                  <a:schemeClr val="bg1"/>
                </a:solidFill>
                <a:effectLst>
                  <a:outerShdw blurRad="38100" dist="38100" dir="2700000" algn="tl">
                    <a:srgbClr val="000000">
                      <a:alpha val="43137"/>
                    </a:srgbClr>
                  </a:outerShdw>
                </a:effectLst>
                <a:latin typeface="Comic Sans MS" pitchFamily="66" charset="0"/>
              </a:rPr>
              <a:t>in</a:t>
            </a:r>
            <a:br>
              <a:rPr lang="en-US" sz="6000" b="1" dirty="0" smtClean="0">
                <a:solidFill>
                  <a:schemeClr val="bg1"/>
                </a:solidFill>
                <a:effectLst>
                  <a:outerShdw blurRad="38100" dist="38100" dir="2700000" algn="tl">
                    <a:srgbClr val="000000">
                      <a:alpha val="43137"/>
                    </a:srgbClr>
                  </a:outerShdw>
                </a:effectLst>
                <a:latin typeface="Comic Sans MS" pitchFamily="66" charset="0"/>
              </a:rPr>
            </a:br>
            <a:r>
              <a:rPr lang="en-US" sz="6000" b="1" dirty="0" smtClean="0">
                <a:solidFill>
                  <a:schemeClr val="bg1"/>
                </a:solidFill>
                <a:effectLst>
                  <a:outerShdw blurRad="38100" dist="38100" dir="2700000" algn="tl">
                    <a:srgbClr val="000000">
                      <a:alpha val="43137"/>
                    </a:srgbClr>
                  </a:outerShdw>
                </a:effectLst>
                <a:latin typeface="Comic Sans MS" pitchFamily="66" charset="0"/>
              </a:rPr>
              <a:t>Ecosystems</a:t>
            </a:r>
            <a:endParaRPr lang="en-US" sz="6000" b="1" dirty="0">
              <a:solidFill>
                <a:schemeClr val="bg1"/>
              </a:solidFill>
              <a:effectLst>
                <a:outerShdw blurRad="38100" dist="38100" dir="2700000" algn="tl">
                  <a:srgbClr val="000000">
                    <a:alpha val="43137"/>
                  </a:srgbClr>
                </a:outerShdw>
              </a:effectLst>
              <a:latin typeface="Comic Sans MS"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838200"/>
          </a:xfrm>
        </p:spPr>
        <p:txBody>
          <a:bodyPr/>
          <a:lstStyle/>
          <a:p>
            <a:r>
              <a:rPr lang="en-US" b="1" dirty="0" smtClean="0">
                <a:effectLst>
                  <a:outerShdw blurRad="38100" dist="38100" dir="2700000" algn="tl">
                    <a:srgbClr val="000000">
                      <a:alpha val="43137"/>
                    </a:srgbClr>
                  </a:outerShdw>
                </a:effectLst>
                <a:latin typeface="Comic Sans MS" pitchFamily="66" charset="0"/>
              </a:rPr>
              <a:t>Parasitism</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609600" y="762000"/>
            <a:ext cx="8229600" cy="2514600"/>
          </a:xfrm>
          <a:gradFill>
            <a:gsLst>
              <a:gs pos="0">
                <a:srgbClr val="FFEFD1"/>
              </a:gs>
              <a:gs pos="64999">
                <a:srgbClr val="F0EBD5"/>
              </a:gs>
              <a:gs pos="100000">
                <a:srgbClr val="D1C39F"/>
              </a:gs>
            </a:gsLst>
            <a:lin ang="5400000" scaled="0"/>
          </a:gradFill>
          <a:ln w="25400">
            <a:solidFill>
              <a:schemeClr val="tx1"/>
            </a:solidFill>
          </a:ln>
          <a:effectLst>
            <a:outerShdw blurRad="50800" dist="63500" dir="2700000" algn="tl" rotWithShape="0">
              <a:prstClr val="black">
                <a:alpha val="40000"/>
              </a:prstClr>
            </a:outerShdw>
          </a:effectLst>
        </p:spPr>
        <p:txBody>
          <a:bodyPr/>
          <a:lstStyle/>
          <a:p>
            <a:r>
              <a:rPr lang="en-US" dirty="0" smtClean="0">
                <a:latin typeface="Comic Sans MS" pitchFamily="66" charset="0"/>
              </a:rPr>
              <a:t>A relationship in which one species benefits while the other is harmed.</a:t>
            </a:r>
          </a:p>
          <a:p>
            <a:r>
              <a:rPr lang="en-US" dirty="0" smtClean="0">
                <a:latin typeface="Comic Sans MS" pitchFamily="66" charset="0"/>
              </a:rPr>
              <a:t>Many parasites have complex lifecycles involving more than one host</a:t>
            </a:r>
          </a:p>
        </p:txBody>
      </p:sp>
      <p:pic>
        <p:nvPicPr>
          <p:cNvPr id="23554" name="Picture 2" descr="File:Alien-The Chestburster.png"/>
          <p:cNvPicPr>
            <a:picLocks noChangeAspect="1" noChangeArrowheads="1"/>
          </p:cNvPicPr>
          <p:nvPr/>
        </p:nvPicPr>
        <p:blipFill>
          <a:blip r:embed="rId3" cstate="print"/>
          <a:srcRect/>
          <a:stretch>
            <a:fillRect/>
          </a:stretch>
        </p:blipFill>
        <p:spPr bwMode="auto">
          <a:xfrm>
            <a:off x="1524000" y="3429000"/>
            <a:ext cx="6096000" cy="2571751"/>
          </a:xfrm>
          <a:prstGeom prst="rect">
            <a:avLst/>
          </a:prstGeom>
        </p:spPr>
        <p:style>
          <a:lnRef idx="0">
            <a:schemeClr val="dk1"/>
          </a:lnRef>
          <a:fillRef idx="3">
            <a:schemeClr val="dk1"/>
          </a:fillRef>
          <a:effectRef idx="3">
            <a:schemeClr val="dk1"/>
          </a:effectRef>
          <a:fontRef idx="minor">
            <a:schemeClr val="lt1"/>
          </a:fontRef>
        </p:style>
      </p:pic>
      <p:sp>
        <p:nvSpPr>
          <p:cNvPr id="5" name="TextBox 4"/>
          <p:cNvSpPr txBox="1"/>
          <p:nvPr/>
        </p:nvSpPr>
        <p:spPr>
          <a:xfrm>
            <a:off x="3657600" y="6096000"/>
            <a:ext cx="2339102" cy="461665"/>
          </a:xfrm>
          <a:prstGeom prst="rect">
            <a:avLst/>
          </a:prstGeom>
          <a:noFill/>
        </p:spPr>
        <p:txBody>
          <a:bodyPr wrap="none" rtlCol="0">
            <a:spAutoFit/>
          </a:bodyPr>
          <a:lstStyle/>
          <a:p>
            <a:r>
              <a:rPr lang="en-US" sz="2400" b="1" dirty="0" smtClean="0">
                <a:solidFill>
                  <a:srgbClr val="C00000"/>
                </a:solidFill>
                <a:effectLst>
                  <a:outerShdw blurRad="38100" dist="38100" dir="2700000" algn="tl">
                    <a:srgbClr val="000000">
                      <a:alpha val="43137"/>
                    </a:srgbClr>
                  </a:outerShdw>
                </a:effectLst>
                <a:latin typeface="Comic Sans MS" pitchFamily="66" charset="0"/>
              </a:rPr>
              <a:t>Seen “Alien” ?</a:t>
            </a:r>
            <a:endParaRPr lang="en-US" sz="2400" b="1" dirty="0">
              <a:solidFill>
                <a:srgbClr val="C00000"/>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3554"/>
                                        </p:tgtEl>
                                        <p:attrNameLst>
                                          <p:attrName>style.visibility</p:attrName>
                                        </p:attrNameLst>
                                      </p:cBhvr>
                                      <p:to>
                                        <p:strVal val="visible"/>
                                      </p:to>
                                    </p:set>
                                    <p:anim calcmode="lin" valueType="num">
                                      <p:cBhvr additive="base">
                                        <p:cTn id="17" dur="500" fill="hold"/>
                                        <p:tgtEl>
                                          <p:spTgt spid="23554"/>
                                        </p:tgtEl>
                                        <p:attrNameLst>
                                          <p:attrName>ppt_x</p:attrName>
                                        </p:attrNameLst>
                                      </p:cBhvr>
                                      <p:tavLst>
                                        <p:tav tm="0">
                                          <p:val>
                                            <p:strVal val="#ppt_x"/>
                                          </p:val>
                                        </p:tav>
                                        <p:tav tm="100000">
                                          <p:val>
                                            <p:strVal val="#ppt_x"/>
                                          </p:val>
                                        </p:tav>
                                      </p:tavLst>
                                    </p:anim>
                                    <p:anim calcmode="lin" valueType="num">
                                      <p:cBhvr additive="base">
                                        <p:cTn id="18" dur="500" fill="hold"/>
                                        <p:tgtEl>
                                          <p:spTgt spid="2355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95400"/>
            <a:ext cx="8229600" cy="1143000"/>
          </a:xfrm>
        </p:spPr>
        <p:txBody>
          <a:bodyPr>
            <a:normAutofit fontScale="90000"/>
          </a:bodyPr>
          <a:lstStyle/>
          <a:p>
            <a:r>
              <a:rPr lang="en-US" dirty="0" smtClean="0"/>
              <a:t>The Parasitic Life Cycle of the </a:t>
            </a:r>
            <a:r>
              <a:rPr lang="en-US" dirty="0" err="1" smtClean="0"/>
              <a:t>Tse-Tse</a:t>
            </a:r>
            <a:r>
              <a:rPr lang="en-US" dirty="0" smtClean="0"/>
              <a:t> Fly</a:t>
            </a:r>
            <a:endParaRPr lang="en-US" dirty="0"/>
          </a:p>
        </p:txBody>
      </p:sp>
      <p:pic>
        <p:nvPicPr>
          <p:cNvPr id="4" name="Picture 2" descr="Life Cycle of Trypanosma brucei gambiense and Trypanosma brucei rhodesiense"/>
          <p:cNvPicPr>
            <a:picLocks noChangeAspect="1" noChangeArrowheads="1"/>
          </p:cNvPicPr>
          <p:nvPr/>
        </p:nvPicPr>
        <p:blipFill>
          <a:blip r:embed="rId3" cstate="print"/>
          <a:srcRect/>
          <a:stretch>
            <a:fillRect/>
          </a:stretch>
        </p:blipFill>
        <p:spPr bwMode="auto">
          <a:xfrm>
            <a:off x="6629400" y="9144000"/>
            <a:ext cx="9128757" cy="6858000"/>
          </a:xfrm>
          <a:prstGeom prst="rect">
            <a:avLst/>
          </a:prstGeom>
          <a:noFill/>
        </p:spPr>
      </p:pic>
      <p:pic>
        <p:nvPicPr>
          <p:cNvPr id="2050" name="Picture 2" descr="Life Cycle of Trypanosma brucei gambiense and Trypanosma brucei rhodesiense"/>
          <p:cNvPicPr>
            <a:picLocks noChangeAspect="1" noChangeArrowheads="1"/>
          </p:cNvPicPr>
          <p:nvPr/>
        </p:nvPicPr>
        <p:blipFill>
          <a:blip r:embed="rId3" cstate="print"/>
          <a:srcRect/>
          <a:stretch>
            <a:fillRect/>
          </a:stretch>
        </p:blipFill>
        <p:spPr bwMode="auto">
          <a:xfrm>
            <a:off x="0" y="-1"/>
            <a:ext cx="9144000" cy="6640469"/>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Tapeworm lifecycle</a:t>
            </a:r>
            <a:endParaRPr lang="en-US" dirty="0"/>
          </a:p>
        </p:txBody>
      </p:sp>
      <p:pic>
        <p:nvPicPr>
          <p:cNvPr id="16386" name="Picture 2" descr="Taenia Life Cycle"/>
          <p:cNvPicPr>
            <a:picLocks noChangeAspect="1" noChangeArrowheads="1"/>
          </p:cNvPicPr>
          <p:nvPr/>
        </p:nvPicPr>
        <p:blipFill>
          <a:blip r:embed="rId3" cstate="print"/>
          <a:srcRect/>
          <a:stretch>
            <a:fillRect/>
          </a:stretch>
        </p:blipFill>
        <p:spPr bwMode="auto">
          <a:xfrm>
            <a:off x="0" y="-1"/>
            <a:ext cx="9144000" cy="685800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fontScale="90000"/>
          </a:bodyPr>
          <a:lstStyle/>
          <a:p>
            <a:r>
              <a:rPr lang="en-US" b="1" dirty="0" smtClean="0">
                <a:effectLst>
                  <a:outerShdw blurRad="38100" dist="38100" dir="2700000" algn="tl">
                    <a:srgbClr val="000000">
                      <a:alpha val="43137"/>
                    </a:srgbClr>
                  </a:outerShdw>
                </a:effectLst>
                <a:latin typeface="Comic Sans MS" pitchFamily="66" charset="0"/>
              </a:rPr>
              <a:t>Habitat</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685800" y="685800"/>
            <a:ext cx="7924800" cy="2438400"/>
          </a:xfrm>
        </p:spPr>
        <p:txBody>
          <a:bodyPr>
            <a:normAutofit/>
          </a:bodyPr>
          <a:lstStyle/>
          <a:p>
            <a:r>
              <a:rPr lang="en-US" sz="4000" dirty="0" smtClean="0">
                <a:effectLst>
                  <a:outerShdw blurRad="38100" dist="38100" dir="2700000" algn="tl">
                    <a:srgbClr val="000000">
                      <a:alpha val="43137"/>
                    </a:srgbClr>
                  </a:outerShdw>
                </a:effectLst>
                <a:latin typeface="Comic Sans MS" pitchFamily="66" charset="0"/>
              </a:rPr>
              <a:t>All of the biotic and </a:t>
            </a:r>
            <a:r>
              <a:rPr lang="en-US" sz="4000" dirty="0" err="1" smtClean="0">
                <a:effectLst>
                  <a:outerShdw blurRad="38100" dist="38100" dir="2700000" algn="tl">
                    <a:srgbClr val="000000">
                      <a:alpha val="43137"/>
                    </a:srgbClr>
                  </a:outerShdw>
                </a:effectLst>
                <a:latin typeface="Comic Sans MS" pitchFamily="66" charset="0"/>
              </a:rPr>
              <a:t>abiotic</a:t>
            </a:r>
            <a:r>
              <a:rPr lang="en-US" sz="4000" dirty="0" smtClean="0">
                <a:effectLst>
                  <a:outerShdw blurRad="38100" dist="38100" dir="2700000" algn="tl">
                    <a:srgbClr val="000000">
                      <a:alpha val="43137"/>
                    </a:srgbClr>
                  </a:outerShdw>
                </a:effectLst>
                <a:latin typeface="Comic Sans MS" pitchFamily="66" charset="0"/>
              </a:rPr>
              <a:t> factors in the area where an organism lives</a:t>
            </a:r>
            <a:endParaRPr lang="en-US" sz="4000" dirty="0">
              <a:effectLst>
                <a:outerShdw blurRad="38100" dist="38100" dir="2700000" algn="tl">
                  <a:srgbClr val="000000">
                    <a:alpha val="43137"/>
                  </a:srgbClr>
                </a:outerShdw>
              </a:effectLst>
              <a:latin typeface="Comic Sans MS" pitchFamily="66" charset="0"/>
            </a:endParaRPr>
          </a:p>
        </p:txBody>
      </p:sp>
      <p:pic>
        <p:nvPicPr>
          <p:cNvPr id="6146" name="Picture 2" descr="File:Panthera-leo-distribution-m.png"/>
          <p:cNvPicPr>
            <a:picLocks noChangeAspect="1" noChangeArrowheads="1"/>
          </p:cNvPicPr>
          <p:nvPr/>
        </p:nvPicPr>
        <p:blipFill>
          <a:blip r:embed="rId3" cstate="print"/>
          <a:srcRect/>
          <a:stretch>
            <a:fillRect/>
          </a:stretch>
        </p:blipFill>
        <p:spPr bwMode="auto">
          <a:xfrm>
            <a:off x="762000" y="2743200"/>
            <a:ext cx="7620000" cy="3781425"/>
          </a:xfrm>
          <a:prstGeom prst="rect">
            <a:avLst/>
          </a:prstGeom>
        </p:spPr>
        <p:style>
          <a:lnRef idx="0">
            <a:schemeClr val="dk1"/>
          </a:lnRef>
          <a:fillRef idx="3">
            <a:schemeClr val="dk1"/>
          </a:fillRef>
          <a:effectRef idx="3">
            <a:schemeClr val="dk1"/>
          </a:effectRef>
          <a:fontRef idx="minor">
            <a:schemeClr val="lt1"/>
          </a:fontRef>
        </p:style>
      </p:pic>
      <p:sp>
        <p:nvSpPr>
          <p:cNvPr id="5" name="TextBox 4"/>
          <p:cNvSpPr txBox="1"/>
          <p:nvPr/>
        </p:nvSpPr>
        <p:spPr>
          <a:xfrm>
            <a:off x="3124200" y="5791200"/>
            <a:ext cx="2574744" cy="584775"/>
          </a:xfrm>
          <a:prstGeom prst="rect">
            <a:avLst/>
          </a:prstGeom>
          <a:noFill/>
        </p:spPr>
        <p:txBody>
          <a:bodyPr wrap="none" rtlCol="0">
            <a:spAutoFit/>
          </a:bodyPr>
          <a:lstStyle/>
          <a:p>
            <a:r>
              <a:rPr lang="en-US" sz="3200" b="1" dirty="0" smtClean="0">
                <a:effectLst>
                  <a:outerShdw blurRad="38100" dist="38100" dir="2700000" algn="tl">
                    <a:srgbClr val="000000">
                      <a:alpha val="43137"/>
                    </a:srgbClr>
                  </a:outerShdw>
                </a:effectLst>
                <a:latin typeface="Comic Sans MS" pitchFamily="66" charset="0"/>
              </a:rPr>
              <a:t>Lion habitat</a:t>
            </a:r>
            <a:endParaRPr lang="en-US" sz="3200" b="1" dirty="0">
              <a:effectLst>
                <a:outerShdw blurRad="38100" dist="38100" dir="2700000" algn="tl">
                  <a:srgbClr val="000000">
                    <a:alpha val="43137"/>
                  </a:srgbClr>
                </a:outerShdw>
              </a:effectLst>
              <a:latin typeface="Comic Sans MS"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latin typeface="Comic Sans MS" pitchFamily="66" charset="0"/>
              </a:rPr>
              <a:t>Ecological Niche</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457200" y="1600200"/>
            <a:ext cx="8229600" cy="3505199"/>
          </a:xfrm>
          <a:gradFill>
            <a:gsLst>
              <a:gs pos="0">
                <a:srgbClr val="8488C4"/>
              </a:gs>
              <a:gs pos="53000">
                <a:srgbClr val="D4DEFF"/>
              </a:gs>
              <a:gs pos="83000">
                <a:srgbClr val="D4DEFF"/>
              </a:gs>
              <a:gs pos="100000">
                <a:srgbClr val="96AB94"/>
              </a:gs>
            </a:gsLst>
            <a:lin ang="5400000" scaled="0"/>
          </a:gradFill>
          <a:ln w="25400">
            <a:solidFill>
              <a:schemeClr val="tx1"/>
            </a:solidFill>
          </a:ln>
          <a:effectLst>
            <a:outerShdw blurRad="50800" dist="63500" dir="2700000" algn="tl" rotWithShape="0">
              <a:prstClr val="black">
                <a:alpha val="40000"/>
              </a:prstClr>
            </a:outerShdw>
          </a:effectLst>
        </p:spPr>
        <p:txBody>
          <a:bodyPr>
            <a:normAutofit/>
          </a:bodyPr>
          <a:lstStyle/>
          <a:p>
            <a:r>
              <a:rPr lang="en-US" dirty="0" smtClean="0">
                <a:latin typeface="Comic Sans MS" pitchFamily="66" charset="0"/>
              </a:rPr>
              <a:t>All of the physical, chemical, and biological factors that a species needs to survive, stay healthy, and reproduce</a:t>
            </a:r>
          </a:p>
          <a:p>
            <a:pPr lvl="1"/>
            <a:r>
              <a:rPr lang="en-US" dirty="0" smtClean="0">
                <a:latin typeface="Comic Sans MS" pitchFamily="66" charset="0"/>
              </a:rPr>
              <a:t>Food </a:t>
            </a:r>
          </a:p>
          <a:p>
            <a:pPr lvl="1"/>
            <a:r>
              <a:rPr lang="en-US" dirty="0" err="1" smtClean="0">
                <a:latin typeface="Comic Sans MS" pitchFamily="66" charset="0"/>
              </a:rPr>
              <a:t>Abiotic</a:t>
            </a:r>
            <a:r>
              <a:rPr lang="en-US" dirty="0" smtClean="0">
                <a:latin typeface="Comic Sans MS" pitchFamily="66" charset="0"/>
              </a:rPr>
              <a:t> conditions </a:t>
            </a:r>
          </a:p>
          <a:p>
            <a:pPr lvl="1"/>
            <a:r>
              <a:rPr lang="en-US" dirty="0" smtClean="0">
                <a:latin typeface="Comic Sans MS" pitchFamily="66" charset="0"/>
              </a:rPr>
              <a:t>Behavior</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latin typeface="Comic Sans MS" pitchFamily="66" charset="0"/>
              </a:rPr>
              <a:t>Competitive Exclusion</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457200" y="1600201"/>
            <a:ext cx="8229600" cy="4038599"/>
          </a:xfrm>
          <a:gradFill>
            <a:gsLst>
              <a:gs pos="0">
                <a:srgbClr val="FFEFD1"/>
              </a:gs>
              <a:gs pos="64999">
                <a:srgbClr val="F0EBD5"/>
              </a:gs>
              <a:gs pos="100000">
                <a:srgbClr val="D1C39F"/>
              </a:gs>
            </a:gsLst>
            <a:lin ang="5400000" scaled="0"/>
          </a:gradFill>
          <a:ln w="25400">
            <a:solidFill>
              <a:schemeClr val="tx1"/>
            </a:solidFill>
          </a:ln>
          <a:effectLst>
            <a:outerShdw blurRad="50800" dist="63500" dir="2700000" algn="tl" rotWithShape="0">
              <a:prstClr val="black">
                <a:alpha val="40000"/>
              </a:prstClr>
            </a:outerShdw>
          </a:effectLst>
        </p:spPr>
        <p:txBody>
          <a:bodyPr>
            <a:normAutofit lnSpcReduction="10000"/>
          </a:bodyPr>
          <a:lstStyle/>
          <a:p>
            <a:r>
              <a:rPr lang="en-US" dirty="0" smtClean="0">
                <a:latin typeface="Comic Sans MS" pitchFamily="66" charset="0"/>
              </a:rPr>
              <a:t>When two species are competing for the same resources, one species will be better suited to the niche, and the other species will be pushed into another niche or become extinct</a:t>
            </a:r>
          </a:p>
          <a:p>
            <a:r>
              <a:rPr lang="en-US" dirty="0" smtClean="0">
                <a:latin typeface="Comic Sans MS" pitchFamily="66" charset="0"/>
              </a:rPr>
              <a:t>Invasive species may outcompete organisms that are native to a particular region</a:t>
            </a:r>
            <a:endParaRPr lang="en-US"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latin typeface="Comic Sans MS" pitchFamily="66" charset="0"/>
              </a:rPr>
              <a:t>Predation</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457200" y="914400"/>
            <a:ext cx="8229600" cy="21336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a:solidFill>
              <a:schemeClr val="tx1"/>
            </a:solidFill>
          </a:ln>
          <a:effectLst>
            <a:outerShdw blurRad="50800" dist="38100" dir="2700000" algn="tl" rotWithShape="0">
              <a:prstClr val="black">
                <a:alpha val="40000"/>
              </a:prstClr>
            </a:outerShdw>
          </a:effectLst>
        </p:spPr>
        <p:txBody>
          <a:bodyPr/>
          <a:lstStyle/>
          <a:p>
            <a:r>
              <a:rPr lang="en-US" dirty="0" smtClean="0">
                <a:latin typeface="Comic Sans MS" pitchFamily="66" charset="0"/>
              </a:rPr>
              <a:t>The process by which one species captures and feeds upon another</a:t>
            </a:r>
          </a:p>
          <a:p>
            <a:pPr lvl="1"/>
            <a:r>
              <a:rPr lang="en-US" dirty="0" err="1" smtClean="0">
                <a:latin typeface="Comic Sans MS" pitchFamily="66" charset="0"/>
              </a:rPr>
              <a:t>Heterotrophs</a:t>
            </a:r>
            <a:r>
              <a:rPr lang="en-US" dirty="0" smtClean="0">
                <a:latin typeface="Comic Sans MS" pitchFamily="66" charset="0"/>
              </a:rPr>
              <a:t> can prey on </a:t>
            </a:r>
            <a:r>
              <a:rPr lang="en-US" dirty="0" err="1" smtClean="0">
                <a:latin typeface="Comic Sans MS" pitchFamily="66" charset="0"/>
              </a:rPr>
              <a:t>autotrophs</a:t>
            </a:r>
            <a:r>
              <a:rPr lang="en-US" dirty="0" smtClean="0">
                <a:latin typeface="Comic Sans MS" pitchFamily="66" charset="0"/>
              </a:rPr>
              <a:t> and other </a:t>
            </a:r>
            <a:r>
              <a:rPr lang="en-US" dirty="0" err="1" smtClean="0">
                <a:latin typeface="Comic Sans MS" pitchFamily="66" charset="0"/>
              </a:rPr>
              <a:t>heterotrophs</a:t>
            </a:r>
            <a:endParaRPr lang="en-US" dirty="0" smtClean="0">
              <a:latin typeface="Comic Sans MS" pitchFamily="66" charset="0"/>
            </a:endParaRPr>
          </a:p>
        </p:txBody>
      </p:sp>
      <p:pic>
        <p:nvPicPr>
          <p:cNvPr id="21506" name="Picture 2" descr="File:Felis Chaus.jpg"/>
          <p:cNvPicPr>
            <a:picLocks noChangeAspect="1" noChangeArrowheads="1"/>
          </p:cNvPicPr>
          <p:nvPr/>
        </p:nvPicPr>
        <p:blipFill>
          <a:blip r:embed="rId3" cstate="print"/>
          <a:srcRect/>
          <a:stretch>
            <a:fillRect/>
          </a:stretch>
        </p:blipFill>
        <p:spPr bwMode="auto">
          <a:xfrm>
            <a:off x="0" y="3886200"/>
            <a:ext cx="2848356" cy="2133600"/>
          </a:xfrm>
          <a:prstGeom prst="rect">
            <a:avLst/>
          </a:prstGeom>
          <a:ln>
            <a:noFill/>
          </a:ln>
        </p:spPr>
        <p:style>
          <a:lnRef idx="2">
            <a:schemeClr val="dk1"/>
          </a:lnRef>
          <a:fillRef idx="1001">
            <a:schemeClr val="lt1"/>
          </a:fillRef>
          <a:effectRef idx="0">
            <a:schemeClr val="dk1"/>
          </a:effectRef>
          <a:fontRef idx="minor">
            <a:schemeClr val="dk1"/>
          </a:fontRef>
        </p:style>
      </p:pic>
      <p:pic>
        <p:nvPicPr>
          <p:cNvPr id="21508" name="Picture 4" descr="File:Mantis devouring.jpg"/>
          <p:cNvPicPr>
            <a:picLocks noChangeAspect="1" noChangeArrowheads="1"/>
          </p:cNvPicPr>
          <p:nvPr/>
        </p:nvPicPr>
        <p:blipFill>
          <a:blip r:embed="rId4" cstate="print"/>
          <a:srcRect/>
          <a:stretch>
            <a:fillRect/>
          </a:stretch>
        </p:blipFill>
        <p:spPr bwMode="auto">
          <a:xfrm>
            <a:off x="2743200" y="3886200"/>
            <a:ext cx="3196404" cy="2133600"/>
          </a:xfrm>
          <a:prstGeom prst="rect">
            <a:avLst/>
          </a:prstGeom>
          <a:noFill/>
        </p:spPr>
      </p:pic>
      <p:pic>
        <p:nvPicPr>
          <p:cNvPr id="21510" name="Picture 6" descr="File:Alcedo atthis 2 (Marek Szczepanek).jpg"/>
          <p:cNvPicPr>
            <a:picLocks noChangeAspect="1" noChangeArrowheads="1"/>
          </p:cNvPicPr>
          <p:nvPr/>
        </p:nvPicPr>
        <p:blipFill>
          <a:blip r:embed="rId5" cstate="print"/>
          <a:srcRect/>
          <a:stretch>
            <a:fillRect/>
          </a:stretch>
        </p:blipFill>
        <p:spPr bwMode="auto">
          <a:xfrm>
            <a:off x="5913689" y="3886200"/>
            <a:ext cx="3230311" cy="2133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b="1" dirty="0" smtClean="0">
                <a:effectLst>
                  <a:outerShdw blurRad="38100" dist="38100" dir="2700000" algn="tl">
                    <a:srgbClr val="000000">
                      <a:alpha val="43137"/>
                    </a:srgbClr>
                  </a:outerShdw>
                </a:effectLst>
                <a:latin typeface="Comic Sans MS" pitchFamily="66" charset="0"/>
              </a:rPr>
              <a:t>Predator – Prey Cycles</a:t>
            </a:r>
            <a:endParaRPr lang="en-US" sz="4000"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152400" y="1371600"/>
            <a:ext cx="3124200" cy="4572000"/>
          </a:xfrm>
          <a:gradFill>
            <a:gsLst>
              <a:gs pos="0">
                <a:srgbClr val="FFEFD1"/>
              </a:gs>
              <a:gs pos="64999">
                <a:srgbClr val="F0EBD5"/>
              </a:gs>
              <a:gs pos="100000">
                <a:srgbClr val="D1C39F"/>
              </a:gs>
            </a:gsLst>
            <a:lin ang="5400000" scaled="0"/>
          </a:gradFill>
          <a:ln w="25400">
            <a:solidFill>
              <a:schemeClr val="tx1"/>
            </a:solidFill>
          </a:ln>
          <a:effectLst>
            <a:outerShdw blurRad="50800" dist="38100" dir="2700000" algn="tl" rotWithShape="0">
              <a:prstClr val="black">
                <a:alpha val="40000"/>
              </a:prstClr>
            </a:outerShdw>
          </a:effectLst>
        </p:spPr>
        <p:txBody>
          <a:bodyPr>
            <a:normAutofit lnSpcReduction="10000"/>
          </a:bodyPr>
          <a:lstStyle/>
          <a:p>
            <a:r>
              <a:rPr lang="en-US" dirty="0" smtClean="0">
                <a:latin typeface="Comic Sans MS" pitchFamily="66" charset="0"/>
              </a:rPr>
              <a:t>Prey outnumber predators</a:t>
            </a:r>
          </a:p>
          <a:p>
            <a:r>
              <a:rPr lang="en-US" dirty="0" smtClean="0">
                <a:latin typeface="Comic Sans MS" pitchFamily="66" charset="0"/>
              </a:rPr>
              <a:t>Increasing numbers of prey promote increases in predator populations</a:t>
            </a:r>
            <a:endParaRPr lang="en-US" dirty="0">
              <a:latin typeface="Comic Sans MS" pitchFamily="66" charset="0"/>
            </a:endParaRPr>
          </a:p>
        </p:txBody>
      </p:sp>
      <p:pic>
        <p:nvPicPr>
          <p:cNvPr id="1026" name="Picture 2" descr="http://www.scholarpedia.org/wiki/images/c/cc/Hoppensteadt_pp.jpg"/>
          <p:cNvPicPr>
            <a:picLocks noChangeAspect="1" noChangeArrowheads="1"/>
          </p:cNvPicPr>
          <p:nvPr/>
        </p:nvPicPr>
        <p:blipFill>
          <a:blip r:embed="rId3" cstate="print"/>
          <a:srcRect/>
          <a:stretch>
            <a:fillRect/>
          </a:stretch>
        </p:blipFill>
        <p:spPr bwMode="auto">
          <a:xfrm>
            <a:off x="3429000" y="1295400"/>
            <a:ext cx="5333808" cy="449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latin typeface="Comic Sans MS" pitchFamily="66" charset="0"/>
              </a:rPr>
              <a:t>Symbiosis</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533400" y="1219200"/>
            <a:ext cx="8001000" cy="3962399"/>
          </a:xfrm>
          <a:gradFill>
            <a:gsLst>
              <a:gs pos="0">
                <a:srgbClr val="FFEFD1"/>
              </a:gs>
              <a:gs pos="64999">
                <a:srgbClr val="F0EBD5"/>
              </a:gs>
              <a:gs pos="100000">
                <a:srgbClr val="D1C39F"/>
              </a:gs>
            </a:gsLst>
            <a:lin ang="5400000" scaled="0"/>
          </a:gradFill>
          <a:ln w="25400">
            <a:solidFill>
              <a:schemeClr val="tx1"/>
            </a:solidFill>
          </a:ln>
          <a:effectLst>
            <a:outerShdw blurRad="50800" dist="63500" dir="2700000" algn="tl" rotWithShape="0">
              <a:prstClr val="black">
                <a:alpha val="40000"/>
              </a:prstClr>
            </a:outerShdw>
          </a:effectLst>
        </p:spPr>
        <p:txBody>
          <a:bodyPr>
            <a:normAutofit lnSpcReduction="10000"/>
          </a:bodyPr>
          <a:lstStyle/>
          <a:p>
            <a:r>
              <a:rPr lang="en-US" sz="3500" dirty="0" smtClean="0">
                <a:latin typeface="Comic Sans MS" pitchFamily="66" charset="0"/>
              </a:rPr>
              <a:t>A close ecological relationship between two or more organisms of different species that live in direct contact with one another</a:t>
            </a:r>
          </a:p>
          <a:p>
            <a:pPr lvl="1"/>
            <a:r>
              <a:rPr lang="en-US" sz="3500" dirty="0" smtClean="0">
                <a:solidFill>
                  <a:srgbClr val="C00000"/>
                </a:solidFill>
                <a:effectLst>
                  <a:outerShdw blurRad="38100" dist="38100" dir="2700000" algn="tl">
                    <a:srgbClr val="000000">
                      <a:alpha val="43137"/>
                    </a:srgbClr>
                  </a:outerShdw>
                </a:effectLst>
                <a:latin typeface="Comic Sans MS" pitchFamily="66" charset="0"/>
              </a:rPr>
              <a:t>Mutualism</a:t>
            </a:r>
          </a:p>
          <a:p>
            <a:pPr lvl="1"/>
            <a:r>
              <a:rPr lang="en-US" sz="3500" dirty="0" smtClean="0">
                <a:solidFill>
                  <a:srgbClr val="C00000"/>
                </a:solidFill>
                <a:effectLst>
                  <a:outerShdw blurRad="38100" dist="38100" dir="2700000" algn="tl">
                    <a:srgbClr val="000000">
                      <a:alpha val="43137"/>
                    </a:srgbClr>
                  </a:outerShdw>
                </a:effectLst>
                <a:latin typeface="Comic Sans MS" pitchFamily="66" charset="0"/>
              </a:rPr>
              <a:t>Commensalism</a:t>
            </a:r>
          </a:p>
          <a:p>
            <a:pPr lvl="1"/>
            <a:r>
              <a:rPr lang="en-US" sz="3500" dirty="0" smtClean="0">
                <a:solidFill>
                  <a:srgbClr val="C00000"/>
                </a:solidFill>
                <a:effectLst>
                  <a:outerShdw blurRad="38100" dist="38100" dir="2700000" algn="tl">
                    <a:srgbClr val="000000">
                      <a:alpha val="43137"/>
                    </a:srgbClr>
                  </a:outerShdw>
                </a:effectLst>
                <a:latin typeface="Comic Sans MS" pitchFamily="66" charset="0"/>
              </a:rPr>
              <a:t>Parasitism</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latin typeface="Comic Sans MS" pitchFamily="66" charset="0"/>
              </a:rPr>
              <a:t>Mutualism</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533400" y="1066800"/>
            <a:ext cx="8229600" cy="2743200"/>
          </a:xfrm>
          <a:gradFill>
            <a:gsLst>
              <a:gs pos="0">
                <a:srgbClr val="FFEFD1"/>
              </a:gs>
              <a:gs pos="64999">
                <a:srgbClr val="F0EBD5"/>
              </a:gs>
              <a:gs pos="100000">
                <a:srgbClr val="D1C39F"/>
              </a:gs>
            </a:gsLst>
            <a:lin ang="5400000" scaled="0"/>
          </a:gradFill>
          <a:ln w="25400">
            <a:solidFill>
              <a:schemeClr val="tx1"/>
            </a:solidFill>
          </a:ln>
          <a:effectLst>
            <a:outerShdw blurRad="50800" dist="63500" dir="2700000" algn="tl" rotWithShape="0">
              <a:prstClr val="black">
                <a:alpha val="40000"/>
              </a:prstClr>
            </a:outerShdw>
          </a:effectLst>
        </p:spPr>
        <p:txBody>
          <a:bodyPr>
            <a:normAutofit/>
          </a:bodyPr>
          <a:lstStyle/>
          <a:p>
            <a:r>
              <a:rPr lang="en-US" dirty="0" smtClean="0">
                <a:latin typeface="Comic Sans MS" pitchFamily="66" charset="0"/>
              </a:rPr>
              <a:t>An interspecies interaction in which </a:t>
            </a:r>
            <a:r>
              <a:rPr lang="en-US" b="1" i="1" dirty="0" smtClean="0">
                <a:effectLst>
                  <a:outerShdw blurRad="38100" dist="38100" dir="2700000" algn="tl">
                    <a:srgbClr val="000000">
                      <a:alpha val="43137"/>
                    </a:srgbClr>
                  </a:outerShdw>
                </a:effectLst>
                <a:latin typeface="Comic Sans MS" pitchFamily="66" charset="0"/>
              </a:rPr>
              <a:t>both species benefit</a:t>
            </a:r>
          </a:p>
          <a:p>
            <a:pPr lvl="1"/>
            <a:r>
              <a:rPr lang="en-US" dirty="0" smtClean="0">
                <a:latin typeface="Comic Sans MS" pitchFamily="66" charset="0"/>
              </a:rPr>
              <a:t>Flowers and pollinating insects</a:t>
            </a:r>
          </a:p>
          <a:p>
            <a:pPr lvl="1"/>
            <a:r>
              <a:rPr lang="en-US" dirty="0" smtClean="0">
                <a:latin typeface="Comic Sans MS" pitchFamily="66" charset="0"/>
              </a:rPr>
              <a:t>Humans and intestinal E. coli</a:t>
            </a:r>
          </a:p>
          <a:p>
            <a:pPr lvl="1"/>
            <a:r>
              <a:rPr lang="en-US" dirty="0" smtClean="0">
                <a:latin typeface="Comic Sans MS" pitchFamily="66" charset="0"/>
              </a:rPr>
              <a:t>Clown fish and anemones</a:t>
            </a:r>
          </a:p>
          <a:p>
            <a:pPr lvl="1">
              <a:buNone/>
            </a:pPr>
            <a:endParaRPr lang="en-US" dirty="0">
              <a:latin typeface="Comic Sans MS" pitchFamily="66" charset="0"/>
            </a:endParaRPr>
          </a:p>
        </p:txBody>
      </p:sp>
      <p:pic>
        <p:nvPicPr>
          <p:cNvPr id="22530" name="Picture 2" descr="File:Bombus milkweed corbicula 48070399c.JPG"/>
          <p:cNvPicPr>
            <a:picLocks noChangeAspect="1" noChangeArrowheads="1"/>
          </p:cNvPicPr>
          <p:nvPr/>
        </p:nvPicPr>
        <p:blipFill>
          <a:blip r:embed="rId3" cstate="print"/>
          <a:srcRect/>
          <a:stretch>
            <a:fillRect/>
          </a:stretch>
        </p:blipFill>
        <p:spPr bwMode="auto">
          <a:xfrm>
            <a:off x="725509" y="4114800"/>
            <a:ext cx="2779691" cy="2133600"/>
          </a:xfrm>
          <a:prstGeom prst="rect">
            <a:avLst/>
          </a:prstGeom>
          <a:noFill/>
        </p:spPr>
      </p:pic>
      <p:pic>
        <p:nvPicPr>
          <p:cNvPr id="5" name="Picture 4" descr="clownfish.png"/>
          <p:cNvPicPr>
            <a:picLocks noChangeAspect="1"/>
          </p:cNvPicPr>
          <p:nvPr/>
        </p:nvPicPr>
        <p:blipFill>
          <a:blip r:embed="rId4" cstate="print"/>
          <a:stretch>
            <a:fillRect/>
          </a:stretch>
        </p:blipFill>
        <p:spPr>
          <a:xfrm>
            <a:off x="5638800" y="4114800"/>
            <a:ext cx="2844800" cy="2133600"/>
          </a:xfrm>
          <a:prstGeom prst="rect">
            <a:avLst/>
          </a:prstGeom>
        </p:spPr>
      </p:pic>
      <p:pic>
        <p:nvPicPr>
          <p:cNvPr id="6" name="Picture 5" descr="ecoli.png"/>
          <p:cNvPicPr>
            <a:picLocks noChangeAspect="1"/>
          </p:cNvPicPr>
          <p:nvPr/>
        </p:nvPicPr>
        <p:blipFill>
          <a:blip r:embed="rId5" cstate="print"/>
          <a:stretch>
            <a:fillRect/>
          </a:stretch>
        </p:blipFill>
        <p:spPr>
          <a:xfrm>
            <a:off x="3454227" y="4114800"/>
            <a:ext cx="2184573" cy="2133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par>
                                <p:cTn id="9" presetID="3" presetClass="entr" presetSubtype="10" fill="hold" nodeType="withEffect">
                                  <p:stCondLst>
                                    <p:cond delay="0"/>
                                  </p:stCondLst>
                                  <p:childTnLst>
                                    <p:set>
                                      <p:cBhvr>
                                        <p:cTn id="10" dur="1" fill="hold">
                                          <p:stCondLst>
                                            <p:cond delay="0"/>
                                          </p:stCondLst>
                                        </p:cTn>
                                        <p:tgtEl>
                                          <p:spTgt spid="22530"/>
                                        </p:tgtEl>
                                        <p:attrNameLst>
                                          <p:attrName>style.visibility</p:attrName>
                                        </p:attrNameLst>
                                      </p:cBhvr>
                                      <p:to>
                                        <p:strVal val="visible"/>
                                      </p:to>
                                    </p:set>
                                    <p:animEffect transition="in" filter="blinds(horizontal)">
                                      <p:cBhvr>
                                        <p:cTn id="11" dur="500"/>
                                        <p:tgtEl>
                                          <p:spTgt spid="22530"/>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ppt_y"/>
                                          </p:val>
                                        </p:tav>
                                        <p:tav tm="100000">
                                          <p:val>
                                            <p:strVal val="#ppt_y"/>
                                          </p:val>
                                        </p:tav>
                                      </p:tavLst>
                                    </p:anim>
                                  </p:childTnLst>
                                </p:cTn>
                              </p:par>
                              <p:par>
                                <p:cTn id="18" presetID="3" presetClass="entr" presetSubtype="1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par>
                                <p:cTn id="27" presetID="3" presetClass="entr" presetSubtype="1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linds(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1" dirty="0" smtClean="0">
                <a:effectLst>
                  <a:outerShdw blurRad="38100" dist="38100" dir="2700000" algn="tl">
                    <a:srgbClr val="000000">
                      <a:alpha val="43137"/>
                    </a:srgbClr>
                  </a:outerShdw>
                </a:effectLst>
                <a:latin typeface="Comic Sans MS" pitchFamily="66" charset="0"/>
              </a:rPr>
              <a:t>Commensalism</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457200" y="1219200"/>
            <a:ext cx="8229600" cy="3962400"/>
          </a:xfrm>
          <a:gradFill>
            <a:gsLst>
              <a:gs pos="0">
                <a:srgbClr val="8488C4"/>
              </a:gs>
              <a:gs pos="53000">
                <a:srgbClr val="D4DEFF"/>
              </a:gs>
              <a:gs pos="83000">
                <a:srgbClr val="D4DEFF"/>
              </a:gs>
              <a:gs pos="100000">
                <a:srgbClr val="96AB94"/>
              </a:gs>
            </a:gsLst>
            <a:lin ang="5400000" scaled="0"/>
          </a:gradFill>
          <a:ln w="25400">
            <a:solidFill>
              <a:schemeClr val="tx1"/>
            </a:solidFill>
          </a:ln>
          <a:effectLst>
            <a:outerShdw blurRad="50800" dist="63500" dir="2700000" algn="tl" rotWithShape="0">
              <a:prstClr val="black">
                <a:alpha val="40000"/>
              </a:prstClr>
            </a:outerShdw>
          </a:effectLst>
        </p:spPr>
        <p:txBody>
          <a:bodyPr>
            <a:normAutofit lnSpcReduction="10000"/>
          </a:bodyPr>
          <a:lstStyle/>
          <a:p>
            <a:r>
              <a:rPr lang="en-US" dirty="0" smtClean="0">
                <a:latin typeface="Comic Sans MS" pitchFamily="66" charset="0"/>
              </a:rPr>
              <a:t>A relationship between two organisms in which one receives an ecological benefit from another, while the other neither benefits or is harmed</a:t>
            </a:r>
          </a:p>
          <a:p>
            <a:r>
              <a:rPr lang="en-US" dirty="0" smtClean="0">
                <a:latin typeface="Comic Sans MS" pitchFamily="66" charset="0"/>
              </a:rPr>
              <a:t>Many ecologists believe that commensalism is rare, and that most such relationships are probably subtle mutualism or parasitism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774</Words>
  <Application>Microsoft Office PowerPoint</Application>
  <PresentationFormat>Екран (4:3)</PresentationFormat>
  <Paragraphs>111</Paragraphs>
  <Slides>12</Slides>
  <Notes>12</Notes>
  <HiddenSlides>0</HiddenSlides>
  <MMClips>0</MMClips>
  <ScaleCrop>false</ScaleCrop>
  <HeadingPairs>
    <vt:vector size="4" baseType="variant">
      <vt:variant>
        <vt:lpstr>Тема</vt:lpstr>
      </vt:variant>
      <vt:variant>
        <vt:i4>1</vt:i4>
      </vt:variant>
      <vt:variant>
        <vt:lpstr>Заголовки слайдів</vt:lpstr>
      </vt:variant>
      <vt:variant>
        <vt:i4>12</vt:i4>
      </vt:variant>
    </vt:vector>
  </HeadingPairs>
  <TitlesOfParts>
    <vt:vector size="13" baseType="lpstr">
      <vt:lpstr>Office Theme</vt:lpstr>
      <vt:lpstr>Interactions in Ecosystems</vt:lpstr>
      <vt:lpstr>Habitat</vt:lpstr>
      <vt:lpstr>Ecological Niche</vt:lpstr>
      <vt:lpstr>Competitive Exclusion</vt:lpstr>
      <vt:lpstr>Predation</vt:lpstr>
      <vt:lpstr>Predator – Prey Cycles</vt:lpstr>
      <vt:lpstr>Symbiosis</vt:lpstr>
      <vt:lpstr>Mutualism</vt:lpstr>
      <vt:lpstr>Commensalism</vt:lpstr>
      <vt:lpstr>Parasitism</vt:lpstr>
      <vt:lpstr>The Parasitic Life Cycle of the Tse-Tse Fly</vt:lpstr>
      <vt:lpstr>Tapeworm lifecycle</vt:lpstr>
    </vt:vector>
  </TitlesOfParts>
  <Company>El Diamante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Interactions</dc:title>
  <dc:creator>Teacher</dc:creator>
  <cp:lastModifiedBy>RomaK</cp:lastModifiedBy>
  <cp:revision>37</cp:revision>
  <dcterms:created xsi:type="dcterms:W3CDTF">2009-02-06T00:23:05Z</dcterms:created>
  <dcterms:modified xsi:type="dcterms:W3CDTF">2015-09-03T12:12:26Z</dcterms:modified>
</cp:coreProperties>
</file>