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70" r:id="rId3"/>
    <p:sldId id="269" r:id="rId4"/>
    <p:sldId id="268" r:id="rId5"/>
    <p:sldId id="267" r:id="rId6"/>
    <p:sldId id="271" r:id="rId7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73" d="100"/>
          <a:sy n="73" d="100"/>
        </p:scale>
        <p:origin x="-2130" y="-8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59E44D-9E11-4F25-A290-F2832C9D6972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73D487-8741-4740-B182-6446FD46379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20213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</a:t>
            </a:r>
            <a:br>
              <a:rPr lang="en-US" smtClean="0"/>
            </a:br>
            <a:r>
              <a:rPr lang="en-US" smtClean="0"/>
              <a:t>Human </a:t>
            </a:r>
            <a:br>
              <a:rPr lang="en-US" smtClean="0"/>
            </a:br>
            <a:r>
              <a:rPr lang="en-US" smtClean="0"/>
              <a:t>Muscular</a:t>
            </a:r>
            <a:br>
              <a:rPr lang="en-US" smtClean="0"/>
            </a:br>
            <a:r>
              <a:rPr lang="en-US" smtClean="0"/>
              <a:t>System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</a:t>
            </a:r>
            <a:br>
              <a:rPr lang="en-US" smtClean="0"/>
            </a:br>
            <a:r>
              <a:rPr lang="en-US" smtClean="0"/>
              <a:t>Human </a:t>
            </a:r>
            <a:br>
              <a:rPr lang="en-US" smtClean="0"/>
            </a:br>
            <a:r>
              <a:rPr lang="en-US" smtClean="0"/>
              <a:t>Muscular</a:t>
            </a:r>
            <a:br>
              <a:rPr lang="en-US" smtClean="0"/>
            </a:br>
            <a:r>
              <a:rPr lang="en-US" smtClean="0"/>
              <a:t>System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1558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Types of Muscle</a:t>
            </a:r>
          </a:p>
          <a:p>
            <a:r>
              <a:rPr lang="en-US" smtClean="0"/>
              <a:t>Cardiac Muscle</a:t>
            </a:r>
          </a:p>
          <a:p>
            <a:r>
              <a:rPr lang="en-US" smtClean="0"/>
              <a:t>Striated muscle found only in the heart</a:t>
            </a:r>
          </a:p>
          <a:p>
            <a:r>
              <a:rPr lang="en-US" smtClean="0"/>
              <a:t>Under involuntary control</a:t>
            </a:r>
          </a:p>
          <a:p>
            <a:r>
              <a:rPr lang="en-US" smtClean="0"/>
              <a:t>Only rests between contractions</a:t>
            </a:r>
          </a:p>
          <a:p>
            <a:r>
              <a:rPr lang="en-US" smtClean="0"/>
              <a:t>Smooth Muscle</a:t>
            </a:r>
          </a:p>
          <a:p>
            <a:r>
              <a:rPr lang="en-US" smtClean="0"/>
              <a:t>Lack striations</a:t>
            </a:r>
          </a:p>
          <a:p>
            <a:r>
              <a:rPr lang="en-US" smtClean="0"/>
              <a:t>Usually under involuntary control</a:t>
            </a:r>
          </a:p>
          <a:p>
            <a:r>
              <a:rPr lang="en-US" smtClean="0"/>
              <a:t>Contraction is slow and rhythmic</a:t>
            </a:r>
          </a:p>
          <a:p>
            <a:r>
              <a:rPr lang="en-US" smtClean="0"/>
              <a:t>Muscles of internal organs</a:t>
            </a:r>
          </a:p>
          <a:p>
            <a:r>
              <a:rPr lang="en-US" smtClean="0"/>
              <a:t>Skeletal Muscle</a:t>
            </a:r>
          </a:p>
          <a:p>
            <a:r>
              <a:rPr lang="en-US" smtClean="0"/>
              <a:t>Striated muscle fibers with no clear separation between cells</a:t>
            </a:r>
          </a:p>
          <a:p>
            <a:r>
              <a:rPr lang="en-US" smtClean="0"/>
              <a:t>Under voluntary control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Types of Muscle</a:t>
            </a:r>
          </a:p>
          <a:p>
            <a:r>
              <a:rPr lang="en-US" smtClean="0"/>
              <a:t>Cardiac Muscle</a:t>
            </a:r>
          </a:p>
          <a:p>
            <a:r>
              <a:rPr lang="en-US" smtClean="0"/>
              <a:t>Striated muscle found only in the heart</a:t>
            </a:r>
          </a:p>
          <a:p>
            <a:r>
              <a:rPr lang="en-US" smtClean="0"/>
              <a:t>Under involuntary control</a:t>
            </a:r>
          </a:p>
          <a:p>
            <a:r>
              <a:rPr lang="en-US" smtClean="0"/>
              <a:t>Only rests between contractions</a:t>
            </a:r>
          </a:p>
          <a:p>
            <a:r>
              <a:rPr lang="en-US" smtClean="0"/>
              <a:t>Smooth Muscle</a:t>
            </a:r>
          </a:p>
          <a:p>
            <a:r>
              <a:rPr lang="en-US" smtClean="0"/>
              <a:t>Lack striations</a:t>
            </a:r>
          </a:p>
          <a:p>
            <a:r>
              <a:rPr lang="en-US" smtClean="0"/>
              <a:t>Usually under involuntary control</a:t>
            </a:r>
          </a:p>
          <a:p>
            <a:r>
              <a:rPr lang="en-US" smtClean="0"/>
              <a:t>Contraction is slow and rhythmic</a:t>
            </a:r>
          </a:p>
          <a:p>
            <a:r>
              <a:rPr lang="en-US" smtClean="0"/>
              <a:t>Muscles of internal organs</a:t>
            </a:r>
          </a:p>
          <a:p>
            <a:r>
              <a:rPr lang="en-US" smtClean="0"/>
              <a:t>Skeletal Muscle</a:t>
            </a:r>
          </a:p>
          <a:p>
            <a:r>
              <a:rPr lang="en-US" smtClean="0"/>
              <a:t>Striated muscle fibers with no clear separation between cells</a:t>
            </a:r>
          </a:p>
          <a:p>
            <a:r>
              <a:rPr lang="en-US" smtClean="0"/>
              <a:t>Under voluntary control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1404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Mechanism of Contraction</a:t>
            </a:r>
          </a:p>
          <a:p>
            <a:r>
              <a:rPr lang="en-US" smtClean="0"/>
              <a:t>Energy for contraction comes from ATP</a:t>
            </a:r>
          </a:p>
          <a:p>
            <a:endParaRPr lang="en-US" smtClean="0"/>
          </a:p>
          <a:p>
            <a:r>
              <a:rPr lang="en-US" smtClean="0"/>
              <a:t>Heads on myosin filaments attach to actin filaments</a:t>
            </a:r>
          </a:p>
          <a:p>
            <a:r>
              <a:rPr lang="en-US" smtClean="0"/>
              <a:t>Filaments slide by one another then detach</a:t>
            </a:r>
          </a:p>
          <a:p>
            <a:endParaRPr lang="en-US" smtClean="0"/>
          </a:p>
          <a:p>
            <a:r>
              <a:rPr lang="en-US" smtClean="0"/>
              <a:t>Process repeats itself many times in a single contraction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Mechanism of Contraction</a:t>
            </a:r>
          </a:p>
          <a:p>
            <a:r>
              <a:rPr lang="en-US" smtClean="0"/>
              <a:t>Energy for contraction comes from ATP</a:t>
            </a:r>
          </a:p>
          <a:p>
            <a:endParaRPr lang="en-US" smtClean="0"/>
          </a:p>
          <a:p>
            <a:r>
              <a:rPr lang="en-US" smtClean="0"/>
              <a:t>Heads on myosin filaments attach to actin filaments</a:t>
            </a:r>
          </a:p>
          <a:p>
            <a:r>
              <a:rPr lang="en-US" smtClean="0"/>
              <a:t>Filaments slide by one another then detach</a:t>
            </a:r>
          </a:p>
          <a:p>
            <a:endParaRPr lang="en-US" smtClean="0"/>
          </a:p>
          <a:p>
            <a:r>
              <a:rPr lang="en-US" smtClean="0"/>
              <a:t>Process repeats itself many times in a single contraction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78624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Muscles - Anterior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Muscles - Anterior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7793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Muscles - Posterior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Muscles - Posterior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701941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Skeletal Muscle Attachment</a:t>
            </a:r>
          </a:p>
          <a:p>
            <a:r>
              <a:rPr lang="en-US" smtClean="0"/>
              <a:t>Tendon Attachments</a:t>
            </a:r>
          </a:p>
          <a:p>
            <a:r>
              <a:rPr lang="en-US" smtClean="0"/>
              <a:t>Origin</a:t>
            </a:r>
          </a:p>
          <a:p>
            <a:r>
              <a:rPr lang="en-US" smtClean="0"/>
              <a:t>Attachment to the bone that doesn’t move</a:t>
            </a:r>
          </a:p>
          <a:p>
            <a:r>
              <a:rPr lang="en-US" smtClean="0"/>
              <a:t>Insertion</a:t>
            </a:r>
          </a:p>
          <a:p>
            <a:r>
              <a:rPr lang="en-US" smtClean="0"/>
              <a:t>Attachment to the bone that does move</a:t>
            </a:r>
          </a:p>
          <a:p>
            <a:r>
              <a:rPr lang="en-US" smtClean="0"/>
              <a:t>Antagonistic Pairs</a:t>
            </a:r>
          </a:p>
          <a:p>
            <a:r>
              <a:rPr lang="en-US" smtClean="0"/>
              <a:t>Flexor</a:t>
            </a:r>
          </a:p>
          <a:p>
            <a:r>
              <a:rPr lang="en-US" smtClean="0"/>
              <a:t>Flexes the joint (moves toward the body)</a:t>
            </a:r>
          </a:p>
          <a:p>
            <a:r>
              <a:rPr lang="en-US" smtClean="0"/>
              <a:t>Extensor</a:t>
            </a:r>
          </a:p>
          <a:p>
            <a:r>
              <a:rPr lang="en-US" smtClean="0"/>
              <a:t>Extends the joint (away from the body)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Skeletal Muscle Attachment</a:t>
            </a:r>
          </a:p>
          <a:p>
            <a:r>
              <a:rPr lang="en-US" smtClean="0"/>
              <a:t>Tendon Attachments</a:t>
            </a:r>
          </a:p>
          <a:p>
            <a:r>
              <a:rPr lang="en-US" smtClean="0"/>
              <a:t>Origin</a:t>
            </a:r>
          </a:p>
          <a:p>
            <a:r>
              <a:rPr lang="en-US" smtClean="0"/>
              <a:t>Attachment to the bone that doesn’t move</a:t>
            </a:r>
          </a:p>
          <a:p>
            <a:r>
              <a:rPr lang="en-US" smtClean="0"/>
              <a:t>Insertion</a:t>
            </a:r>
          </a:p>
          <a:p>
            <a:r>
              <a:rPr lang="en-US" smtClean="0"/>
              <a:t>Attachment to the bone that does move</a:t>
            </a:r>
          </a:p>
          <a:p>
            <a:r>
              <a:rPr lang="en-US" smtClean="0"/>
              <a:t>Antagonistic Pairs</a:t>
            </a:r>
          </a:p>
          <a:p>
            <a:r>
              <a:rPr lang="en-US" smtClean="0"/>
              <a:t>Flexor</a:t>
            </a:r>
          </a:p>
          <a:p>
            <a:r>
              <a:rPr lang="en-US" smtClean="0"/>
              <a:t>Flexes the joint (moves toward the body)</a:t>
            </a:r>
          </a:p>
          <a:p>
            <a:r>
              <a:rPr lang="en-US" smtClean="0"/>
              <a:t>Extensor</a:t>
            </a:r>
          </a:p>
          <a:p>
            <a:r>
              <a:rPr lang="en-US" smtClean="0"/>
              <a:t>Extends the joint (away from the body)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0274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5943600" cy="4191000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</a:t>
            </a:r>
            <a:b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Human </a:t>
            </a:r>
            <a:b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Muscular</a:t>
            </a:r>
            <a:b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System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6096000" cy="10668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Types of Muscle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6172200" cy="7391400"/>
          </a:xfrm>
        </p:spPr>
        <p:txBody>
          <a:bodyPr>
            <a:normAutofit fontScale="92500"/>
          </a:bodyPr>
          <a:lstStyle/>
          <a:p>
            <a:r>
              <a:rPr lang="en-US" sz="3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Cardiac Muscle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Striated muscle found only in the heart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Under involuntary control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Only rests between contractions</a:t>
            </a:r>
          </a:p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Smooth Muscle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Lack striations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Usually under involuntary control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Contraction is slow and rhythmic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Muscles of internal organs</a:t>
            </a:r>
          </a:p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Skeletal Muscle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Striated muscle fibers with no clear separation between cells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Under voluntary control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04800" y="0"/>
            <a:ext cx="6210300" cy="853016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Mechanism of Contraction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6628" name="Picture 4" descr="File:Querbrückenzyklus 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3124200" cy="1908696"/>
          </a:xfrm>
          <a:prstGeom prst="rect">
            <a:avLst/>
          </a:prstGeom>
          <a:noFill/>
        </p:spPr>
      </p:pic>
      <p:pic>
        <p:nvPicPr>
          <p:cNvPr id="26630" name="Picture 6" descr="File:Querbrückenzyklus 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743200"/>
            <a:ext cx="3124200" cy="2108593"/>
          </a:xfrm>
          <a:prstGeom prst="rect">
            <a:avLst/>
          </a:prstGeom>
          <a:noFill/>
        </p:spPr>
      </p:pic>
      <p:pic>
        <p:nvPicPr>
          <p:cNvPr id="26632" name="Picture 8" descr="File:Querbrückenzyklus 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724400"/>
            <a:ext cx="3124200" cy="2221439"/>
          </a:xfrm>
          <a:prstGeom prst="rect">
            <a:avLst/>
          </a:prstGeom>
          <a:noFill/>
        </p:spPr>
      </p:pic>
      <p:pic>
        <p:nvPicPr>
          <p:cNvPr id="26634" name="Picture 10" descr="File:Querbrückenzyklus 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781800"/>
            <a:ext cx="3124200" cy="202154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124200" y="7086600"/>
            <a:ext cx="3276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Energy for contraction comes from ATP</a:t>
            </a:r>
          </a:p>
          <a:p>
            <a:endParaRPr lang="en-US" sz="28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24200" y="1219200"/>
            <a:ext cx="3505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Heads on myosin filaments attach to </a:t>
            </a:r>
            <a:r>
              <a:rPr lang="en-US" sz="2800" dirty="0" err="1" smtClean="0">
                <a:latin typeface="Comic Sans MS" pitchFamily="66" charset="0"/>
              </a:rPr>
              <a:t>actin</a:t>
            </a:r>
            <a:r>
              <a:rPr lang="en-US" sz="2800" dirty="0" smtClean="0">
                <a:latin typeface="Comic Sans MS" pitchFamily="66" charset="0"/>
              </a:rPr>
              <a:t> filaments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3124200"/>
            <a:ext cx="35052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Filaments slide by one another then detach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5029200"/>
            <a:ext cx="3352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Process repeats itself many times in a single contraction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ama-assn.org/ama1/pub/upload/images/446/musclesatlasfron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647" y="1447800"/>
            <a:ext cx="6832353" cy="64770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419100" y="228600"/>
            <a:ext cx="6134100" cy="1005416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Muscles - Anterior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6172200" cy="1524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Muscles - Posterior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4578" name="Picture 2" descr="http://www.ama-assn.org/ama1/pub/upload/images/446/musclesbackview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13" y="1524000"/>
            <a:ext cx="6848687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6172200" cy="1524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Skeletal Muscle Attachment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6172200" cy="7239000"/>
          </a:xfrm>
        </p:spPr>
        <p:txBody>
          <a:bodyPr>
            <a:normAutofit/>
          </a:bodyPr>
          <a:lstStyle/>
          <a:p>
            <a:r>
              <a:rPr lang="en-US" sz="3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Tendon Attachments</a:t>
            </a:r>
          </a:p>
          <a:p>
            <a:pPr lvl="1"/>
            <a:r>
              <a:rPr lang="en-US" i="1" dirty="0" smtClean="0">
                <a:solidFill>
                  <a:srgbClr val="C00000"/>
                </a:solidFill>
                <a:latin typeface="Comic Sans MS" pitchFamily="66" charset="0"/>
              </a:rPr>
              <a:t>Origin</a:t>
            </a:r>
          </a:p>
          <a:p>
            <a:pPr lvl="2"/>
            <a:r>
              <a:rPr lang="en-US" sz="2800" dirty="0" smtClean="0">
                <a:latin typeface="Comic Sans MS" pitchFamily="66" charset="0"/>
              </a:rPr>
              <a:t>Attachment to the bone that doesn’t move</a:t>
            </a:r>
          </a:p>
          <a:p>
            <a:pPr lvl="1"/>
            <a:r>
              <a:rPr lang="en-US" i="1" dirty="0" smtClean="0">
                <a:solidFill>
                  <a:srgbClr val="C00000"/>
                </a:solidFill>
                <a:latin typeface="Comic Sans MS" pitchFamily="66" charset="0"/>
              </a:rPr>
              <a:t>Insertion</a:t>
            </a:r>
          </a:p>
          <a:p>
            <a:pPr lvl="2"/>
            <a:r>
              <a:rPr lang="en-US" sz="2800" dirty="0" smtClean="0">
                <a:latin typeface="Comic Sans MS" pitchFamily="66" charset="0"/>
              </a:rPr>
              <a:t>Attachment to the bone that does move</a:t>
            </a:r>
          </a:p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Antagonistic Pairs</a:t>
            </a:r>
          </a:p>
          <a:p>
            <a:pPr lvl="1"/>
            <a:r>
              <a:rPr lang="en-US" i="1" dirty="0" smtClean="0">
                <a:solidFill>
                  <a:srgbClr val="C00000"/>
                </a:solidFill>
                <a:latin typeface="Comic Sans MS" pitchFamily="66" charset="0"/>
              </a:rPr>
              <a:t>Flexor</a:t>
            </a:r>
          </a:p>
          <a:p>
            <a:pPr lvl="2"/>
            <a:r>
              <a:rPr lang="en-US" sz="2800" dirty="0" smtClean="0">
                <a:latin typeface="Comic Sans MS" pitchFamily="66" charset="0"/>
              </a:rPr>
              <a:t>Flexes the joint (moves toward the body)</a:t>
            </a:r>
          </a:p>
          <a:p>
            <a:pPr lvl="1"/>
            <a:r>
              <a:rPr lang="en-US" i="1" dirty="0" smtClean="0">
                <a:solidFill>
                  <a:srgbClr val="C00000"/>
                </a:solidFill>
                <a:latin typeface="Comic Sans MS" pitchFamily="66" charset="0"/>
              </a:rPr>
              <a:t>Extensor</a:t>
            </a:r>
          </a:p>
          <a:p>
            <a:pPr lvl="2"/>
            <a:r>
              <a:rPr lang="en-US" sz="2800" dirty="0" smtClean="0">
                <a:latin typeface="Comic Sans MS" pitchFamily="66" charset="0"/>
              </a:rPr>
              <a:t>Extends the joint (away from the body)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399</Words>
  <Application>Microsoft Office PowerPoint</Application>
  <PresentationFormat>Екран (4:3)</PresentationFormat>
  <Paragraphs>100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7" baseType="lpstr">
      <vt:lpstr>Office Theme</vt:lpstr>
      <vt:lpstr>The  Human  Muscular System</vt:lpstr>
      <vt:lpstr>Types of Muscle</vt:lpstr>
      <vt:lpstr>Mechanism of Contraction</vt:lpstr>
      <vt:lpstr>Muscles - Anterior</vt:lpstr>
      <vt:lpstr>Muscles - Posterior</vt:lpstr>
      <vt:lpstr>Skeletal Muscle Attachment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Anatomy and  Physiology</dc:title>
  <dc:creator>Andy</dc:creator>
  <cp:lastModifiedBy>RomaK</cp:lastModifiedBy>
  <cp:revision>22</cp:revision>
  <dcterms:created xsi:type="dcterms:W3CDTF">2009-01-08T22:50:20Z</dcterms:created>
  <dcterms:modified xsi:type="dcterms:W3CDTF">2015-09-03T12:13:17Z</dcterms:modified>
</cp:coreProperties>
</file>