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0" r:id="rId3"/>
    <p:sldId id="257" r:id="rId4"/>
    <p:sldId id="261" r:id="rId5"/>
    <p:sldId id="263" r:id="rId6"/>
    <p:sldId id="264" r:id="rId7"/>
    <p:sldId id="265" r:id="rId8"/>
    <p:sldId id="259" r:id="rId9"/>
    <p:sldId id="266" r:id="rId10"/>
    <p:sldId id="267" r:id="rId11"/>
    <p:sldId id="269" r:id="rId12"/>
    <p:sldId id="268" r:id="rId13"/>
    <p:sldId id="262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12C910-43BE-4BEF-A968-FA66964238AB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B91D01-1B12-4367-B21D-77EEA2C55DF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6299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Photosynthesis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Photosynthesis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31629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Calvin (C3) Cycle</a:t>
            </a:r>
          </a:p>
          <a:p>
            <a:r>
              <a:rPr lang="en-US" smtClean="0"/>
              <a:t>ATP and NADPH (from the light reactions) power the creation of three carbon chains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Calvin (C3) Cycle</a:t>
            </a:r>
          </a:p>
          <a:p>
            <a:r>
              <a:rPr lang="en-US" smtClean="0"/>
              <a:t>ATP and NADPH (from the light reactions) power the creation of three carbon chains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93126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Calvin (C3) Cycle</a:t>
            </a:r>
          </a:p>
          <a:p>
            <a:r>
              <a:rPr lang="en-US" smtClean="0"/>
              <a:t>ADP and NADP+ return to the light reactions</a:t>
            </a:r>
          </a:p>
          <a:p>
            <a:r>
              <a:rPr lang="en-US" smtClean="0"/>
              <a:t>in the thylakoid to be “recharged”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Calvin (C3) Cycle</a:t>
            </a:r>
          </a:p>
          <a:p>
            <a:r>
              <a:rPr lang="en-US" smtClean="0"/>
              <a:t>ADP and NADP+ return to the light reactions</a:t>
            </a:r>
          </a:p>
          <a:p>
            <a:r>
              <a:rPr lang="en-US" smtClean="0"/>
              <a:t>in the thylakoid to be “recharged”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470979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Formation of Glucose</a:t>
            </a:r>
          </a:p>
          <a:p>
            <a:r>
              <a:rPr lang="en-US" smtClean="0"/>
              <a:t>3-carbon chains from the C3 cycle join to form the six carbon molecule, glucose (or other molecules required by the plant)</a:t>
            </a:r>
          </a:p>
          <a:p>
            <a:r>
              <a:rPr lang="en-US" smtClean="0"/>
              <a:t>C-C-C + C-C-C  C-C-C-C-C-C</a:t>
            </a:r>
          </a:p>
          <a:p>
            <a:r>
              <a:rPr lang="en-US" smtClean="0"/>
              <a:t>Glucose</a:t>
            </a:r>
          </a:p>
          <a:p>
            <a:r>
              <a:rPr lang="en-US" smtClean="0"/>
              <a:t>C6H12O6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Formation of Glucose</a:t>
            </a:r>
          </a:p>
          <a:p>
            <a:r>
              <a:rPr lang="en-US" smtClean="0"/>
              <a:t>3-carbon chains from the C3 cycle join to form the six carbon molecule, glucose (or other molecules required by the plant)</a:t>
            </a:r>
          </a:p>
          <a:p>
            <a:r>
              <a:rPr lang="en-US" smtClean="0"/>
              <a:t>C-C-C + C-C-C  C-C-C-C-C-C</a:t>
            </a:r>
          </a:p>
          <a:p>
            <a:r>
              <a:rPr lang="en-US" smtClean="0"/>
              <a:t>Glucose</a:t>
            </a:r>
          </a:p>
          <a:p>
            <a:r>
              <a:rPr lang="en-US" smtClean="0"/>
              <a:t>C6H12O6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70588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Net Equation for Photosynthesis</a:t>
            </a:r>
          </a:p>
          <a:p>
            <a:r>
              <a:rPr lang="en-US" smtClean="0"/>
              <a:t>6 CO2 + 6 H2O      C6H12O6 + 6 O2</a:t>
            </a:r>
          </a:p>
          <a:p>
            <a:r>
              <a:rPr lang="en-US" smtClean="0"/>
              <a:t>                      light, enzymes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Net Equation for Photosynthesis</a:t>
            </a:r>
          </a:p>
          <a:p>
            <a:r>
              <a:rPr lang="en-US" smtClean="0"/>
              <a:t>6 CO2 + 6 H2O      C6H12O6 + 6 O2</a:t>
            </a:r>
          </a:p>
          <a:p>
            <a:r>
              <a:rPr lang="en-US" smtClean="0"/>
              <a:t>                      light, enzymes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76014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Chloroplast Structure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Chloroplast Structure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14334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Photosynthetic</a:t>
            </a:r>
            <a:br>
              <a:rPr lang="en-US" smtClean="0"/>
            </a:br>
            <a:r>
              <a:rPr lang="en-US" smtClean="0"/>
              <a:t>Reactions</a:t>
            </a:r>
          </a:p>
          <a:p>
            <a:r>
              <a:rPr lang="en-US" smtClean="0"/>
              <a:t>Light dependent reactions</a:t>
            </a:r>
          </a:p>
          <a:p>
            <a:r>
              <a:rPr lang="en-US" smtClean="0"/>
              <a:t>Light independent reactions (Calvin Cycle)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Photosynthetic</a:t>
            </a:r>
            <a:br>
              <a:rPr lang="en-US" smtClean="0"/>
            </a:br>
            <a:r>
              <a:rPr lang="en-US" smtClean="0"/>
              <a:t>Reactions</a:t>
            </a:r>
          </a:p>
          <a:p>
            <a:r>
              <a:rPr lang="en-US" smtClean="0"/>
              <a:t>Light dependent reactions</a:t>
            </a:r>
          </a:p>
          <a:p>
            <a:r>
              <a:rPr lang="en-US" smtClean="0"/>
              <a:t>Light independent reactions (Calvin Cycle)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2743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Light Reactions</a:t>
            </a:r>
          </a:p>
          <a:p>
            <a:r>
              <a:rPr lang="en-US" smtClean="0"/>
              <a:t>Light dependent reactions take place in the thylakoid membrane, with the pigment chlorophyll absorbing sunlight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Light Reactions</a:t>
            </a:r>
          </a:p>
          <a:p>
            <a:r>
              <a:rPr lang="en-US" smtClean="0"/>
              <a:t>Light dependent reactions take place in the thylakoid membrane, with the pigment chlorophyll absorbing sunlight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7141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Light Reactions</a:t>
            </a:r>
          </a:p>
          <a:p>
            <a:r>
              <a:rPr lang="en-US" smtClean="0"/>
              <a:t>1. Energy from sunlight breaks water into H+, oxygen (O2) and electrons (e-).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Light Reactions</a:t>
            </a:r>
          </a:p>
          <a:p>
            <a:r>
              <a:rPr lang="en-US" smtClean="0"/>
              <a:t>1. Energy from sunlight breaks water into H+, oxygen (O2) and electrons (e-).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60868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Light Reactions</a:t>
            </a:r>
          </a:p>
          <a:p>
            <a:r>
              <a:rPr lang="en-US" smtClean="0"/>
              <a:t>2. H+ and e- are used to produce energy carrying molecules NADPH and ATP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Light Reactions</a:t>
            </a:r>
          </a:p>
          <a:p>
            <a:r>
              <a:rPr lang="en-US" smtClean="0"/>
              <a:t>2. H+ and e- are used to produce energy carrying molecules NADPH and ATP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361724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Light Independent Reactions</a:t>
            </a:r>
          </a:p>
          <a:p>
            <a:r>
              <a:rPr lang="en-US" smtClean="0"/>
              <a:t>Light independent reactions occur in the                    </a:t>
            </a:r>
          </a:p>
          <a:p>
            <a:r>
              <a:rPr lang="en-US" smtClean="0"/>
              <a:t>                                              stroma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Light Independent Reactions</a:t>
            </a:r>
          </a:p>
          <a:p>
            <a:r>
              <a:rPr lang="en-US" smtClean="0"/>
              <a:t>Light independent reactions occur in the                    </a:t>
            </a:r>
          </a:p>
          <a:p>
            <a:r>
              <a:rPr lang="en-US" smtClean="0"/>
              <a:t>                                              stroma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21005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Calvin (C3) Cycle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Calvin (C3) Cycle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83462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Calvin (C3) Cycle</a:t>
            </a:r>
          </a:p>
          <a:p>
            <a:r>
              <a:rPr lang="en-US" smtClean="0"/>
              <a:t>CO2 enters the leaf through the stomates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Calvin (C3) Cycle</a:t>
            </a:r>
          </a:p>
          <a:p>
            <a:r>
              <a:rPr lang="en-US" smtClean="0"/>
              <a:t>CO2 enters the leaf through the stomates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8230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0AB2C-648E-4CAD-86A1-D4E8EBB70869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56320-64AA-4DF6-9B75-5596E43289F5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E81E4-DAA5-420D-AFA2-3BDC1ECE399E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B29EE-7DC0-4E71-B7A0-5CDCE6A7843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A60DD-CB5C-4B31-9959-E4BC744EC886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F46A2-80FF-41A4-81D0-4D0C0CFB6A2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E5BA8-C261-49BE-B3D3-ABA46212938F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97AEF-12E5-463F-A549-570E46F9770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B50A9-E6AA-405E-A632-77E04746AA2A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1F227-F102-4AD2-89FA-5AC0048DA68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8E85D-F64C-4023-A2E3-C598A4F1FDC3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3A483-8856-49FE-81B1-D479B13F19AB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0ECB9-6A20-4B41-A632-1488CBE28E56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EDD95-775D-4954-B7ED-A158F0ED1EDB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280FD-C300-4104-BBAF-2EB6D9828948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DEEAD-F107-46C0-B21A-3B68F3A493D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6ABAA-184C-4FF9-9639-2B1313694821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94611-4B57-4408-8A7B-6ACC376D2D6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BDE90-B3F1-4966-8086-8BEA9E6D2176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48BFE-EDCF-4CE1-96E0-52C12C467AA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5F4BC-C121-4F10-A2A2-29915CB43E97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95D9E-B233-4A47-8E3D-CFB0803F9DE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2FF965-0A38-4AD1-B2CA-9FC52E312A3B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B5CC29-BBCF-4A07-9EAE-6797F0E9F9E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ev.graphics.net/ssmc/wp-content/uploads/2007/04/raindrops_on_leaf1_x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1470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Photosynthesis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Image:Calvin-cycle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77863"/>
            <a:ext cx="8229600" cy="618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0"/>
            <a:ext cx="3200400" cy="1524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Calvin (C</a:t>
            </a:r>
            <a:r>
              <a:rPr lang="en-US" b="1" u="sng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Cycle</a:t>
            </a: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304800" y="0"/>
            <a:ext cx="88392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omic Sans MS" pitchFamily="66" charset="0"/>
              </a:rPr>
              <a:t>ATP and NADPH (from the light reactions) power the creation of three carbon chains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Image:Calvin-cycle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77863"/>
            <a:ext cx="8229600" cy="618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0"/>
            <a:ext cx="3200400" cy="1524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Calvin (C</a:t>
            </a:r>
            <a:r>
              <a:rPr lang="en-US" b="1" u="sng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Cycle</a:t>
            </a:r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304800" y="0"/>
            <a:ext cx="88392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omic Sans MS" pitchFamily="66" charset="0"/>
              </a:rPr>
              <a:t>ADP and NADP</a:t>
            </a:r>
            <a:r>
              <a:rPr lang="en-US" sz="3200" baseline="30000">
                <a:latin typeface="Comic Sans MS" pitchFamily="66" charset="0"/>
              </a:rPr>
              <a:t>+</a:t>
            </a:r>
            <a:r>
              <a:rPr lang="en-US" sz="3200">
                <a:latin typeface="Comic Sans MS" pitchFamily="66" charset="0"/>
              </a:rPr>
              <a:t> return to the light reactions</a:t>
            </a:r>
          </a:p>
          <a:p>
            <a:r>
              <a:rPr lang="en-US" sz="3200">
                <a:latin typeface="Comic Sans MS" pitchFamily="66" charset="0"/>
              </a:rPr>
              <a:t>in the thylakoid to be “recharged”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Formation of Glucose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914400" y="1371600"/>
            <a:ext cx="75438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mic Sans MS" pitchFamily="66" charset="0"/>
              </a:rPr>
              <a:t>3-carbon chains from the C</a:t>
            </a:r>
            <a:r>
              <a:rPr lang="en-US" sz="2800" baseline="-25000">
                <a:latin typeface="Comic Sans MS" pitchFamily="66" charset="0"/>
              </a:rPr>
              <a:t>3</a:t>
            </a:r>
            <a:r>
              <a:rPr lang="en-US" sz="2800">
                <a:latin typeface="Comic Sans MS" pitchFamily="66" charset="0"/>
              </a:rPr>
              <a:t> cycle join to form the six carbon molecule, glucose (or other molecules required by the plant)</a:t>
            </a:r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1219200" y="3124200"/>
            <a:ext cx="64881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Comic Sans MS" pitchFamily="66" charset="0"/>
              </a:rPr>
              <a:t>C</a:t>
            </a:r>
            <a:r>
              <a:rPr lang="en-US" sz="3600" dirty="0">
                <a:latin typeface="Comic Sans MS" pitchFamily="66" charset="0"/>
              </a:rPr>
              <a:t>-</a:t>
            </a:r>
            <a:r>
              <a:rPr lang="en-US" sz="3600" dirty="0">
                <a:solidFill>
                  <a:srgbClr val="FF0000"/>
                </a:solidFill>
                <a:latin typeface="Comic Sans MS" pitchFamily="66" charset="0"/>
              </a:rPr>
              <a:t>C</a:t>
            </a:r>
            <a:r>
              <a:rPr lang="en-US" sz="3600" dirty="0">
                <a:latin typeface="Comic Sans MS" pitchFamily="66" charset="0"/>
              </a:rPr>
              <a:t>-</a:t>
            </a:r>
            <a:r>
              <a:rPr lang="en-US" sz="3600" dirty="0">
                <a:solidFill>
                  <a:srgbClr val="FF0000"/>
                </a:solidFill>
                <a:latin typeface="Comic Sans MS" pitchFamily="66" charset="0"/>
              </a:rPr>
              <a:t>C</a:t>
            </a:r>
            <a:r>
              <a:rPr lang="en-US" sz="3600" dirty="0">
                <a:latin typeface="Comic Sans MS" pitchFamily="66" charset="0"/>
              </a:rPr>
              <a:t> + </a:t>
            </a:r>
            <a:r>
              <a:rPr lang="en-US" sz="3600" dirty="0">
                <a:solidFill>
                  <a:srgbClr val="FF0000"/>
                </a:solidFill>
                <a:latin typeface="Comic Sans MS" pitchFamily="66" charset="0"/>
              </a:rPr>
              <a:t>C</a:t>
            </a:r>
            <a:r>
              <a:rPr lang="en-US" sz="3600" dirty="0">
                <a:latin typeface="Comic Sans MS" pitchFamily="66" charset="0"/>
              </a:rPr>
              <a:t>-</a:t>
            </a:r>
            <a:r>
              <a:rPr lang="en-US" sz="3600" dirty="0">
                <a:solidFill>
                  <a:srgbClr val="FF0000"/>
                </a:solidFill>
                <a:latin typeface="Comic Sans MS" pitchFamily="66" charset="0"/>
              </a:rPr>
              <a:t>C</a:t>
            </a:r>
            <a:r>
              <a:rPr lang="en-US" sz="3600" dirty="0">
                <a:latin typeface="Comic Sans MS" pitchFamily="66" charset="0"/>
              </a:rPr>
              <a:t>-</a:t>
            </a:r>
            <a:r>
              <a:rPr lang="en-US" sz="3600" dirty="0">
                <a:solidFill>
                  <a:srgbClr val="FF0000"/>
                </a:solidFill>
                <a:latin typeface="Comic Sans MS" pitchFamily="66" charset="0"/>
              </a:rPr>
              <a:t>C</a:t>
            </a:r>
            <a:r>
              <a:rPr lang="en-US" sz="3600" dirty="0">
                <a:latin typeface="Comic Sans MS" pitchFamily="66" charset="0"/>
              </a:rPr>
              <a:t> </a:t>
            </a:r>
            <a:r>
              <a:rPr lang="en-US" sz="3600" dirty="0"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sz="36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C</a:t>
            </a:r>
            <a:r>
              <a:rPr lang="en-US" sz="3600" dirty="0">
                <a:latin typeface="Comic Sans MS" pitchFamily="66" charset="0"/>
                <a:sym typeface="Wingdings" pitchFamily="2" charset="2"/>
              </a:rPr>
              <a:t>-</a:t>
            </a:r>
            <a:r>
              <a:rPr lang="en-US" sz="36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C</a:t>
            </a:r>
            <a:r>
              <a:rPr lang="en-US" sz="3600" dirty="0">
                <a:latin typeface="Comic Sans MS" pitchFamily="66" charset="0"/>
                <a:sym typeface="Wingdings" pitchFamily="2" charset="2"/>
              </a:rPr>
              <a:t>-</a:t>
            </a:r>
            <a:r>
              <a:rPr lang="en-US" sz="36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C</a:t>
            </a:r>
            <a:r>
              <a:rPr lang="en-US" sz="3600" dirty="0">
                <a:latin typeface="Comic Sans MS" pitchFamily="66" charset="0"/>
                <a:sym typeface="Wingdings" pitchFamily="2" charset="2"/>
              </a:rPr>
              <a:t>-</a:t>
            </a:r>
            <a:r>
              <a:rPr lang="en-US" sz="36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C</a:t>
            </a:r>
            <a:r>
              <a:rPr lang="en-US" sz="3600" dirty="0">
                <a:latin typeface="Comic Sans MS" pitchFamily="66" charset="0"/>
                <a:sym typeface="Wingdings" pitchFamily="2" charset="2"/>
              </a:rPr>
              <a:t>-</a:t>
            </a:r>
            <a:r>
              <a:rPr lang="en-US" sz="36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C</a:t>
            </a:r>
            <a:r>
              <a:rPr lang="en-US" sz="3600" dirty="0">
                <a:latin typeface="Comic Sans MS" pitchFamily="66" charset="0"/>
                <a:sym typeface="Wingdings" pitchFamily="2" charset="2"/>
              </a:rPr>
              <a:t>-</a:t>
            </a:r>
            <a:r>
              <a:rPr lang="en-US" sz="36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C</a:t>
            </a:r>
            <a:endParaRPr lang="en-US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5410200" y="3810000"/>
            <a:ext cx="169862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Comic Sans MS" pitchFamily="66" charset="0"/>
              </a:rPr>
              <a:t>Glucose</a:t>
            </a:r>
          </a:p>
          <a:p>
            <a:r>
              <a:rPr lang="en-US" sz="3200">
                <a:latin typeface="Comic Sans MS" pitchFamily="66" charset="0"/>
              </a:rPr>
              <a:t>C</a:t>
            </a:r>
            <a:r>
              <a:rPr lang="en-US" sz="3200" baseline="-25000">
                <a:solidFill>
                  <a:srgbClr val="FF0000"/>
                </a:solidFill>
                <a:latin typeface="Comic Sans MS" pitchFamily="66" charset="0"/>
              </a:rPr>
              <a:t>6</a:t>
            </a:r>
            <a:r>
              <a:rPr lang="en-US" sz="3200">
                <a:latin typeface="Comic Sans MS" pitchFamily="66" charset="0"/>
              </a:rPr>
              <a:t>H</a:t>
            </a:r>
            <a:r>
              <a:rPr lang="en-US" sz="3200" baseline="-25000">
                <a:latin typeface="Comic Sans MS" pitchFamily="66" charset="0"/>
              </a:rPr>
              <a:t>12</a:t>
            </a:r>
            <a:r>
              <a:rPr lang="en-US" sz="3200">
                <a:latin typeface="Comic Sans MS" pitchFamily="66" charset="0"/>
              </a:rPr>
              <a:t>O</a:t>
            </a:r>
            <a:r>
              <a:rPr lang="en-US" sz="3200" baseline="-25000">
                <a:latin typeface="Comic Sans MS" pitchFamily="66" charset="0"/>
              </a:rPr>
              <a:t>6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Net Equation for Photosynthesis</a:t>
            </a: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228600" y="1676400"/>
            <a:ext cx="86868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omic Sans MS" pitchFamily="66" charset="0"/>
              </a:rPr>
              <a:t>6 CO</a:t>
            </a:r>
            <a:r>
              <a:rPr lang="en-US" sz="3200" baseline="-25000">
                <a:latin typeface="Comic Sans MS" pitchFamily="66" charset="0"/>
              </a:rPr>
              <a:t>2</a:t>
            </a:r>
            <a:r>
              <a:rPr lang="en-US" sz="3200">
                <a:latin typeface="Comic Sans MS" pitchFamily="66" charset="0"/>
              </a:rPr>
              <a:t> + 6 H</a:t>
            </a:r>
            <a:r>
              <a:rPr lang="en-US" sz="3200" baseline="-25000">
                <a:latin typeface="Comic Sans MS" pitchFamily="66" charset="0"/>
              </a:rPr>
              <a:t>2</a:t>
            </a:r>
            <a:r>
              <a:rPr lang="en-US" sz="3200">
                <a:latin typeface="Comic Sans MS" pitchFamily="66" charset="0"/>
              </a:rPr>
              <a:t>O </a:t>
            </a:r>
            <a:r>
              <a:rPr lang="en-US" sz="3200">
                <a:latin typeface="Comic Sans MS" pitchFamily="66" charset="0"/>
                <a:sym typeface="Wingdings" pitchFamily="2" charset="2"/>
              </a:rPr>
              <a:t>     C</a:t>
            </a:r>
            <a:r>
              <a:rPr lang="en-US" sz="3200" baseline="-25000">
                <a:latin typeface="Comic Sans MS" pitchFamily="66" charset="0"/>
                <a:sym typeface="Wingdings" pitchFamily="2" charset="2"/>
              </a:rPr>
              <a:t>6</a:t>
            </a:r>
            <a:r>
              <a:rPr lang="en-US" sz="3200">
                <a:latin typeface="Comic Sans MS" pitchFamily="66" charset="0"/>
                <a:sym typeface="Wingdings" pitchFamily="2" charset="2"/>
              </a:rPr>
              <a:t>H</a:t>
            </a:r>
            <a:r>
              <a:rPr lang="en-US" sz="3200" baseline="-25000">
                <a:latin typeface="Comic Sans MS" pitchFamily="66" charset="0"/>
                <a:sym typeface="Wingdings" pitchFamily="2" charset="2"/>
              </a:rPr>
              <a:t>12</a:t>
            </a:r>
            <a:r>
              <a:rPr lang="en-US" sz="3200">
                <a:latin typeface="Comic Sans MS" pitchFamily="66" charset="0"/>
                <a:sym typeface="Wingdings" pitchFamily="2" charset="2"/>
              </a:rPr>
              <a:t>O</a:t>
            </a:r>
            <a:r>
              <a:rPr lang="en-US" sz="3200" baseline="-25000">
                <a:latin typeface="Comic Sans MS" pitchFamily="66" charset="0"/>
                <a:sym typeface="Wingdings" pitchFamily="2" charset="2"/>
              </a:rPr>
              <a:t>6</a:t>
            </a:r>
            <a:r>
              <a:rPr lang="en-US" sz="3200">
                <a:latin typeface="Comic Sans MS" pitchFamily="66" charset="0"/>
                <a:sym typeface="Wingdings" pitchFamily="2" charset="2"/>
              </a:rPr>
              <a:t> + 6 O</a:t>
            </a:r>
            <a:r>
              <a:rPr lang="en-US" sz="3200" baseline="-25000">
                <a:latin typeface="Comic Sans MS" pitchFamily="66" charset="0"/>
                <a:sym typeface="Wingdings" pitchFamily="2" charset="2"/>
              </a:rPr>
              <a:t>2</a:t>
            </a:r>
          </a:p>
          <a:p>
            <a:r>
              <a:rPr lang="en-US" sz="3200">
                <a:latin typeface="Comic Sans MS" pitchFamily="66" charset="0"/>
                <a:sym typeface="Wingdings" pitchFamily="2" charset="2"/>
              </a:rPr>
              <a:t>                      light, enzymes</a:t>
            </a:r>
            <a:endParaRPr lang="en-US" sz="320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Chloroplast Structure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075" name="Picture 2" descr="Image:Chloroplast-n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990600"/>
            <a:ext cx="8305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:Simple photosynthesis overvie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110163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876800" y="1524000"/>
            <a:ext cx="3810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Photosynthetic</a:t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Reactions</a:t>
            </a: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3962400" y="2895600"/>
            <a:ext cx="5181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buFontTx/>
              <a:buAutoNum type="arabicPeriod"/>
            </a:pPr>
            <a:r>
              <a:rPr lang="en-US" sz="2800">
                <a:latin typeface="Comic Sans MS" pitchFamily="66" charset="0"/>
              </a:rPr>
              <a:t>Light dependent reactions</a:t>
            </a:r>
          </a:p>
          <a:p>
            <a:pPr marL="514350" indent="-514350">
              <a:buFontTx/>
              <a:buAutoNum type="arabicPeriod"/>
            </a:pPr>
            <a:r>
              <a:rPr lang="en-US" sz="2800">
                <a:latin typeface="Comic Sans MS" pitchFamily="66" charset="0"/>
              </a:rPr>
              <a:t>Light independent reactions (Calvin Cycle)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4196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Light Reactions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123" name="Picture 2" descr="Image:Thylakoid membran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133600"/>
            <a:ext cx="7620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457200" y="838200"/>
            <a:ext cx="8001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mic Sans MS" pitchFamily="66" charset="0"/>
              </a:rPr>
              <a:t>Light dependent reactions take place in the thylakoid membrane, with the pigment chlorophyll absorbing sunlight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4196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Light Reactions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147" name="Picture 2" descr="Image:Thylakoid membran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133600"/>
            <a:ext cx="7620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457200" y="838200"/>
            <a:ext cx="8001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mic Sans MS" pitchFamily="66" charset="0"/>
              </a:rPr>
              <a:t>1. Energy from sunlight breaks water into H</a:t>
            </a:r>
            <a:r>
              <a:rPr lang="en-US" sz="2800" baseline="30000">
                <a:latin typeface="Comic Sans MS" pitchFamily="66" charset="0"/>
              </a:rPr>
              <a:t>+</a:t>
            </a:r>
            <a:r>
              <a:rPr lang="en-US" sz="2800">
                <a:latin typeface="Comic Sans MS" pitchFamily="66" charset="0"/>
              </a:rPr>
              <a:t>, oxygen (O</a:t>
            </a:r>
            <a:r>
              <a:rPr lang="en-US" sz="2800" baseline="-25000">
                <a:latin typeface="Comic Sans MS" pitchFamily="66" charset="0"/>
              </a:rPr>
              <a:t>2</a:t>
            </a:r>
            <a:r>
              <a:rPr lang="en-US" sz="2800">
                <a:latin typeface="Comic Sans MS" pitchFamily="66" charset="0"/>
              </a:rPr>
              <a:t>) and electrons (e</a:t>
            </a:r>
            <a:r>
              <a:rPr lang="en-US" sz="2800" baseline="30000">
                <a:latin typeface="Comic Sans MS" pitchFamily="66" charset="0"/>
              </a:rPr>
              <a:t>-</a:t>
            </a:r>
            <a:r>
              <a:rPr lang="en-US" sz="2800">
                <a:latin typeface="Comic Sans MS" pitchFamily="66" charset="0"/>
              </a:rPr>
              <a:t>).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4196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Light Reactions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171" name="Picture 2" descr="Image:Thylakoid membran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133600"/>
            <a:ext cx="7620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4"/>
          <p:cNvSpPr txBox="1">
            <a:spLocks noChangeArrowheads="1"/>
          </p:cNvSpPr>
          <p:nvPr/>
        </p:nvSpPr>
        <p:spPr bwMode="auto">
          <a:xfrm>
            <a:off x="457200" y="838200"/>
            <a:ext cx="8001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mic Sans MS" pitchFamily="66" charset="0"/>
              </a:rPr>
              <a:t>2. H</a:t>
            </a:r>
            <a:r>
              <a:rPr lang="en-US" sz="2800" baseline="30000">
                <a:latin typeface="Comic Sans MS" pitchFamily="66" charset="0"/>
              </a:rPr>
              <a:t>+</a:t>
            </a:r>
            <a:r>
              <a:rPr lang="en-US" sz="2800">
                <a:latin typeface="Comic Sans MS" pitchFamily="66" charset="0"/>
              </a:rPr>
              <a:t> and e</a:t>
            </a:r>
            <a:r>
              <a:rPr lang="en-US" sz="2800" baseline="30000">
                <a:latin typeface="Comic Sans MS" pitchFamily="66" charset="0"/>
              </a:rPr>
              <a:t>-</a:t>
            </a:r>
            <a:r>
              <a:rPr lang="en-US" sz="2800">
                <a:latin typeface="Comic Sans MS" pitchFamily="66" charset="0"/>
              </a:rPr>
              <a:t> are used to produce energy carrying molecules NADPH and ATP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mage:Chloroplast-n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905000"/>
            <a:ext cx="6629400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Light Independent Reactions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229600" cy="10668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dirty="0" smtClean="0">
                <a:latin typeface="Comic Sans MS" pitchFamily="66" charset="0"/>
              </a:rPr>
              <a:t>Light independent reactions occur in the                    </a:t>
            </a:r>
          </a:p>
          <a:p>
            <a:pPr>
              <a:buFont typeface="Arial" charset="0"/>
              <a:buNone/>
              <a:defRPr/>
            </a:pPr>
            <a:r>
              <a:rPr lang="en-US" i="1" dirty="0" smtClean="0">
                <a:solidFill>
                  <a:srgbClr val="FF0000"/>
                </a:solidFill>
                <a:latin typeface="Comic Sans MS" pitchFamily="66" charset="0"/>
              </a:rPr>
              <a:t>                                              </a:t>
            </a:r>
            <a:r>
              <a:rPr lang="en-US" b="1" i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stroma</a:t>
            </a:r>
            <a:endParaRPr lang="en-US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Image:Calvin-cycle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7921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Calvin (C</a:t>
            </a:r>
            <a:r>
              <a:rPr lang="en-US" b="1" u="sng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Cycle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Image:Calvin-cycle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35013"/>
            <a:ext cx="8153400" cy="612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0"/>
            <a:ext cx="3429000" cy="1524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Calvin (C</a:t>
            </a:r>
            <a:r>
              <a:rPr lang="en-US" b="1" u="sng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Cycle</a:t>
            </a:r>
          </a:p>
        </p:txBody>
      </p:sp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2819400" y="0"/>
            <a:ext cx="61722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omic Sans MS" pitchFamily="66" charset="0"/>
              </a:rPr>
              <a:t>CO</a:t>
            </a:r>
            <a:r>
              <a:rPr lang="en-US" sz="3200" b="1" baseline="-25000">
                <a:latin typeface="Comic Sans MS" pitchFamily="66" charset="0"/>
              </a:rPr>
              <a:t>2</a:t>
            </a:r>
            <a:r>
              <a:rPr lang="en-US" sz="3200" b="1">
                <a:latin typeface="Comic Sans MS" pitchFamily="66" charset="0"/>
              </a:rPr>
              <a:t> enters the leaf through the stomates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586</Words>
  <Application>Microsoft Office PowerPoint</Application>
  <PresentationFormat>Екран (4:3)</PresentationFormat>
  <Paragraphs>90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Office Theme</vt:lpstr>
      <vt:lpstr>Photosynthesis</vt:lpstr>
      <vt:lpstr>Chloroplast Structure</vt:lpstr>
      <vt:lpstr>Photosynthetic Reactions</vt:lpstr>
      <vt:lpstr>Light Reactions</vt:lpstr>
      <vt:lpstr>Light Reactions</vt:lpstr>
      <vt:lpstr>Light Reactions</vt:lpstr>
      <vt:lpstr>Light Independent Reactions</vt:lpstr>
      <vt:lpstr>The Calvin (C3) Cycle</vt:lpstr>
      <vt:lpstr>The Calvin (C3) Cycle</vt:lpstr>
      <vt:lpstr>The Calvin (C3) Cycle</vt:lpstr>
      <vt:lpstr>The Calvin (C3) Cycle</vt:lpstr>
      <vt:lpstr>Formation of Glucose</vt:lpstr>
      <vt:lpstr>Net Equation for Photosynthesis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Photosynthesis</dc:title>
  <dc:creator>Andy</dc:creator>
  <cp:lastModifiedBy>RomaK</cp:lastModifiedBy>
  <cp:revision>30</cp:revision>
  <dcterms:created xsi:type="dcterms:W3CDTF">2008-08-17T21:19:24Z</dcterms:created>
  <dcterms:modified xsi:type="dcterms:W3CDTF">2015-09-03T12:13:34Z</dcterms:modified>
</cp:coreProperties>
</file>