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4" r:id="rId4"/>
    <p:sldId id="263" r:id="rId5"/>
    <p:sldId id="265" r:id="rId6"/>
    <p:sldId id="266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14AA5-196F-4A84-9467-DA897A7D831D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78C4C-60A2-4357-B148-6E7EFD2CE7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0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 Respiratory 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 Respiratory 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4631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Respiratory 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Respiratory 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326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Respiratory Structures</a:t>
            </a:r>
          </a:p>
          <a:p>
            <a:r>
              <a:rPr lang="en-US" smtClean="0"/>
              <a:t>Diaphragm</a:t>
            </a:r>
          </a:p>
          <a:p>
            <a:r>
              <a:rPr lang="en-US" smtClean="0"/>
              <a:t>Contraction = inhalation</a:t>
            </a:r>
          </a:p>
          <a:p>
            <a:r>
              <a:rPr lang="en-US" smtClean="0"/>
              <a:t>Relaxation = exhalation</a:t>
            </a:r>
          </a:p>
          <a:p>
            <a:r>
              <a:rPr lang="en-US" smtClean="0"/>
              <a:t>Pharynx</a:t>
            </a:r>
          </a:p>
          <a:p>
            <a:r>
              <a:rPr lang="en-US" smtClean="0"/>
              <a:t>Common nasal/oral passageway</a:t>
            </a:r>
          </a:p>
          <a:p>
            <a:r>
              <a:rPr lang="en-US" smtClean="0"/>
              <a:t>Larynx</a:t>
            </a:r>
          </a:p>
          <a:p>
            <a:r>
              <a:rPr lang="en-US" smtClean="0"/>
              <a:t>“Voicebox” containing vocal cords</a:t>
            </a:r>
          </a:p>
          <a:p>
            <a:r>
              <a:rPr lang="en-US" smtClean="0"/>
              <a:t>Trachea</a:t>
            </a:r>
          </a:p>
          <a:p>
            <a:r>
              <a:rPr lang="en-US" smtClean="0"/>
              <a:t>“Windpipe” leading to lungs</a:t>
            </a:r>
          </a:p>
          <a:p>
            <a:r>
              <a:rPr lang="en-US" smtClean="0"/>
              <a:t>Bronchi/bronchioles</a:t>
            </a:r>
          </a:p>
          <a:p>
            <a:r>
              <a:rPr lang="en-US" smtClean="0"/>
              <a:t>Tubes that enter each lung</a:t>
            </a:r>
          </a:p>
          <a:p>
            <a:r>
              <a:rPr lang="en-US" smtClean="0"/>
              <a:t>Alveoli</a:t>
            </a:r>
          </a:p>
          <a:p>
            <a:r>
              <a:rPr lang="en-US" smtClean="0"/>
              <a:t>(1) Millions of capillary‑surrounded sacs where oxygen transfer takes place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Respiratory Structures</a:t>
            </a:r>
          </a:p>
          <a:p>
            <a:r>
              <a:rPr lang="en-US" smtClean="0"/>
              <a:t>Diaphragm</a:t>
            </a:r>
          </a:p>
          <a:p>
            <a:r>
              <a:rPr lang="en-US" smtClean="0"/>
              <a:t>Contraction = inhalation</a:t>
            </a:r>
          </a:p>
          <a:p>
            <a:r>
              <a:rPr lang="en-US" smtClean="0"/>
              <a:t>Relaxation = exhalation</a:t>
            </a:r>
          </a:p>
          <a:p>
            <a:r>
              <a:rPr lang="en-US" smtClean="0"/>
              <a:t>Pharynx</a:t>
            </a:r>
          </a:p>
          <a:p>
            <a:r>
              <a:rPr lang="en-US" smtClean="0"/>
              <a:t>Common nasal/oral passageway</a:t>
            </a:r>
          </a:p>
          <a:p>
            <a:r>
              <a:rPr lang="en-US" smtClean="0"/>
              <a:t>Larynx</a:t>
            </a:r>
          </a:p>
          <a:p>
            <a:r>
              <a:rPr lang="en-US" smtClean="0"/>
              <a:t>“Voicebox” containing vocal cords</a:t>
            </a:r>
          </a:p>
          <a:p>
            <a:r>
              <a:rPr lang="en-US" smtClean="0"/>
              <a:t>Trachea</a:t>
            </a:r>
          </a:p>
          <a:p>
            <a:r>
              <a:rPr lang="en-US" smtClean="0"/>
              <a:t>“Windpipe” leading to lungs</a:t>
            </a:r>
          </a:p>
          <a:p>
            <a:r>
              <a:rPr lang="en-US" smtClean="0"/>
              <a:t>Bronchi/bronchioles</a:t>
            </a:r>
          </a:p>
          <a:p>
            <a:r>
              <a:rPr lang="en-US" smtClean="0"/>
              <a:t>Tubes that enter each lung</a:t>
            </a:r>
          </a:p>
          <a:p>
            <a:r>
              <a:rPr lang="en-US" smtClean="0"/>
              <a:t>Alveoli</a:t>
            </a:r>
          </a:p>
          <a:p>
            <a:r>
              <a:rPr lang="en-US" smtClean="0"/>
              <a:t>(1) Millions of capillary‑surrounded sacs where oxygen transfer takes place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3985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Alveolus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Alveolus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5146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Oxygen Transport</a:t>
            </a:r>
          </a:p>
          <a:p>
            <a:r>
              <a:rPr lang="en-US" smtClean="0"/>
              <a:t>Hemoglobin</a:t>
            </a:r>
          </a:p>
          <a:p>
            <a:r>
              <a:rPr lang="en-US" smtClean="0"/>
              <a:t>Protein found in red blood cells</a:t>
            </a:r>
          </a:p>
          <a:p>
            <a:r>
              <a:rPr lang="en-US" smtClean="0"/>
              <a:t>Iron in hemoglobin is capable of weakly binding oxygen </a:t>
            </a:r>
          </a:p>
          <a:p>
            <a:r>
              <a:rPr lang="en-US" smtClean="0"/>
              <a:t>Oxyhemoglobin</a:t>
            </a:r>
          </a:p>
          <a:p>
            <a:r>
              <a:rPr lang="en-US" smtClean="0"/>
              <a:t>Hemoglobin with oxygen bound to it</a:t>
            </a:r>
          </a:p>
          <a:p>
            <a:r>
              <a:rPr lang="en-US" smtClean="0"/>
              <a:t>Oxygen is given up when oxygen concentration around cells gets low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Oxygen Transport</a:t>
            </a:r>
          </a:p>
          <a:p>
            <a:r>
              <a:rPr lang="en-US" smtClean="0"/>
              <a:t>Hemoglobin</a:t>
            </a:r>
          </a:p>
          <a:p>
            <a:r>
              <a:rPr lang="en-US" smtClean="0"/>
              <a:t>Protein found in red blood cells</a:t>
            </a:r>
          </a:p>
          <a:p>
            <a:r>
              <a:rPr lang="en-US" smtClean="0"/>
              <a:t>Iron in hemoglobin is capable of weakly binding oxygen </a:t>
            </a:r>
          </a:p>
          <a:p>
            <a:r>
              <a:rPr lang="en-US" smtClean="0"/>
              <a:t>Oxyhemoglobin</a:t>
            </a:r>
          </a:p>
          <a:p>
            <a:r>
              <a:rPr lang="en-US" smtClean="0"/>
              <a:t>Hemoglobin with oxygen bound to it</a:t>
            </a:r>
          </a:p>
          <a:p>
            <a:r>
              <a:rPr lang="en-US" smtClean="0"/>
              <a:t>Oxygen is given up when oxygen concentration around cells gets low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7251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 Dioxide Transport</a:t>
            </a:r>
          </a:p>
          <a:p>
            <a:r>
              <a:rPr lang="en-US" smtClean="0"/>
              <a:t>Transport</a:t>
            </a:r>
          </a:p>
          <a:p>
            <a:r>
              <a:rPr lang="en-US" smtClean="0"/>
              <a:t>10% is dissolved CO2 in the plasma</a:t>
            </a:r>
          </a:p>
          <a:p>
            <a:r>
              <a:rPr lang="en-US" smtClean="0"/>
              <a:t>90% is carried as bicarbonate ion (HCO3-) in the plasma</a:t>
            </a:r>
          </a:p>
          <a:p>
            <a:r>
              <a:rPr lang="en-US" smtClean="0"/>
              <a:t>Elimination</a:t>
            </a:r>
          </a:p>
          <a:p>
            <a:r>
              <a:rPr lang="en-US" smtClean="0"/>
              <a:t>In lungs, bicarbonate is converted back to CO2</a:t>
            </a:r>
          </a:p>
          <a:p>
            <a:r>
              <a:rPr lang="en-US" smtClean="0"/>
              <a:t>CO2 diffuses into alveoli and is eliminated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Carbon Dioxide Transport</a:t>
            </a:r>
          </a:p>
          <a:p>
            <a:r>
              <a:rPr lang="en-US" smtClean="0"/>
              <a:t>Transport</a:t>
            </a:r>
          </a:p>
          <a:p>
            <a:r>
              <a:rPr lang="en-US" smtClean="0"/>
              <a:t>10% is dissolved CO2 in the plasma</a:t>
            </a:r>
          </a:p>
          <a:p>
            <a:r>
              <a:rPr lang="en-US" smtClean="0"/>
              <a:t>90% is carried as bicarbonate ion (HCO3-) in the plasma</a:t>
            </a:r>
          </a:p>
          <a:p>
            <a:r>
              <a:rPr lang="en-US" smtClean="0"/>
              <a:t>Elimination</a:t>
            </a:r>
          </a:p>
          <a:p>
            <a:r>
              <a:rPr lang="en-US" smtClean="0"/>
              <a:t>In lungs, bicarbonate is converted back to CO2</a:t>
            </a:r>
          </a:p>
          <a:p>
            <a:r>
              <a:rPr lang="en-US" smtClean="0"/>
              <a:t>CO2 diffuses into alveoli and is eliminated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005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5943600" cy="43434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 Respiratory 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File:Diaphragmatic breath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038600"/>
            <a:ext cx="576262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Respiratory system complete 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6858000" cy="7794278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Respiratory</a:t>
            </a:r>
            <a:r>
              <a:rPr lang="en-US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System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Respiratory Structures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6172200" cy="6034617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Diaphragm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Contraction = inhalation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Relaxation = exhalation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Pharynx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Common nasal/oral passageway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Larynx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“</a:t>
            </a:r>
            <a:r>
              <a:rPr lang="en-US" dirty="0" err="1" smtClean="0">
                <a:latin typeface="Comic Sans MS" pitchFamily="66" charset="0"/>
              </a:rPr>
              <a:t>Voicebox</a:t>
            </a:r>
            <a:r>
              <a:rPr lang="en-US" dirty="0" smtClean="0">
                <a:latin typeface="Comic Sans MS" pitchFamily="66" charset="0"/>
              </a:rPr>
              <a:t>” containing vocal cords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Trachea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“Windpipe” leading to lungs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Bronchi/bronchioles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Tubes that enter each lung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Alveoli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(1) Millions of </a:t>
            </a:r>
            <a:r>
              <a:rPr lang="en-US" dirty="0" err="1" smtClean="0">
                <a:latin typeface="Comic Sans MS" pitchFamily="66" charset="0"/>
              </a:rPr>
              <a:t>capillary‑surrounded</a:t>
            </a:r>
            <a:r>
              <a:rPr lang="en-US" dirty="0" smtClean="0">
                <a:latin typeface="Comic Sans MS" pitchFamily="66" charset="0"/>
              </a:rPr>
              <a:t> sacs where oxygen transfer takes place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304800"/>
            <a:ext cx="4000500" cy="9292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Alveolus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482" name="Picture 2" descr="File:Alveolus diagram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6858000" cy="512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172200" cy="8530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Oxygen Transport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172200" cy="603461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Hemoglobin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Protein found in red blood cells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Iron in hemoglobin is capable of weakly binding oxygen </a:t>
            </a:r>
          </a:p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Oxyhemoglobin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Hemoglobin with oxygen bound to it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Oxygen is given up when oxygen concentration around cells gets low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629400" cy="100541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Carbon Dioxide Transport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6172200" cy="6019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Transport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10% is dissolved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in the plasma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90% is carried as bicarbonate ion (HCO</a:t>
            </a:r>
            <a:r>
              <a:rPr lang="en-US" baseline="-25000" dirty="0" smtClean="0">
                <a:latin typeface="Comic Sans MS" pitchFamily="66" charset="0"/>
              </a:rPr>
              <a:t>3</a:t>
            </a:r>
            <a:r>
              <a:rPr lang="en-US" baseline="30000" dirty="0" smtClean="0"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) in the plasma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Elimination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In lungs, bicarbonate is converted back to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diffuses into alveoli and is eliminated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384</Words>
  <Application>Microsoft Office PowerPoint</Application>
  <PresentationFormat>Екран (4:3)</PresentationFormat>
  <Paragraphs>95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Office Theme</vt:lpstr>
      <vt:lpstr>The Human Respiratory  System</vt:lpstr>
      <vt:lpstr>Respiratory System</vt:lpstr>
      <vt:lpstr>Respiratory Structures</vt:lpstr>
      <vt:lpstr>Alveolus</vt:lpstr>
      <vt:lpstr>Oxygen Transport</vt:lpstr>
      <vt:lpstr>Carbon Dioxide Transport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 Physiology</dc:title>
  <dc:creator>Andy</dc:creator>
  <cp:lastModifiedBy>RomaK</cp:lastModifiedBy>
  <cp:revision>23</cp:revision>
  <dcterms:created xsi:type="dcterms:W3CDTF">2009-01-08T22:50:20Z</dcterms:created>
  <dcterms:modified xsi:type="dcterms:W3CDTF">2015-09-03T12:13:51Z</dcterms:modified>
</cp:coreProperties>
</file>