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5" r:id="rId4"/>
    <p:sldId id="266" r:id="rId5"/>
    <p:sldId id="261" r:id="rId6"/>
    <p:sldId id="267" r:id="rId7"/>
    <p:sldId id="257" r:id="rId8"/>
    <p:sldId id="258" r:id="rId9"/>
    <p:sldId id="259" r:id="rId10"/>
    <p:sldId id="260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3A67F-E4FC-4F97-A625-FEA2F7BE8DDC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548A44-4033-4542-A33A-5611618D817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0457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New Genetics</a:t>
            </a:r>
          </a:p>
          <a:p>
            <a:r>
              <a:rPr lang="en-US" smtClean="0"/>
              <a:t>Courtesy: NearingZero.net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New Genetics</a:t>
            </a:r>
          </a:p>
          <a:p>
            <a:r>
              <a:rPr lang="en-US" smtClean="0"/>
              <a:t>Courtesy: NearingZero.net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35418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Courtesy: NearingZero.net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Courtesy: NearingZero.net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7673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Stem Cells: Another Example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Stem Cells: Another Example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28285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Gene Therapy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Gene Therapy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81233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History of Biotechnology</a:t>
            </a:r>
          </a:p>
          <a:p>
            <a:r>
              <a:rPr lang="en-US" smtClean="0"/>
              <a:t>before 8000 BC – Collecting of seeds for replanting. Evidence that Mesopotamian people used selective breeding (artificial selection) practices to improve livestock. </a:t>
            </a:r>
          </a:p>
          <a:p>
            <a:r>
              <a:rPr lang="en-US" smtClean="0"/>
              <a:t>around 7000 BC – Brewing beer, fermenting wine, baking bread with help of yeast. </a:t>
            </a:r>
          </a:p>
          <a:p>
            <a:r>
              <a:rPr lang="en-US" smtClean="0"/>
              <a:t>8000 BC - 3000 BC – Yogurt and cheese made with lactic-acid-producing bacteria by various cultures. </a:t>
            </a:r>
          </a:p>
          <a:p>
            <a:r>
              <a:rPr lang="en-US" smtClean="0"/>
              <a:t>1590 – The microscope is invented by Zacharias Janssen. </a:t>
            </a:r>
          </a:p>
          <a:p>
            <a:r>
              <a:rPr lang="en-US" smtClean="0"/>
              <a:t>1675 – Microorganisms discovered by Anton van Leeuwenhoek. </a:t>
            </a:r>
          </a:p>
          <a:p>
            <a:r>
              <a:rPr lang="en-US" smtClean="0"/>
              <a:t>1856 – Gregor Mendel discovered the laws of inheritance. </a:t>
            </a:r>
          </a:p>
          <a:p>
            <a:r>
              <a:rPr lang="en-US" smtClean="0"/>
              <a:t>1862 – Louis Pasteur discovered the bacterial origin of fermentation. </a:t>
            </a:r>
          </a:p>
          <a:p>
            <a:r>
              <a:rPr lang="en-US" smtClean="0"/>
              <a:t>1919 – Karl Ereky, a Hungarian agricultural engineer, first used the word biotechnology. </a:t>
            </a:r>
          </a:p>
          <a:p>
            <a:r>
              <a:rPr lang="en-US" smtClean="0"/>
              <a:t>1928 – Alexander Fleming noticed that a certain mold could stop the duplication of bacteria, leading to the first antibiotic: penicillin. </a:t>
            </a:r>
          </a:p>
          <a:p>
            <a:r>
              <a:rPr lang="en-US" smtClean="0"/>
              <a:t>1953 – James D. Watson and Francis Crick describe the structure of deoxyribonucleic acid, called DNA for short.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History of Biotechnology</a:t>
            </a:r>
          </a:p>
          <a:p>
            <a:r>
              <a:rPr lang="en-US" smtClean="0"/>
              <a:t>before 8000 BC – Collecting of seeds for replanting. Evidence that Mesopotamian people used selective breeding (artificial selection) practices to improve livestock. </a:t>
            </a:r>
          </a:p>
          <a:p>
            <a:r>
              <a:rPr lang="en-US" smtClean="0"/>
              <a:t>around 7000 BC – Brewing beer, fermenting wine, baking bread with help of yeast. </a:t>
            </a:r>
          </a:p>
          <a:p>
            <a:r>
              <a:rPr lang="en-US" smtClean="0"/>
              <a:t>8000 BC - 3000 BC – Yogurt and cheese made with lactic-acid-producing bacteria by various cultures. </a:t>
            </a:r>
          </a:p>
          <a:p>
            <a:r>
              <a:rPr lang="en-US" smtClean="0"/>
              <a:t>1590 – The microscope is invented by Zacharias Janssen. </a:t>
            </a:r>
          </a:p>
          <a:p>
            <a:r>
              <a:rPr lang="en-US" smtClean="0"/>
              <a:t>1675 – Microorganisms discovered by Anton van Leeuwenhoek. </a:t>
            </a:r>
          </a:p>
          <a:p>
            <a:r>
              <a:rPr lang="en-US" smtClean="0"/>
              <a:t>1856 – Gregor Mendel discovered the laws of inheritance. </a:t>
            </a:r>
          </a:p>
          <a:p>
            <a:r>
              <a:rPr lang="en-US" smtClean="0"/>
              <a:t>1862 – Louis Pasteur discovered the bacterial origin of fermentation. </a:t>
            </a:r>
          </a:p>
          <a:p>
            <a:r>
              <a:rPr lang="en-US" smtClean="0"/>
              <a:t>1919 – Karl Ereky, a Hungarian agricultural engineer, first used the word biotechnology. </a:t>
            </a:r>
          </a:p>
          <a:p>
            <a:r>
              <a:rPr lang="en-US" smtClean="0"/>
              <a:t>1928 – Alexander Fleming noticed that a certain mold could stop the duplication of bacteria, leading to the first antibiotic: penicillin. </a:t>
            </a:r>
          </a:p>
          <a:p>
            <a:r>
              <a:rPr lang="en-US" smtClean="0"/>
              <a:t>1953 – James D. Watson and Francis Crick describe the structure of deoxyribonucleic acid, called DNA for short.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2042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History of Biotechnology</a:t>
            </a:r>
          </a:p>
          <a:p>
            <a:r>
              <a:rPr lang="en-US" smtClean="0"/>
              <a:t>1972 – The DNA composition of chimpanzees and gorillas is discovered to be 99% similar to that of humans. </a:t>
            </a:r>
          </a:p>
          <a:p>
            <a:r>
              <a:rPr lang="en-US" smtClean="0"/>
              <a:t>1975 – Method for producing monoclonal antibody developed by Kohler and Milstein. </a:t>
            </a:r>
          </a:p>
          <a:p>
            <a:r>
              <a:rPr lang="en-US" smtClean="0"/>
              <a:t>1980 – </a:t>
            </a:r>
          </a:p>
          <a:p>
            <a:r>
              <a:rPr lang="en-US" smtClean="0"/>
              <a:t>Modern biotech is characterized by recombinant DNA technology. The prokaryote model, E. coli, is used to produce synthetic insulin and other medicine, in human form. (It is estimated that only 5% of diabetics were allergic to animal insulins available before, while new evidence suggests that type 1 diabetes mellitus is caused by an allergy to human insulin). </a:t>
            </a:r>
          </a:p>
          <a:p>
            <a:r>
              <a:rPr lang="en-US" smtClean="0"/>
              <a:t>A viable brewing yeast strain, Saccharomyces cerevisiae 1026, acts as a modifier of the microflora in the rumen of cows and digestive tract of horses). </a:t>
            </a:r>
          </a:p>
          <a:p>
            <a:r>
              <a:rPr lang="en-US" smtClean="0"/>
              <a:t>The United States Supreme Court, in 447 U.S. 303 (1980), rules in favor of microbiologist Ananda Chakrabarty in the case of a USPTO request for a first patent granted to a genetically modified living organism (GMO) in history. </a:t>
            </a:r>
          </a:p>
          <a:p>
            <a:r>
              <a:rPr lang="en-US" smtClean="0"/>
              <a:t>1984 – Nutrigenomics as applied science in animal nutrition. </a:t>
            </a:r>
          </a:p>
          <a:p>
            <a:r>
              <a:rPr lang="en-US" smtClean="0"/>
              <a:t>1994 – U.S. FDA approves of the first GM food: the "Flavr Savr" tomato. </a:t>
            </a:r>
          </a:p>
          <a:p>
            <a:r>
              <a:rPr lang="en-US" smtClean="0"/>
              <a:t>1997 – British scientists, led by Ian Wilmut, from the Roslin Institute report cloning a sheep called Dolly the sheep using DNA from two adult sheep cells.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History of Biotechnology</a:t>
            </a:r>
          </a:p>
          <a:p>
            <a:r>
              <a:rPr lang="en-US" smtClean="0"/>
              <a:t>1972 – The DNA composition of chimpanzees and gorillas is discovered to be 99% similar to that of humans. </a:t>
            </a:r>
          </a:p>
          <a:p>
            <a:r>
              <a:rPr lang="en-US" smtClean="0"/>
              <a:t>1975 – Method for producing monoclonal antibody developed by Kohler and Milstein. </a:t>
            </a:r>
          </a:p>
          <a:p>
            <a:r>
              <a:rPr lang="en-US" smtClean="0"/>
              <a:t>1980 – </a:t>
            </a:r>
          </a:p>
          <a:p>
            <a:r>
              <a:rPr lang="en-US" smtClean="0"/>
              <a:t>Modern biotech is characterized by recombinant DNA technology. The prokaryote model, E. coli, is used to produce synthetic insulin and other medicine, in human form. (It is estimated that only 5% of diabetics were allergic to animal insulins available before, while new evidence suggests that type 1 diabetes mellitus is caused by an allergy to human insulin). </a:t>
            </a:r>
          </a:p>
          <a:p>
            <a:r>
              <a:rPr lang="en-US" smtClean="0"/>
              <a:t>A viable brewing yeast strain, Saccharomyces cerevisiae 1026, acts as a modifier of the microflora in the rumen of cows and digestive tract of horses). </a:t>
            </a:r>
          </a:p>
          <a:p>
            <a:r>
              <a:rPr lang="en-US" smtClean="0"/>
              <a:t>The United States Supreme Court, in 447 U.S. 303 (1980), rules in favor of microbiologist Ananda Chakrabarty in the case of a USPTO request for a first patent granted to a genetically modified living organism (GMO) in history. </a:t>
            </a:r>
          </a:p>
          <a:p>
            <a:r>
              <a:rPr lang="en-US" smtClean="0"/>
              <a:t>1984 – Nutrigenomics as applied science in animal nutrition. </a:t>
            </a:r>
          </a:p>
          <a:p>
            <a:r>
              <a:rPr lang="en-US" smtClean="0"/>
              <a:t>1994 – U.S. FDA approves of the first GM food: the "Flavr Savr" tomato. </a:t>
            </a:r>
          </a:p>
          <a:p>
            <a:r>
              <a:rPr lang="en-US" smtClean="0"/>
              <a:t>1997 – British scientists, led by Ian Wilmut, from the Roslin Institute report cloning a sheep called Dolly the sheep using DNA from two adult sheep cells.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0024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2000 – Completion of a "rough draft" of the human genome in the Human Genome Project. </a:t>
            </a:r>
          </a:p>
          <a:p>
            <a:r>
              <a:rPr lang="en-US" smtClean="0"/>
              <a:t>2002 – Researchers sequence the DNA of rice, the main food source for two-thirds of the world's population. Rice is the first crop to have its genome decoded. </a:t>
            </a:r>
          </a:p>
          <a:p>
            <a:r>
              <a:rPr lang="en-US" smtClean="0"/>
              <a:t>2003 – GloFish, the first biotech pet, hits the North American market. Specially bred to detect water pollutants, the fish glows red under black light thanks to the addition of a natural bioluminescence gene. </a:t>
            </a:r>
          </a:p>
          <a:p>
            <a:r>
              <a:rPr lang="en-US" smtClean="0"/>
              <a:t>2004 – </a:t>
            </a:r>
          </a:p>
          <a:p>
            <a:r>
              <a:rPr lang="en-US" smtClean="0"/>
              <a:t>November – Korean researchers treat spinal cord injury by transplanting multipotent adult stem cells from an umbilical cord blood. </a:t>
            </a:r>
          </a:p>
          <a:p>
            <a:r>
              <a:rPr lang="en-US" smtClean="0"/>
              <a:t>December – A team of researchers at the University of Paris develops a method to produce large number of red blood cells from hematopoietic stem cells, creating an environment that mimics the conditions of bone marrow. </a:t>
            </a:r>
          </a:p>
          <a:p>
            <a:r>
              <a:rPr lang="en-US" smtClean="0"/>
              <a:t>2005 – </a:t>
            </a:r>
          </a:p>
          <a:p>
            <a:r>
              <a:rPr lang="en-US" smtClean="0"/>
              <a:t>January – Researchers at the University of Wisconsin-Madison differentiate human blastocyst stem cells into neural stem cells, and finally into spinal motor neuron cells. </a:t>
            </a:r>
          </a:p>
          <a:p>
            <a:r>
              <a:rPr lang="en-US" smtClean="0"/>
              <a:t>Retrieved from "http://en.wikipedia.org/wiki/Timeline_of_biotechnology"</a:t>
            </a:r>
          </a:p>
          <a:p>
            <a:endParaRPr lang="en-US" smtClean="0"/>
          </a:p>
          <a:p>
            <a:r>
              <a:rPr lang="en-US" smtClean="0"/>
              <a:t>History of Biotechnology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2000 – Completion of a "rough draft" of the human genome in the Human Genome Project. </a:t>
            </a:r>
          </a:p>
          <a:p>
            <a:r>
              <a:rPr lang="en-US" smtClean="0"/>
              <a:t>2002 – Researchers sequence the DNA of rice, the main food source for two-thirds of the world's population. Rice is the first crop to have its genome decoded. </a:t>
            </a:r>
          </a:p>
          <a:p>
            <a:r>
              <a:rPr lang="en-US" smtClean="0"/>
              <a:t>2003 – GloFish, the first biotech pet, hits the North American market. Specially bred to detect water pollutants, the fish glows red under black light thanks to the addition of a natural bioluminescence gene. </a:t>
            </a:r>
          </a:p>
          <a:p>
            <a:r>
              <a:rPr lang="en-US" smtClean="0"/>
              <a:t>2004 – </a:t>
            </a:r>
          </a:p>
          <a:p>
            <a:r>
              <a:rPr lang="en-US" smtClean="0"/>
              <a:t>November – Korean researchers treat spinal cord injury by transplanting multipotent adult stem cells from an umbilical cord blood. </a:t>
            </a:r>
          </a:p>
          <a:p>
            <a:r>
              <a:rPr lang="en-US" smtClean="0"/>
              <a:t>December – A team of researchers at the University of Paris develops a method to produce large number of red blood cells from hematopoietic stem cells, creating an environment that mimics the conditions of bone marrow. </a:t>
            </a:r>
          </a:p>
          <a:p>
            <a:r>
              <a:rPr lang="en-US" smtClean="0"/>
              <a:t>2005 – </a:t>
            </a:r>
          </a:p>
          <a:p>
            <a:r>
              <a:rPr lang="en-US" smtClean="0"/>
              <a:t>January – Researchers at the University of Wisconsin-Madison differentiate human blastocyst stem cells into neural stem cells, and finally into spinal motor neuron cells. </a:t>
            </a:r>
          </a:p>
          <a:p>
            <a:r>
              <a:rPr lang="en-US" smtClean="0"/>
              <a:t>Retrieved from "http://en.wikipedia.org/wiki/Timeline_of_biotechnology"</a:t>
            </a:r>
          </a:p>
          <a:p>
            <a:endParaRPr lang="en-US" smtClean="0"/>
          </a:p>
          <a:p>
            <a:r>
              <a:rPr lang="en-US" smtClean="0"/>
              <a:t>History of Biotechnology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2029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Modern Biotechnology</a:t>
            </a:r>
            <a:br>
              <a:rPr lang="en-US" smtClean="0"/>
            </a:br>
            <a:r>
              <a:rPr lang="en-US" smtClean="0"/>
              <a:t>some examples</a:t>
            </a:r>
          </a:p>
          <a:p>
            <a:r>
              <a:rPr lang="en-US" smtClean="0"/>
              <a:t>Recombinant DNA</a:t>
            </a:r>
          </a:p>
          <a:p>
            <a:r>
              <a:rPr lang="en-US" smtClean="0"/>
              <a:t>Stem cell therapy</a:t>
            </a:r>
          </a:p>
          <a:p>
            <a:r>
              <a:rPr lang="en-US" smtClean="0"/>
              <a:t>Cloning</a:t>
            </a:r>
          </a:p>
          <a:p>
            <a:r>
              <a:rPr lang="en-US" smtClean="0"/>
              <a:t>Designer drugs</a:t>
            </a:r>
          </a:p>
          <a:p>
            <a:r>
              <a:rPr lang="en-US" smtClean="0"/>
              <a:t>Genomics</a:t>
            </a:r>
          </a:p>
          <a:p>
            <a:r>
              <a:rPr lang="en-US" smtClean="0"/>
              <a:t>Proteomics</a:t>
            </a:r>
          </a:p>
          <a:p>
            <a:r>
              <a:rPr lang="en-US" smtClean="0"/>
              <a:t>Gene Therapy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What are the potential benefits?</a:t>
            </a:r>
          </a:p>
          <a:p>
            <a:r>
              <a:rPr lang="en-US" smtClean="0"/>
              <a:t>What are the potential dangers?</a:t>
            </a:r>
          </a:p>
          <a:p>
            <a:r>
              <a:rPr lang="en-US" smtClean="0"/>
              <a:t>What are the ethical issue?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Modern Biotechnology</a:t>
            </a:r>
            <a:br>
              <a:rPr lang="en-US" smtClean="0"/>
            </a:br>
            <a:r>
              <a:rPr lang="en-US" smtClean="0"/>
              <a:t>some examples</a:t>
            </a:r>
          </a:p>
          <a:p>
            <a:r>
              <a:rPr lang="en-US" smtClean="0"/>
              <a:t>Recombinant DNA</a:t>
            </a:r>
          </a:p>
          <a:p>
            <a:r>
              <a:rPr lang="en-US" smtClean="0"/>
              <a:t>Stem cell therapy</a:t>
            </a:r>
          </a:p>
          <a:p>
            <a:r>
              <a:rPr lang="en-US" smtClean="0"/>
              <a:t>Cloning</a:t>
            </a:r>
          </a:p>
          <a:p>
            <a:r>
              <a:rPr lang="en-US" smtClean="0"/>
              <a:t>Designer drugs</a:t>
            </a:r>
          </a:p>
          <a:p>
            <a:r>
              <a:rPr lang="en-US" smtClean="0"/>
              <a:t>Genomics</a:t>
            </a:r>
          </a:p>
          <a:p>
            <a:r>
              <a:rPr lang="en-US" smtClean="0"/>
              <a:t>Proteomics</a:t>
            </a:r>
          </a:p>
          <a:p>
            <a:r>
              <a:rPr lang="en-US" smtClean="0"/>
              <a:t>Gene Therapy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What are the potential benefits?</a:t>
            </a:r>
          </a:p>
          <a:p>
            <a:r>
              <a:rPr lang="en-US" smtClean="0"/>
              <a:t>What are the potential dangers?</a:t>
            </a:r>
          </a:p>
          <a:p>
            <a:r>
              <a:rPr lang="en-US" smtClean="0"/>
              <a:t>What are the ethical issue?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7400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Genetically Modified Bacteria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Genetically Modified Bacteria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4173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Cloning: An Example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Cloning: An Example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5871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Cloning in Agriculture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Cloning in Agriculture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6833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261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BDFC2-9EFF-454F-BAD4-9E7BDBF728E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607BE-7A71-45B8-B0A0-E77187C7054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5C037-8100-4230-A901-913CB7CB211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6DA3E-10FB-420A-981B-A86E5686B3C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67FAE-95B5-430C-BB7F-490F86AE8C56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6AB6E-7979-4D07-BB2F-F1A3BF96FA8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98623-5BC6-46C6-B6AC-481BA10835E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67B03-3442-4C57-81BB-9045413DB3C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1A462-CEAE-47AF-8668-2A5F654D3CDC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BBF59-F13D-4FE9-ACF0-B9DDDD31CCB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F635D-E444-41C7-88DB-34FA5E314C6C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BF91F-CD89-4003-9750-39FB76CDBDA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7AEB-8EED-47D7-9AA4-9844FE5589DC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FCAC6-B7F1-4432-B116-AF7EB1885C6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F6416-6237-4DBB-9ABB-9812AA2D37F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EAA47-F034-4966-88FE-EC43C73A5C7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BC1-7E85-4DB7-B626-49DB52A02EF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CC07-196F-44B1-AAF0-B218231FB66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806C6-D20D-4098-AFC9-8894B616FFA9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822C1-10E7-4B31-9585-E90D9DC3A75F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8EDEA-42C9-47D4-8ACB-1564310C57BF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5A5D1-B8C7-470D-A2E7-28635F6DFCE0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64FFFA-FF46-4B43-9321-E7131D0F5A4B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8DC16C-D71A-4A9E-844E-3438FAB51BC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nearingzero.net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earingzero.net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New Genetics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  <p:pic>
        <p:nvPicPr>
          <p:cNvPr id="2052" name="Picture 2" descr="http://www.lab-initio.com/screen_res/nz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4"/>
          <p:cNvSpPr txBox="1">
            <a:spLocks noChangeArrowheads="1"/>
          </p:cNvSpPr>
          <p:nvPr/>
        </p:nvSpPr>
        <p:spPr bwMode="auto">
          <a:xfrm>
            <a:off x="6400800" y="6488113"/>
            <a:ext cx="2654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Courtesy: </a:t>
            </a:r>
            <a:r>
              <a:rPr lang="en-US">
                <a:latin typeface="Calibri" pitchFamily="34" charset="0"/>
                <a:hlinkClick r:id="rId4"/>
              </a:rPr>
              <a:t>NearingZero.net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lab-initio.com/screen_res/nz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0"/>
            <a:ext cx="81534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5"/>
          <p:cNvSpPr txBox="1">
            <a:spLocks noChangeArrowheads="1"/>
          </p:cNvSpPr>
          <p:nvPr/>
        </p:nvSpPr>
        <p:spPr bwMode="auto">
          <a:xfrm>
            <a:off x="5943600" y="381000"/>
            <a:ext cx="2654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Courtesy: </a:t>
            </a:r>
            <a:r>
              <a:rPr lang="en-US">
                <a:latin typeface="Calibri" pitchFamily="34" charset="0"/>
                <a:hlinkClick r:id="rId4"/>
              </a:rPr>
              <a:t>NearingZero.net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age:Stem cells diagra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3538" y="0"/>
            <a:ext cx="7510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971800" cy="2544763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Stem Cells: Another Example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 Therapy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6" name="Picture 2" descr="A new gene is injected into an adenovirus vector, which is used to introduce the modified DNA into a human cell. If the treatment is successful, the new gene will make a functional protein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153400" cy="609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History of Biotechnology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57800"/>
          </a:xfrm>
        </p:spPr>
        <p:txBody>
          <a:bodyPr/>
          <a:lstStyle/>
          <a:p>
            <a:pPr eaLnBrk="1" hangingPunct="1"/>
            <a:r>
              <a:rPr lang="en-US" sz="1800" smtClean="0"/>
              <a:t>before 8000 BC – Collecting of seeds for replanting. Evidence that Mesopotamian people used selective breeding (artificial selection) practices to improve livestock. </a:t>
            </a:r>
          </a:p>
          <a:p>
            <a:pPr eaLnBrk="1" hangingPunct="1"/>
            <a:r>
              <a:rPr lang="en-US" sz="1800" smtClean="0"/>
              <a:t>around 7000 BC – Brewing beer, fermenting wine, baking bread with help of yeast. </a:t>
            </a:r>
          </a:p>
          <a:p>
            <a:pPr eaLnBrk="1" hangingPunct="1"/>
            <a:r>
              <a:rPr lang="en-US" sz="1800" smtClean="0"/>
              <a:t>8000 BC - 3000 BC – Yogurt and cheese made with lactic-acid-producing bacteria by various cultures. </a:t>
            </a:r>
          </a:p>
          <a:p>
            <a:pPr eaLnBrk="1" hangingPunct="1"/>
            <a:r>
              <a:rPr lang="en-US" sz="1800" smtClean="0"/>
              <a:t>1590 – The microscope is invented by Zacharias Janssen. </a:t>
            </a:r>
          </a:p>
          <a:p>
            <a:pPr eaLnBrk="1" hangingPunct="1"/>
            <a:r>
              <a:rPr lang="en-US" sz="1800" smtClean="0"/>
              <a:t>1675 – Microorganisms discovered by Anton van Leeuwenhoek. </a:t>
            </a:r>
          </a:p>
          <a:p>
            <a:pPr eaLnBrk="1" hangingPunct="1"/>
            <a:r>
              <a:rPr lang="en-US" sz="1800" smtClean="0"/>
              <a:t>1856 – Gregor Mendel discovered the laws of inheritance. </a:t>
            </a:r>
          </a:p>
          <a:p>
            <a:pPr eaLnBrk="1" hangingPunct="1"/>
            <a:r>
              <a:rPr lang="en-US" sz="1800" smtClean="0"/>
              <a:t>1862 – Louis Pasteur discovered the bacterial origin of fermentation. </a:t>
            </a:r>
          </a:p>
          <a:p>
            <a:pPr eaLnBrk="1" hangingPunct="1"/>
            <a:r>
              <a:rPr lang="en-US" sz="1800" smtClean="0"/>
              <a:t>1919 – Karl Ereky, a Hungarian agricultural engineer, first used the word biotechnology. </a:t>
            </a:r>
          </a:p>
          <a:p>
            <a:pPr eaLnBrk="1" hangingPunct="1"/>
            <a:r>
              <a:rPr lang="en-US" sz="1800" smtClean="0"/>
              <a:t>1928 – Alexander Fleming noticed that a certain mold could stop the duplication of bacteria, leading to the first antibiotic: penicillin. </a:t>
            </a:r>
          </a:p>
          <a:p>
            <a:pPr eaLnBrk="1" hangingPunct="1"/>
            <a:r>
              <a:rPr lang="en-US" sz="1800" smtClean="0"/>
              <a:t>1953 – James D. Watson and Francis Crick describe the structure of deoxyribonucleic acid, called DNA for short. </a:t>
            </a:r>
          </a:p>
          <a:p>
            <a:pPr eaLnBrk="1" hangingPunct="1">
              <a:buFont typeface="Arial" charset="0"/>
              <a:buNone/>
            </a:pPr>
            <a:endParaRPr lang="en-US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159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History of Biotechnology</a:t>
            </a:r>
            <a:endParaRPr lang="en-US" sz="3600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525963"/>
          </a:xfrm>
        </p:spPr>
        <p:txBody>
          <a:bodyPr/>
          <a:lstStyle/>
          <a:p>
            <a:pPr eaLnBrk="1" hangingPunct="1"/>
            <a:r>
              <a:rPr lang="en-US" sz="1800" smtClean="0"/>
              <a:t>1972 – The DNA composition of chimpanzees and gorillas is discovered to be 99% similar to that of humans. </a:t>
            </a:r>
          </a:p>
          <a:p>
            <a:pPr eaLnBrk="1" hangingPunct="1"/>
            <a:r>
              <a:rPr lang="en-US" sz="1800" smtClean="0"/>
              <a:t>1975 – Method for producing monoclonal antibody developed by Kohler and Milstein. </a:t>
            </a:r>
          </a:p>
          <a:p>
            <a:pPr eaLnBrk="1" hangingPunct="1"/>
            <a:r>
              <a:rPr lang="en-US" sz="1800" smtClean="0"/>
              <a:t>1980 – </a:t>
            </a:r>
          </a:p>
          <a:p>
            <a:pPr lvl="1" eaLnBrk="1" hangingPunct="1"/>
            <a:r>
              <a:rPr lang="en-US" sz="1800" smtClean="0"/>
              <a:t>Modern biotech is characterized by recombinant DNA technology. The prokaryote model, </a:t>
            </a:r>
            <a:r>
              <a:rPr lang="en-US" sz="1800" i="1" smtClean="0"/>
              <a:t>E. coli</a:t>
            </a:r>
            <a:r>
              <a:rPr lang="en-US" sz="1800" smtClean="0"/>
              <a:t>, is used to produce synthetic insulin and other medicine, in human form. (It is estimated that only 5% of diabetics were allergic to animal insulins available before, while new evidence suggests that type 1 diabetes mellitus is </a:t>
            </a:r>
            <a:r>
              <a:rPr lang="en-US" sz="1800" i="1" smtClean="0"/>
              <a:t>caused</a:t>
            </a:r>
            <a:r>
              <a:rPr lang="en-US" sz="1800" smtClean="0"/>
              <a:t> by an allergy to human insulin). </a:t>
            </a:r>
          </a:p>
          <a:p>
            <a:pPr lvl="1" eaLnBrk="1" hangingPunct="1"/>
            <a:r>
              <a:rPr lang="en-US" sz="1800" smtClean="0"/>
              <a:t>A viable brewing yeast strain, </a:t>
            </a:r>
            <a:r>
              <a:rPr lang="en-US" sz="1800" i="1" smtClean="0"/>
              <a:t>Saccharomyces cerevisiae</a:t>
            </a:r>
            <a:r>
              <a:rPr lang="en-US" sz="1800" smtClean="0"/>
              <a:t> 1026, acts as a modifier of the microflora in the rumen of cows and digestive tract of horses). </a:t>
            </a:r>
          </a:p>
          <a:p>
            <a:pPr lvl="1" eaLnBrk="1" hangingPunct="1"/>
            <a:r>
              <a:rPr lang="en-US" sz="1800" smtClean="0"/>
              <a:t>The United States Supreme Court, in 447 U.S. 303 (1980), rules in favor of microbiologist Ananda Chakrabarty in the case of a USPTO request for a first patent granted to a genetically modified living organism (GMO) in history. </a:t>
            </a:r>
          </a:p>
          <a:p>
            <a:pPr eaLnBrk="1" hangingPunct="1"/>
            <a:r>
              <a:rPr lang="en-US" sz="1800" smtClean="0"/>
              <a:t>1984 – Nutrigenomics as applied science in animal nutrition. </a:t>
            </a:r>
          </a:p>
          <a:p>
            <a:pPr eaLnBrk="1" hangingPunct="1"/>
            <a:r>
              <a:rPr lang="en-US" sz="1800" smtClean="0"/>
              <a:t>1994 – U.S. FDA approves of the first GM food: the "Flavr Savr" tomato. </a:t>
            </a:r>
          </a:p>
          <a:p>
            <a:pPr eaLnBrk="1" hangingPunct="1"/>
            <a:r>
              <a:rPr lang="en-US" sz="1800" smtClean="0"/>
              <a:t>1997 – British scientists, led by Ian Wilmut, from the Roslin Institute report cloning a sheep called Dolly the sheep using DNA from two adult sheep cells. </a:t>
            </a:r>
          </a:p>
          <a:p>
            <a:pPr eaLnBrk="1" hangingPunct="1"/>
            <a:endParaRPr lang="en-US" sz="18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4525963"/>
          </a:xfrm>
        </p:spPr>
        <p:txBody>
          <a:bodyPr/>
          <a:lstStyle/>
          <a:p>
            <a:pPr eaLnBrk="1" hangingPunct="1"/>
            <a:r>
              <a:rPr lang="en-US" sz="1800" smtClean="0"/>
              <a:t>2000 – Completion of a "rough draft" of the human genome in the Human Genome Project. </a:t>
            </a:r>
          </a:p>
          <a:p>
            <a:pPr eaLnBrk="1" hangingPunct="1"/>
            <a:r>
              <a:rPr lang="en-US" sz="1800" smtClean="0"/>
              <a:t>2002 – Researchers sequence the DNA of rice, the main food source for two-thirds of the world's population. Rice is the first crop to have its genome decoded. </a:t>
            </a:r>
          </a:p>
          <a:p>
            <a:pPr eaLnBrk="1" hangingPunct="1"/>
            <a:r>
              <a:rPr lang="en-US" sz="1800" smtClean="0"/>
              <a:t>2003 – GloFish, the first biotech pet, hits the North American market. Specially bred to detect water pollutants, the fish glows red under black light thanks to the addition of a natural bioluminescence gene. </a:t>
            </a:r>
          </a:p>
          <a:p>
            <a:pPr eaLnBrk="1" hangingPunct="1"/>
            <a:r>
              <a:rPr lang="en-US" sz="1800" smtClean="0"/>
              <a:t>2004 – </a:t>
            </a:r>
          </a:p>
          <a:p>
            <a:pPr lvl="1" eaLnBrk="1" hangingPunct="1"/>
            <a:r>
              <a:rPr lang="en-US" sz="1800" smtClean="0"/>
              <a:t>November – Korean researchers treat spinal cord injury by transplanting multipotent adult stem cells from an umbilical cord blood. </a:t>
            </a:r>
          </a:p>
          <a:p>
            <a:pPr lvl="1" eaLnBrk="1" hangingPunct="1"/>
            <a:r>
              <a:rPr lang="en-US" sz="1800" smtClean="0"/>
              <a:t>December – A team of researchers at the University of Paris develops a method to produce large number of red blood cells from hematopoietic stem cells, creating an environment that mimics the conditions of bone marrow. </a:t>
            </a:r>
          </a:p>
          <a:p>
            <a:pPr eaLnBrk="1" hangingPunct="1"/>
            <a:r>
              <a:rPr lang="en-US" sz="1800" smtClean="0"/>
              <a:t>2005 – </a:t>
            </a:r>
          </a:p>
          <a:p>
            <a:pPr lvl="1" eaLnBrk="1" hangingPunct="1"/>
            <a:r>
              <a:rPr lang="en-US" sz="1800" smtClean="0"/>
              <a:t>January – Researchers at the University of Wisconsin-Madison differentiate human blastocyst stem cells into neural stem cells, and finally into spinal motor neuron cells. </a:t>
            </a:r>
          </a:p>
          <a:p>
            <a:pPr eaLnBrk="1" hangingPunct="1"/>
            <a:r>
              <a:rPr lang="en-US" sz="1800" smtClean="0"/>
              <a:t>Retrieved from "http://en.wikipedia.org/wiki/Timeline_of_biotechnology"</a:t>
            </a:r>
          </a:p>
          <a:p>
            <a:pPr eaLnBrk="1" hangingPunct="1"/>
            <a:endParaRPr lang="en-US" sz="180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153400" cy="7921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History of Biotechnology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Modern Biotechnology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some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43400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Recombinant DNA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Stem cell therapy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Cloning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Designer drugs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Genomics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Proteomics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Comic Sans MS" pitchFamily="66" charset="0"/>
              </a:rPr>
              <a:t>Gene Therapy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latin typeface="Comic Sans MS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0600" y="2046288"/>
            <a:ext cx="3657600" cy="26781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2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dirty="0">
                <a:latin typeface="Comic Sans MS" pitchFamily="66" charset="0"/>
                <a:cs typeface="+mn-cs"/>
              </a:rPr>
              <a:t>What are the potential benefits?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dirty="0">
                <a:latin typeface="Comic Sans MS" pitchFamily="66" charset="0"/>
                <a:cs typeface="+mn-cs"/>
              </a:rPr>
              <a:t>What are the potential dangers?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dirty="0">
                <a:latin typeface="Comic Sans MS" pitchFamily="66" charset="0"/>
                <a:cs typeface="+mn-cs"/>
              </a:rPr>
              <a:t>What are the ethical issue?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Genetically Modified Bacteria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171" name="Picture 2" descr="http://www.hip2b2.com/images/uploaded_images/genetic%20engineerin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90600"/>
            <a:ext cx="87566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838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Cloning: An Example</a:t>
            </a:r>
          </a:p>
        </p:txBody>
      </p:sp>
      <p:pic>
        <p:nvPicPr>
          <p:cNvPr id="8195" name="Picture 4" descr="Image:Cloning diagram englis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" y="914400"/>
            <a:ext cx="908685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mic Sans MS" pitchFamily="66" charset="0"/>
              </a:rPr>
              <a:t>Cloning in Agriculture</a:t>
            </a:r>
          </a:p>
        </p:txBody>
      </p:sp>
      <p:pic>
        <p:nvPicPr>
          <p:cNvPr id="9219" name="Picture 4" descr="Illustration of Clo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0243" name="Picture 2" descr="http://www.catchannel.com/images/articles/articleimages/CloningChart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1883</Words>
  <Application>Microsoft Office PowerPoint</Application>
  <PresentationFormat>Екран (4:3)</PresentationFormat>
  <Paragraphs>158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Office Theme</vt:lpstr>
      <vt:lpstr>The New Genetics</vt:lpstr>
      <vt:lpstr>History of Biotechnology</vt:lpstr>
      <vt:lpstr>History of Biotechnology</vt:lpstr>
      <vt:lpstr>History of Biotechnology</vt:lpstr>
      <vt:lpstr>Modern Biotechnology some examples</vt:lpstr>
      <vt:lpstr>Genetically Modified Bacteria</vt:lpstr>
      <vt:lpstr>Cloning: An Example</vt:lpstr>
      <vt:lpstr>Cloning in Agriculture</vt:lpstr>
      <vt:lpstr>Презентація PowerPoint</vt:lpstr>
      <vt:lpstr>Презентація PowerPoint</vt:lpstr>
      <vt:lpstr>Stem Cells: Another Example</vt:lpstr>
      <vt:lpstr>Gene Therapy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Genetics</dc:title>
  <dc:creator>Andy</dc:creator>
  <cp:lastModifiedBy>RomaK</cp:lastModifiedBy>
  <cp:revision>27</cp:revision>
  <dcterms:created xsi:type="dcterms:W3CDTF">2008-10-15T23:41:45Z</dcterms:created>
  <dcterms:modified xsi:type="dcterms:W3CDTF">2015-09-03T12:14:34Z</dcterms:modified>
</cp:coreProperties>
</file>