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1" r:id="rId4"/>
    <p:sldId id="258" r:id="rId5"/>
    <p:sldId id="262" r:id="rId6"/>
    <p:sldId id="259" r:id="rId7"/>
    <p:sldId id="263" r:id="rId8"/>
    <p:sldId id="260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5" autoAdjust="0"/>
    <p:restoredTop sz="43343" autoAdjust="0"/>
  </p:normalViewPr>
  <p:slideViewPr>
    <p:cSldViewPr>
      <p:cViewPr varScale="1">
        <p:scale>
          <a:sx n="38" d="100"/>
          <a:sy n="38" d="100"/>
        </p:scale>
        <p:origin x="-202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03187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0D5EAA-E045-449B-AE51-5A75EAE8DD56}" type="datetimeFigureOut">
              <a:rPr lang="en-US" smtClean="0"/>
              <a:pPr/>
              <a:t>1/11/2016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157378-7F40-41F9-9403-D7BAD5491CE9}" type="slidenum">
              <a:rPr lang="en-US" smtClean="0"/>
              <a:pPr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46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BLOOD AND BEHAVIOUR</a:t>
            </a:r>
          </a:p>
          <a:p>
            <a:r>
              <a:rPr lang="en-US" smtClean="0"/>
              <a:t>Blood  influences your behavior and character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BLOOD AND BEHAVIOUR</a:t>
            </a:r>
          </a:p>
          <a:p>
            <a:r>
              <a:rPr lang="en-US" smtClean="0"/>
              <a:t>Blood  influences your behavior and character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9488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Thank       you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Thank       you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4857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BLOOD GROUP O</a:t>
            </a:r>
          </a:p>
          <a:p>
            <a:endParaRPr lang="en-US" smtClean="0"/>
          </a:p>
          <a:p>
            <a:r>
              <a:rPr lang="en-US" smtClean="0"/>
              <a:t>Personality ;    O:     Cannot stand people who hide the truth</a:t>
            </a:r>
          </a:p>
          <a:p>
            <a:r>
              <a:rPr lang="en-US" smtClean="0"/>
              <a:t>Behavior:       O:     Make objective clear .   Process great deal of confidence . Honest, optimistic and energetic</a:t>
            </a:r>
          </a:p>
          <a:p>
            <a:r>
              <a:rPr lang="en-US" smtClean="0"/>
              <a:t>Tolerance : O:    Strength and endurance depend on their aim . Give up easily if they find the job meaning less.</a:t>
            </a:r>
          </a:p>
          <a:p>
            <a:r>
              <a:rPr lang="en-US" smtClean="0"/>
              <a:t>Their future and past; O:   Positive about the past, this do not regret about the past . Seek financial stability for the future </a:t>
            </a:r>
          </a:p>
          <a:p>
            <a:r>
              <a:rPr lang="en-US" smtClean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BLOOD GROUP O</a:t>
            </a:r>
          </a:p>
          <a:p>
            <a:endParaRPr lang="en-US" smtClean="0"/>
          </a:p>
          <a:p>
            <a:r>
              <a:rPr lang="en-US" smtClean="0"/>
              <a:t>Personality ;    O:     Cannot stand people who hide the truth</a:t>
            </a:r>
          </a:p>
          <a:p>
            <a:r>
              <a:rPr lang="en-US" smtClean="0"/>
              <a:t>Behavior:       O:     Make objective clear .   Process great deal of confidence . Honest, optimistic and energetic</a:t>
            </a:r>
          </a:p>
          <a:p>
            <a:r>
              <a:rPr lang="en-US" smtClean="0"/>
              <a:t>Tolerance : O:    Strength and endurance depend on their aim . Give up easily if they find the job meaning less.</a:t>
            </a:r>
          </a:p>
          <a:p>
            <a:r>
              <a:rPr lang="en-US" smtClean="0"/>
              <a:t>Their future and past; O:   Positive about the past, this do not regret about the past . Seek financial stability for the future </a:t>
            </a:r>
          </a:p>
          <a:p>
            <a:r>
              <a:rPr lang="en-US" smtClean="0"/>
              <a:t> 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 BLOOD GROUP O CONTINUED</a:t>
            </a:r>
          </a:p>
          <a:p>
            <a:r>
              <a:rPr lang="en-US" smtClean="0"/>
              <a:t> How they work O:Ability to concentrate varies from time to time, depending on aim.</a:t>
            </a:r>
          </a:p>
          <a:p>
            <a:r>
              <a:rPr lang="en-US" smtClean="0"/>
              <a:t> Mostly prefer to lead. Can overlook details </a:t>
            </a:r>
          </a:p>
          <a:p>
            <a:r>
              <a:rPr lang="en-US" smtClean="0"/>
              <a:t> Emotions  O:Usually stable and clam . Sensitive towards sincerity . Give frank, direct opinions.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BLOOD GROUP O CONTINUED</a:t>
            </a:r>
          </a:p>
          <a:p>
            <a:r>
              <a:rPr lang="en-US" smtClean="0"/>
              <a:t> How they work O:Ability to concentrate varies from time to time, depending on aim.</a:t>
            </a:r>
          </a:p>
          <a:p>
            <a:r>
              <a:rPr lang="en-US" smtClean="0"/>
              <a:t> Mostly prefer to lead. Can overlook details </a:t>
            </a:r>
          </a:p>
          <a:p>
            <a:r>
              <a:rPr lang="en-US" smtClean="0"/>
              <a:t> Emotions  O:Usually stable and clam . Sensitive towards sincerity . Give frank, direct opinions.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BLOOD GROUP A </a:t>
            </a:r>
          </a:p>
          <a:p>
            <a:endParaRPr lang="en-US" smtClean="0"/>
          </a:p>
          <a:p>
            <a:r>
              <a:rPr lang="en-US" smtClean="0"/>
              <a:t>personality A: Pessimistic and too sensitive</a:t>
            </a:r>
          </a:p>
          <a:p>
            <a:r>
              <a:rPr lang="en-US" smtClean="0"/>
              <a:t> Tolerance  A:     High tolerance for physical or repetitive work . Cannot take changes easily . Lose interest in a hobby easily.</a:t>
            </a:r>
          </a:p>
          <a:p>
            <a:r>
              <a:rPr lang="en-US" smtClean="0"/>
              <a:t>Their future  A:    Try hard to forget the past . Pessimistic about the future.</a:t>
            </a:r>
          </a:p>
          <a:p>
            <a:r>
              <a:rPr lang="en-US" smtClean="0"/>
              <a:t> About work     A:     Perfectionist Handle one thing at a time. Work a line between work and personnel affairs. Highly responsible . T ends to choose hobbies which helps them release stress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BLOOD GROUP A </a:t>
            </a:r>
          </a:p>
          <a:p>
            <a:endParaRPr lang="en-US" smtClean="0"/>
          </a:p>
          <a:p>
            <a:r>
              <a:rPr lang="en-US" smtClean="0"/>
              <a:t>personality A: Pessimistic and too sensitive</a:t>
            </a:r>
          </a:p>
          <a:p>
            <a:r>
              <a:rPr lang="en-US" smtClean="0"/>
              <a:t> Tolerance  A:     High tolerance for physical or repetitive work . Cannot take changes easily . Lose interest in a hobby easily.</a:t>
            </a:r>
          </a:p>
          <a:p>
            <a:r>
              <a:rPr lang="en-US" smtClean="0"/>
              <a:t>Their future  A:    Try hard to forget the past . Pessimistic about the future.</a:t>
            </a:r>
          </a:p>
          <a:p>
            <a:r>
              <a:rPr lang="en-US" smtClean="0"/>
              <a:t> About work     A:     Perfectionist Handle one thing at a time. Work a line between work and personnel affairs. Highly responsible . T ends to choose hobbies which helps them release stress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.</a:t>
            </a:r>
          </a:p>
          <a:p>
            <a:r>
              <a:rPr lang="en-US" smtClean="0"/>
              <a:t>BLOOD GROUP A CONTUED</a:t>
            </a:r>
          </a:p>
          <a:p>
            <a:endParaRPr lang="en-US" smtClean="0"/>
          </a:p>
          <a:p>
            <a:r>
              <a:rPr lang="en-US" smtClean="0"/>
              <a:t> Behavior  A:  Pessimistic and too sensitive. Careful about decision-making. Make things clear in black and white. Care much about social rules and standards</a:t>
            </a:r>
          </a:p>
          <a:p>
            <a:r>
              <a:rPr lang="en-US" smtClean="0"/>
              <a:t> Emotions    A:   Able to display cool outlook even though angry. Short tempered . Take longer to heal a broken heart . Sensitive to others’ opinions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.</a:t>
            </a:r>
          </a:p>
          <a:p>
            <a:r>
              <a:rPr lang="en-US" smtClean="0"/>
              <a:t>BLOOD GROUP A CONTUED</a:t>
            </a:r>
          </a:p>
          <a:p>
            <a:endParaRPr lang="en-US" smtClean="0"/>
          </a:p>
          <a:p>
            <a:r>
              <a:rPr lang="en-US" smtClean="0"/>
              <a:t> Behavior  A:  Pessimistic and too sensitive. Careful about decision-making. Make things clear in black and white. Care much about social rules and standards</a:t>
            </a:r>
          </a:p>
          <a:p>
            <a:r>
              <a:rPr lang="en-US" smtClean="0"/>
              <a:t> Emotions    A:   Able to display cool outlook even though angry. Short tempered . Take longer to heal a broken heart . Sensitive to others’ opinions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mtClean="0"/>
          </a:p>
          <a:p>
            <a:r>
              <a:rPr lang="en-US" smtClean="0"/>
              <a:t> Behavior  B:  Make decision  be flexible . Do not care about rules . Respect scientific and practical findings</a:t>
            </a:r>
          </a:p>
          <a:p>
            <a:r>
              <a:rPr lang="en-US" smtClean="0"/>
              <a:t>Tolerance  B:  Maintain the longest interest in what they do. Seem impatient . Dislike repetitious work</a:t>
            </a:r>
          </a:p>
          <a:p>
            <a:r>
              <a:rPr lang="en-US" smtClean="0"/>
              <a:t> About past  B:     Hard to forget recent affairs, but able to forget past and memories.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BLOOD GROUP B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Personality  B: Cannot take orders easily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 Behavior  B:  Make decision  be flexible . Do not care about rules . Respect scientific and practical findings</a:t>
            </a:r>
          </a:p>
          <a:p>
            <a:r>
              <a:rPr lang="en-US" smtClean="0"/>
              <a:t>Tolerance  B:  Maintain the longest interest in what they do. Seem impatient . Dislike repetitious work</a:t>
            </a:r>
          </a:p>
          <a:p>
            <a:r>
              <a:rPr lang="en-US" smtClean="0"/>
              <a:t> About past  B:     Hard to forget recent affairs, but able to forget past and memories.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BLOOD GROUP B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Personality  B: Cannot take orders easily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Working    B:     Creative and process new ideas . Cannot differentiate work and hobby. Cannot take orders . Do not hesitate to introduce innovative changes and are not worried about their criticisms</a:t>
            </a:r>
          </a:p>
          <a:p>
            <a:endParaRPr lang="en-US" smtClean="0"/>
          </a:p>
          <a:p>
            <a:r>
              <a:rPr lang="en-US" smtClean="0"/>
              <a:t> Emotions       B:     Expressive . Cool and objective . Although joke a lot, could actually be very shy . Change mood like weather . Cannot stop complaining when they are upset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Working    B:     Creative and process new ideas . Cannot differentiate work and hobby. Cannot take orders . Do not hesitate to introduce innovative changes and are not worried about their criticisms</a:t>
            </a:r>
          </a:p>
          <a:p>
            <a:endParaRPr lang="en-US" smtClean="0"/>
          </a:p>
          <a:p>
            <a:r>
              <a:rPr lang="en-US" smtClean="0"/>
              <a:t> Emotions       B:     Expressive . Cool and objective . Although joke a lot, could actually be very shy . Change mood like weather . Cannot stop complaining when they are upset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mtClean="0"/>
          </a:p>
          <a:p>
            <a:r>
              <a:rPr lang="en-US" smtClean="0"/>
              <a:t>BLOOD TYPE AB </a:t>
            </a:r>
          </a:p>
          <a:p>
            <a:endParaRPr lang="en-US" smtClean="0"/>
          </a:p>
          <a:p>
            <a:r>
              <a:rPr lang="en-US" smtClean="0"/>
              <a:t> Personality   AB:  Romantic and sentimental</a:t>
            </a:r>
          </a:p>
          <a:p>
            <a:r>
              <a:rPr lang="en-US" smtClean="0"/>
              <a:t> Behavior   AB:       Extremely practical . Excellent in analyses. Give fair criticisms. Cannot decide when it comes to important issues.</a:t>
            </a:r>
          </a:p>
          <a:p>
            <a:r>
              <a:rPr lang="en-US" smtClean="0"/>
              <a:t> Tolerance   AB:      Try to be hardworking . Tend to be impatient.</a:t>
            </a:r>
          </a:p>
          <a:p>
            <a:r>
              <a:rPr lang="en-US" smtClean="0"/>
              <a:t>  About the past   AB:   Sentimental about the past . More concern about the immediate problems than anything else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 smtClean="0"/>
          </a:p>
          <a:p>
            <a:r>
              <a:rPr lang="en-US" smtClean="0"/>
              <a:t>BLOOD TYPE AB </a:t>
            </a:r>
          </a:p>
          <a:p>
            <a:endParaRPr lang="en-US" smtClean="0"/>
          </a:p>
          <a:p>
            <a:r>
              <a:rPr lang="en-US" smtClean="0"/>
              <a:t> Personality   AB:  Romantic and sentimental</a:t>
            </a:r>
          </a:p>
          <a:p>
            <a:r>
              <a:rPr lang="en-US" smtClean="0"/>
              <a:t> Behavior   AB:       Extremely practical . Excellent in analyses. Give fair criticisms. Cannot decide when it comes to important issues.</a:t>
            </a:r>
          </a:p>
          <a:p>
            <a:r>
              <a:rPr lang="en-US" smtClean="0"/>
              <a:t> Tolerance   AB:      Try to be hardworking . Tend to be impatient.</a:t>
            </a:r>
          </a:p>
          <a:p>
            <a:r>
              <a:rPr lang="en-US" smtClean="0"/>
              <a:t>  About the past   AB:   Sentimental about the past . More concern about the immediate problems than anything else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 Emotions AB   Usually cool and steady, but can get upset with an immediate, unsolved problem . Can get moody easily</a:t>
            </a:r>
          </a:p>
          <a:p>
            <a:r>
              <a:rPr lang="en-US" smtClean="0"/>
              <a:t> About working  AB:   Able to handle a wide scope of jobs . Value hard work. Quick understanding Not highly responsible and unable to follow-up on a project until its completion . Tend to be artistic in approach.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 Emotions AB   Usually cool and steady, but can get upset with an immediate, unsolved problem . Can get moody easily</a:t>
            </a:r>
          </a:p>
          <a:p>
            <a:r>
              <a:rPr lang="en-US" smtClean="0"/>
              <a:t> About working  AB:   Able to handle a wide scope of jobs . Value hard work. Quick understanding Not highly responsible and unable to follow-up on a project until its completion . Tend to be artistic in approach.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C8A4AF1-9CA9-4F9C-9C99-B9A1E089DA6B}" type="datetime1">
              <a:rPr lang="en-US" smtClean="0"/>
              <a:t>1/11/2016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AD89F83-4BA4-4246-B92C-3F805238212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slow">
    <p:diamond/>
    <p:sndAc>
      <p:stSnd>
        <p:snd r:embed="rId1" name="explod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F93B09-07DE-4BF3-B76B-8C6C63A5512A}" type="datetime1">
              <a:rPr lang="en-US" smtClean="0"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89F83-4BA4-4246-B92C-3F805238212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slow">
    <p:diamond/>
    <p:sndAc>
      <p:stSnd>
        <p:snd r:embed="rId1" name="explod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3511B-3233-42AD-AFBD-A60F361FA5C2}" type="datetime1">
              <a:rPr lang="en-US" smtClean="0"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89F83-4BA4-4246-B92C-3F805238212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slow">
    <p:diamond/>
    <p:sndAc>
      <p:stSnd>
        <p:snd r:embed="rId1" name="explod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A3C3C62-6384-4F31-BB3F-707EBE669962}" type="datetime1">
              <a:rPr lang="en-US" smtClean="0"/>
              <a:t>1/11/2016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AD89F83-4BA4-4246-B92C-3F8052382128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ransition spd="slow">
    <p:diamond/>
    <p:sndAc>
      <p:stSnd>
        <p:snd r:embed="rId1" name="explod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ED32285-B5A3-454D-861F-F838C91F2D76}" type="datetime1">
              <a:rPr lang="en-US" smtClean="0"/>
              <a:t>1/11/2016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AD89F83-4BA4-4246-B92C-3F805238212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slow">
    <p:diamond/>
    <p:sndAc>
      <p:stSnd>
        <p:snd r:embed="rId1" name="explod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A8A05-5EBD-4E31-ABF7-3156900F0F6C}" type="datetime1">
              <a:rPr lang="en-US" smtClean="0"/>
              <a:t>1/11/2016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89F83-4BA4-4246-B92C-3F8052382128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slow">
    <p:diamond/>
    <p:sndAc>
      <p:stSnd>
        <p:snd r:embed="rId1" name="explod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7D4FD-B4DB-4576-A2FA-9DA62691C367}" type="datetime1">
              <a:rPr lang="en-US" smtClean="0"/>
              <a:t>1/11/2016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89F83-4BA4-4246-B92C-3F8052382128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 spd="slow">
    <p:diamond/>
    <p:sndAc>
      <p:stSnd>
        <p:snd r:embed="rId1" name="explod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841C071-8F8B-4773-8D73-C04DC73CFD92}" type="datetime1">
              <a:rPr lang="en-US" smtClean="0"/>
              <a:t>1/11/2016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AD89F83-4BA4-4246-B92C-3F8052382128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ransition spd="slow">
    <p:diamond/>
    <p:sndAc>
      <p:stSnd>
        <p:snd r:embed="rId1" name="explod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7F004-E854-4516-BF86-4EEEBEEE5C08}" type="datetime1">
              <a:rPr lang="en-US" smtClean="0"/>
              <a:t>1/11/2016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D89F83-4BA4-4246-B92C-3F805238212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  <p:transition spd="slow">
    <p:diamond/>
    <p:sndAc>
      <p:stSnd>
        <p:snd r:embed="rId1" name="explod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1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6FBDD0E-D98D-41F5-909C-19C53810056B}" type="datetime1">
              <a:rPr lang="en-US" smtClean="0"/>
              <a:t>1/11/2016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AD89F83-4BA4-4246-B92C-3F8052382128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ransition spd="slow">
    <p:diamond/>
    <p:sndAc>
      <p:stSnd>
        <p:snd r:embed="rId1" name="explode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9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CDBDC12-C21B-4DB6-95A3-49CF673BFE8B}" type="datetime1">
              <a:rPr lang="en-US" smtClean="0"/>
              <a:t>1/11/2016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AD89F83-4BA4-4246-B92C-3F8052382128}" type="slidenum">
              <a:rPr lang="en-US" smtClean="0"/>
              <a:pPr/>
              <a:t>‹№›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ransition spd="slow">
    <p:diamond/>
    <p:sndAc>
      <p:stSnd>
        <p:snd r:embed="rId1" name="explode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92BD17F-7A00-44DC-A775-B7E48B4702BE}" type="datetime1">
              <a:rPr lang="en-US" smtClean="0"/>
              <a:t>1/11/2016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7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www.sliderbase.com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AD89F83-4BA4-4246-B92C-3F8052382128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diamond/>
    <p:sndAc>
      <p:stSnd>
        <p:snd r:embed="rId13" name="explode.wav"/>
      </p:stSnd>
    </p:sndAc>
  </p:transition>
  <p:timing>
    <p:tnLst>
      <p:par>
        <p:cTn id="1" dur="indefinite" restart="never" nodeType="tmRoot"/>
      </p:par>
    </p:tnLst>
  </p:timing>
  <p:hf sldNum="0" hd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6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4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5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BLOOD AND BEHAVIOUR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>
                <a:latin typeface="Comic Sans MS" pitchFamily="66" charset="0"/>
              </a:rPr>
              <a:t>Blood  </a:t>
            </a:r>
            <a:r>
              <a:rPr lang="en-US" dirty="0" smtClean="0">
                <a:latin typeface="Comic Sans MS" pitchFamily="66" charset="0"/>
              </a:rPr>
              <a:t>influences your behavior and character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ransition spd="slow">
    <p:diamond/>
    <p:sndAc>
      <p:stSnd>
        <p:snd r:embed="rId3" name="bomb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hank-You-Kids-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000" y="1447800"/>
            <a:ext cx="8153400" cy="4001438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sp>
        <p:nvSpPr>
          <p:cNvPr id="5" name="Rectangle 4"/>
          <p:cNvSpPr/>
          <p:nvPr/>
        </p:nvSpPr>
        <p:spPr>
          <a:xfrm>
            <a:off x="914400" y="533400"/>
            <a:ext cx="5943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dirty="0" smtClean="0"/>
              <a:t>Thank       you</a:t>
            </a:r>
            <a:endParaRPr lang="en-US" sz="5400" dirty="0"/>
          </a:p>
        </p:txBody>
      </p:sp>
      <p:sp>
        <p:nvSpPr>
          <p:cNvPr id="6" name="Explosion 1 5"/>
          <p:cNvSpPr/>
          <p:nvPr/>
        </p:nvSpPr>
        <p:spPr>
          <a:xfrm>
            <a:off x="7391400" y="3505200"/>
            <a:ext cx="914400" cy="9144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Explosion 1 6"/>
          <p:cNvSpPr/>
          <p:nvPr/>
        </p:nvSpPr>
        <p:spPr>
          <a:xfrm>
            <a:off x="609600" y="5105400"/>
            <a:ext cx="914400" cy="91440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ransition spd="slow">
    <p:diamond/>
    <p:sndAc>
      <p:stSnd>
        <p:snd r:embed="rId3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66802" y="533401"/>
            <a:ext cx="6781799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dirty="0" smtClean="0">
                <a:latin typeface="Comic Sans MS" pitchFamily="66" charset="0"/>
              </a:rPr>
              <a:t>BLOOD GROUP O</a:t>
            </a:r>
          </a:p>
          <a:p>
            <a:endParaRPr lang="en-US" b="1" dirty="0" smtClean="0">
              <a:latin typeface="Comic Sans MS" pitchFamily="66" charset="0"/>
            </a:endParaRPr>
          </a:p>
          <a:p>
            <a:r>
              <a:rPr lang="en-US" b="1" dirty="0" smtClean="0">
                <a:latin typeface="Comic Sans MS" pitchFamily="66" charset="0"/>
              </a:rPr>
              <a:t>Personality ;    O</a:t>
            </a:r>
            <a:r>
              <a:rPr lang="en-US" b="1" dirty="0">
                <a:latin typeface="Comic Sans MS" pitchFamily="66" charset="0"/>
              </a:rPr>
              <a:t>:</a:t>
            </a:r>
            <a:r>
              <a:rPr lang="en-US" dirty="0">
                <a:latin typeface="Comic Sans MS" pitchFamily="66" charset="0"/>
              </a:rPr>
              <a:t> </a:t>
            </a:r>
            <a:r>
              <a:rPr lang="en-US" dirty="0" smtClean="0">
                <a:latin typeface="Comic Sans MS" pitchFamily="66" charset="0"/>
              </a:rPr>
              <a:t>    Cannot </a:t>
            </a:r>
            <a:r>
              <a:rPr lang="en-US" dirty="0">
                <a:latin typeface="Comic Sans MS" pitchFamily="66" charset="0"/>
              </a:rPr>
              <a:t>stand people who hide the truth</a:t>
            </a:r>
          </a:p>
        </p:txBody>
      </p:sp>
      <p:sp>
        <p:nvSpPr>
          <p:cNvPr id="3" name="Rectangle 2"/>
          <p:cNvSpPr/>
          <p:nvPr/>
        </p:nvSpPr>
        <p:spPr>
          <a:xfrm>
            <a:off x="1066800" y="2362200"/>
            <a:ext cx="6096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Comic Sans MS" pitchFamily="66" charset="0"/>
              </a:rPr>
              <a:t>Behavior</a:t>
            </a:r>
            <a:r>
              <a:rPr lang="en-US" b="1" dirty="0" smtClean="0">
                <a:latin typeface="Comic Sans MS" pitchFamily="66" charset="0"/>
              </a:rPr>
              <a:t>:       O</a:t>
            </a:r>
            <a:r>
              <a:rPr lang="en-US" dirty="0" smtClean="0">
                <a:latin typeface="Comic Sans MS" pitchFamily="66" charset="0"/>
              </a:rPr>
              <a:t>:     Make </a:t>
            </a:r>
            <a:r>
              <a:rPr lang="en-US" dirty="0">
                <a:latin typeface="Comic Sans MS" pitchFamily="66" charset="0"/>
              </a:rPr>
              <a:t>objective </a:t>
            </a:r>
            <a:r>
              <a:rPr lang="en-US" dirty="0" smtClean="0">
                <a:latin typeface="Comic Sans MS" pitchFamily="66" charset="0"/>
              </a:rPr>
              <a:t>clear .   Process </a:t>
            </a:r>
            <a:r>
              <a:rPr lang="en-US" dirty="0">
                <a:latin typeface="Comic Sans MS" pitchFamily="66" charset="0"/>
              </a:rPr>
              <a:t>great deal of </a:t>
            </a:r>
            <a:r>
              <a:rPr lang="en-US" dirty="0" smtClean="0">
                <a:latin typeface="Comic Sans MS" pitchFamily="66" charset="0"/>
              </a:rPr>
              <a:t>confidence . Honest</a:t>
            </a:r>
            <a:r>
              <a:rPr lang="en-US" dirty="0">
                <a:latin typeface="Comic Sans MS" pitchFamily="66" charset="0"/>
              </a:rPr>
              <a:t>, optimistic and energetic</a:t>
            </a:r>
          </a:p>
        </p:txBody>
      </p:sp>
      <p:sp>
        <p:nvSpPr>
          <p:cNvPr id="4" name="Rectangle 3"/>
          <p:cNvSpPr/>
          <p:nvPr/>
        </p:nvSpPr>
        <p:spPr>
          <a:xfrm>
            <a:off x="1219200" y="3980260"/>
            <a:ext cx="563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Comic Sans MS" pitchFamily="66" charset="0"/>
              </a:rPr>
              <a:t>Tolerance : O:</a:t>
            </a:r>
            <a:r>
              <a:rPr lang="en-US" dirty="0" smtClean="0">
                <a:latin typeface="Comic Sans MS" pitchFamily="66" charset="0"/>
              </a:rPr>
              <a:t>    Strength </a:t>
            </a:r>
            <a:r>
              <a:rPr lang="en-US" dirty="0">
                <a:latin typeface="Comic Sans MS" pitchFamily="66" charset="0"/>
              </a:rPr>
              <a:t>and endurance depend on their </a:t>
            </a:r>
            <a:r>
              <a:rPr lang="en-US" dirty="0" smtClean="0">
                <a:latin typeface="Comic Sans MS" pitchFamily="66" charset="0"/>
              </a:rPr>
              <a:t>aim . Give </a:t>
            </a:r>
            <a:r>
              <a:rPr lang="en-US" dirty="0">
                <a:latin typeface="Comic Sans MS" pitchFamily="66" charset="0"/>
              </a:rPr>
              <a:t>up easily if they find the job meaning less</a:t>
            </a:r>
            <a:r>
              <a:rPr lang="en-US" b="1" dirty="0">
                <a:latin typeface="Comic Sans MS" pitchFamily="66" charset="0"/>
              </a:rPr>
              <a:t>.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371600" y="5334000"/>
            <a:ext cx="5715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Comic Sans MS" pitchFamily="66" charset="0"/>
              </a:rPr>
              <a:t>Their </a:t>
            </a:r>
            <a:r>
              <a:rPr lang="en-US" b="1" dirty="0">
                <a:latin typeface="Comic Sans MS" pitchFamily="66" charset="0"/>
              </a:rPr>
              <a:t>future and </a:t>
            </a:r>
            <a:r>
              <a:rPr lang="en-US" b="1" dirty="0" smtClean="0">
                <a:latin typeface="Comic Sans MS" pitchFamily="66" charset="0"/>
              </a:rPr>
              <a:t>past; O</a:t>
            </a:r>
            <a:r>
              <a:rPr lang="en-US" dirty="0" smtClean="0">
                <a:latin typeface="Comic Sans MS" pitchFamily="66" charset="0"/>
              </a:rPr>
              <a:t>:   Positive </a:t>
            </a:r>
            <a:r>
              <a:rPr lang="en-US" dirty="0">
                <a:latin typeface="Comic Sans MS" pitchFamily="66" charset="0"/>
              </a:rPr>
              <a:t>about the past, this do not regret about the </a:t>
            </a:r>
            <a:r>
              <a:rPr lang="en-US" dirty="0" smtClean="0">
                <a:latin typeface="Comic Sans MS" pitchFamily="66" charset="0"/>
              </a:rPr>
              <a:t>past . Seek </a:t>
            </a:r>
            <a:r>
              <a:rPr lang="en-US" dirty="0">
                <a:latin typeface="Comic Sans MS" pitchFamily="66" charset="0"/>
              </a:rPr>
              <a:t>financial stability for the </a:t>
            </a:r>
            <a:r>
              <a:rPr lang="en-US" dirty="0" smtClean="0">
                <a:latin typeface="Comic Sans MS" pitchFamily="66" charset="0"/>
              </a:rPr>
              <a:t>future 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990600" y="4191000"/>
            <a:ext cx="5715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</a:p>
        </p:txBody>
      </p:sp>
      <p:sp>
        <p:nvSpPr>
          <p:cNvPr id="7" name="Місце для нижнього колонтитула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ransition spd="slow">
    <p:diamond/>
    <p:sndAc>
      <p:stSnd>
        <p:snd r:embed="rId3" name="explode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371600" y="228600"/>
            <a:ext cx="5715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sz="2400" b="1" dirty="0" smtClean="0">
                <a:latin typeface="Comic Sans MS" pitchFamily="66" charset="0"/>
              </a:rPr>
              <a:t>BLOOD GROUP O CONTINUED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838200" y="2590800"/>
            <a:ext cx="5715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365F9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How they work O:Ab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ility to concentrate varies from time to time, depending on aim.</a:t>
            </a:r>
            <a:endParaRPr kumimoji="0" lang="en-US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 Mostly prefer to lead. Can overlook details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Comic Sans MS" pitchFamily="66" charset="0"/>
                <a:cs typeface="Arial" pitchFamily="34" charset="0"/>
              </a:rPr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685800" y="4952999"/>
            <a:ext cx="6172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Comic Sans MS" pitchFamily="66" charset="0"/>
              </a:rPr>
              <a:t> Emotions  O:</a:t>
            </a:r>
            <a:r>
              <a:rPr lang="en-US" dirty="0" smtClean="0">
                <a:latin typeface="Comic Sans MS" pitchFamily="66" charset="0"/>
              </a:rPr>
              <a:t>Usually stable and clam . Sensitive towards sincerity . Give frank, direct opinions</a:t>
            </a:r>
            <a:r>
              <a:rPr lang="en-US" b="1" dirty="0" smtClean="0">
                <a:latin typeface="Comic Sans MS" pitchFamily="66" charset="0"/>
              </a:rPr>
              <a:t>.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ransition spd="slow">
    <p:diamond/>
    <p:sndAc>
      <p:stSnd>
        <p:snd r:embed="rId3" name="explode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90602" y="808672"/>
            <a:ext cx="5943599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BLOOD GROUP A </a:t>
            </a:r>
          </a:p>
          <a:p>
            <a:endParaRPr lang="en-US" b="1" dirty="0" smtClean="0"/>
          </a:p>
          <a:p>
            <a:r>
              <a:rPr lang="en-US" b="1" dirty="0" smtClean="0">
                <a:latin typeface="Comic Sans MS" pitchFamily="66" charset="0"/>
              </a:rPr>
              <a:t>personality A</a:t>
            </a:r>
            <a:r>
              <a:rPr lang="en-US" b="1" dirty="0">
                <a:latin typeface="Comic Sans MS" pitchFamily="66" charset="0"/>
              </a:rPr>
              <a:t>: </a:t>
            </a:r>
            <a:r>
              <a:rPr lang="en-US" dirty="0">
                <a:latin typeface="Comic Sans MS" pitchFamily="66" charset="0"/>
              </a:rPr>
              <a:t>Pessimistic and too sensitive</a:t>
            </a:r>
          </a:p>
        </p:txBody>
      </p:sp>
      <p:sp>
        <p:nvSpPr>
          <p:cNvPr id="3" name="Rectangle 2"/>
          <p:cNvSpPr/>
          <p:nvPr/>
        </p:nvSpPr>
        <p:spPr>
          <a:xfrm>
            <a:off x="1143000" y="2637473"/>
            <a:ext cx="5715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</a:t>
            </a:r>
            <a:r>
              <a:rPr lang="en-US" b="1" dirty="0" smtClean="0">
                <a:latin typeface="Comic Sans MS" pitchFamily="66" charset="0"/>
              </a:rPr>
              <a:t>Tolerance  A:     </a:t>
            </a:r>
            <a:r>
              <a:rPr lang="en-US" dirty="0" smtClean="0">
                <a:latin typeface="Comic Sans MS" pitchFamily="66" charset="0"/>
              </a:rPr>
              <a:t>High </a:t>
            </a:r>
            <a:r>
              <a:rPr lang="en-US" dirty="0">
                <a:latin typeface="Comic Sans MS" pitchFamily="66" charset="0"/>
              </a:rPr>
              <a:t>tolerance for physical or repetitive </a:t>
            </a:r>
            <a:r>
              <a:rPr lang="en-US" dirty="0" smtClean="0">
                <a:latin typeface="Comic Sans MS" pitchFamily="66" charset="0"/>
              </a:rPr>
              <a:t>work . Cannot </a:t>
            </a:r>
            <a:r>
              <a:rPr lang="en-US" dirty="0">
                <a:latin typeface="Comic Sans MS" pitchFamily="66" charset="0"/>
              </a:rPr>
              <a:t>take changes </a:t>
            </a:r>
            <a:r>
              <a:rPr lang="en-US" dirty="0" smtClean="0">
                <a:latin typeface="Comic Sans MS" pitchFamily="66" charset="0"/>
              </a:rPr>
              <a:t>easily . Lose </a:t>
            </a:r>
            <a:r>
              <a:rPr lang="en-US" dirty="0">
                <a:latin typeface="Comic Sans MS" pitchFamily="66" charset="0"/>
              </a:rPr>
              <a:t>interest in a hobby easily</a:t>
            </a:r>
            <a:r>
              <a:rPr lang="en-US" b="1" dirty="0"/>
              <a:t>.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295400" y="4161473"/>
            <a:ext cx="5562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Comic Sans MS" pitchFamily="66" charset="0"/>
              </a:rPr>
              <a:t>Their future  A:    </a:t>
            </a:r>
            <a:r>
              <a:rPr lang="en-US" dirty="0" smtClean="0">
                <a:latin typeface="Comic Sans MS" pitchFamily="66" charset="0"/>
              </a:rPr>
              <a:t>Try </a:t>
            </a:r>
            <a:r>
              <a:rPr lang="en-US" dirty="0">
                <a:latin typeface="Comic Sans MS" pitchFamily="66" charset="0"/>
              </a:rPr>
              <a:t>hard to forget the </a:t>
            </a:r>
            <a:r>
              <a:rPr lang="en-US" dirty="0" smtClean="0">
                <a:latin typeface="Comic Sans MS" pitchFamily="66" charset="0"/>
              </a:rPr>
              <a:t>past . Pessimistic </a:t>
            </a:r>
            <a:r>
              <a:rPr lang="en-US" dirty="0">
                <a:latin typeface="Comic Sans MS" pitchFamily="66" charset="0"/>
              </a:rPr>
              <a:t>about the </a:t>
            </a:r>
            <a:r>
              <a:rPr lang="en-US" dirty="0" smtClean="0">
                <a:latin typeface="Comic Sans MS" pitchFamily="66" charset="0"/>
              </a:rPr>
              <a:t>future.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19200" y="5075872"/>
            <a:ext cx="5638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</a:t>
            </a:r>
            <a:r>
              <a:rPr lang="en-US" b="1" dirty="0" smtClean="0">
                <a:latin typeface="Comic Sans MS" pitchFamily="66" charset="0"/>
              </a:rPr>
              <a:t>About work     A:     </a:t>
            </a:r>
            <a:r>
              <a:rPr lang="en-US" dirty="0" smtClean="0">
                <a:latin typeface="Comic Sans MS" pitchFamily="66" charset="0"/>
              </a:rPr>
              <a:t>Perfectionist Handle </a:t>
            </a:r>
            <a:r>
              <a:rPr lang="en-US" dirty="0">
                <a:latin typeface="Comic Sans MS" pitchFamily="66" charset="0"/>
              </a:rPr>
              <a:t>one thing at a time</a:t>
            </a:r>
            <a:r>
              <a:rPr lang="en-US" dirty="0" smtClean="0">
                <a:latin typeface="Comic Sans MS" pitchFamily="66" charset="0"/>
              </a:rPr>
              <a:t>. Work </a:t>
            </a:r>
            <a:r>
              <a:rPr lang="en-US" dirty="0">
                <a:latin typeface="Comic Sans MS" pitchFamily="66" charset="0"/>
              </a:rPr>
              <a:t>a line between work and personnel affairs</a:t>
            </a:r>
            <a:r>
              <a:rPr lang="en-US" dirty="0" smtClean="0">
                <a:latin typeface="Comic Sans MS" pitchFamily="66" charset="0"/>
              </a:rPr>
              <a:t>. Highly responsible . T ends </a:t>
            </a:r>
            <a:r>
              <a:rPr lang="en-US" dirty="0">
                <a:latin typeface="Comic Sans MS" pitchFamily="66" charset="0"/>
              </a:rPr>
              <a:t>to choose hobbies which helps them </a:t>
            </a:r>
            <a:r>
              <a:rPr lang="en-US" dirty="0" smtClean="0">
                <a:latin typeface="Comic Sans MS" pitchFamily="66" charset="0"/>
              </a:rPr>
              <a:t>release </a:t>
            </a:r>
            <a:r>
              <a:rPr lang="en-US" dirty="0">
                <a:latin typeface="Comic Sans MS" pitchFamily="66" charset="0"/>
              </a:rPr>
              <a:t>stress</a:t>
            </a:r>
          </a:p>
        </p:txBody>
      </p:sp>
      <p:sp>
        <p:nvSpPr>
          <p:cNvPr id="7" name="Місце для нижнього колонтитула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ransition spd="slow">
    <p:diamond/>
    <p:sndAc>
      <p:stSnd>
        <p:snd r:embed="rId3" name="bomb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143000" y="1371601"/>
            <a:ext cx="5715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.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143000" y="1524001"/>
            <a:ext cx="5715000" cy="19082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/>
              <a:t>BLOOD GROUP A CONTUED</a:t>
            </a:r>
          </a:p>
          <a:p>
            <a:endParaRPr lang="en-US" b="1" dirty="0" smtClean="0"/>
          </a:p>
          <a:p>
            <a:r>
              <a:rPr lang="en-US" b="1" dirty="0" smtClean="0"/>
              <a:t> </a:t>
            </a:r>
            <a:r>
              <a:rPr lang="en-US" b="1" dirty="0" smtClean="0">
                <a:latin typeface="Comic Sans MS" pitchFamily="66" charset="0"/>
              </a:rPr>
              <a:t>Behavior  A: </a:t>
            </a:r>
            <a:r>
              <a:rPr lang="en-US" dirty="0" smtClean="0">
                <a:latin typeface="Comic Sans MS" pitchFamily="66" charset="0"/>
              </a:rPr>
              <a:t> Pessimistic and too sensitive. Careful about decision-making. Make things clear in black and white. Care much about social rules and standards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3400" y="4343400"/>
            <a:ext cx="7086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Comic Sans MS" pitchFamily="66" charset="0"/>
              </a:rPr>
              <a:t> Emotions    A:   </a:t>
            </a:r>
            <a:r>
              <a:rPr lang="en-US" dirty="0" smtClean="0">
                <a:latin typeface="Comic Sans MS" pitchFamily="66" charset="0"/>
              </a:rPr>
              <a:t>Able to display cool outlook even though angry. Short tempered . Take longer to heal a broken heart . Sensitive to others’ opinions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ransition spd="slow">
    <p:diamond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14400" y="2934057"/>
            <a:ext cx="5943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 smtClean="0"/>
          </a:p>
          <a:p>
            <a:r>
              <a:rPr lang="en-US" b="1" dirty="0" smtClean="0"/>
              <a:t> </a:t>
            </a:r>
            <a:r>
              <a:rPr lang="en-US" b="1" dirty="0" smtClean="0">
                <a:latin typeface="Comic Sans MS" pitchFamily="66" charset="0"/>
              </a:rPr>
              <a:t>Behavior  B</a:t>
            </a:r>
            <a:r>
              <a:rPr lang="en-US" dirty="0" smtClean="0">
                <a:latin typeface="Comic Sans MS" pitchFamily="66" charset="0"/>
              </a:rPr>
              <a:t>:  Make </a:t>
            </a:r>
            <a:r>
              <a:rPr lang="en-US" dirty="0">
                <a:latin typeface="Comic Sans MS" pitchFamily="66" charset="0"/>
              </a:rPr>
              <a:t>decision </a:t>
            </a:r>
            <a:r>
              <a:rPr lang="en-US" dirty="0" smtClean="0">
                <a:latin typeface="Comic Sans MS" pitchFamily="66" charset="0"/>
              </a:rPr>
              <a:t> </a:t>
            </a:r>
            <a:r>
              <a:rPr lang="en-US" dirty="0">
                <a:latin typeface="Comic Sans MS" pitchFamily="66" charset="0"/>
              </a:rPr>
              <a:t>be </a:t>
            </a:r>
            <a:r>
              <a:rPr lang="en-US" dirty="0" smtClean="0">
                <a:latin typeface="Comic Sans MS" pitchFamily="66" charset="0"/>
              </a:rPr>
              <a:t>flexible . Do </a:t>
            </a:r>
            <a:r>
              <a:rPr lang="en-US" dirty="0">
                <a:latin typeface="Comic Sans MS" pitchFamily="66" charset="0"/>
              </a:rPr>
              <a:t>not care about </a:t>
            </a:r>
            <a:r>
              <a:rPr lang="en-US" dirty="0" smtClean="0">
                <a:latin typeface="Comic Sans MS" pitchFamily="66" charset="0"/>
              </a:rPr>
              <a:t>rules . Respect </a:t>
            </a:r>
            <a:r>
              <a:rPr lang="en-US" dirty="0">
                <a:latin typeface="Comic Sans MS" pitchFamily="66" charset="0"/>
              </a:rPr>
              <a:t>scientific and practical </a:t>
            </a:r>
            <a:r>
              <a:rPr lang="en-US" dirty="0" smtClean="0">
                <a:latin typeface="Comic Sans MS" pitchFamily="66" charset="0"/>
              </a:rPr>
              <a:t>findings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43000" y="4114800"/>
            <a:ext cx="5715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Comic Sans MS" pitchFamily="66" charset="0"/>
              </a:rPr>
              <a:t>Tolerance  B:  </a:t>
            </a:r>
            <a:r>
              <a:rPr lang="en-US" dirty="0" smtClean="0">
                <a:latin typeface="Comic Sans MS" pitchFamily="66" charset="0"/>
              </a:rPr>
              <a:t>Maintain the longest interest in what they do. Seem impatient . Dislike repetitious work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066800" y="5638800"/>
            <a:ext cx="5791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</a:t>
            </a:r>
            <a:r>
              <a:rPr lang="en-US" b="1" dirty="0" smtClean="0">
                <a:latin typeface="Comic Sans MS" pitchFamily="66" charset="0"/>
              </a:rPr>
              <a:t>About past  B</a:t>
            </a:r>
            <a:r>
              <a:rPr lang="en-US" dirty="0" smtClean="0">
                <a:latin typeface="Comic Sans MS" pitchFamily="66" charset="0"/>
              </a:rPr>
              <a:t>:     Hard </a:t>
            </a:r>
            <a:r>
              <a:rPr lang="en-US" dirty="0">
                <a:latin typeface="Comic Sans MS" pitchFamily="66" charset="0"/>
              </a:rPr>
              <a:t>to forget recent affairs, but able to forget past </a:t>
            </a:r>
            <a:r>
              <a:rPr lang="en-US" dirty="0" smtClean="0">
                <a:latin typeface="Comic Sans MS" pitchFamily="66" charset="0"/>
              </a:rPr>
              <a:t>and memories</a:t>
            </a:r>
            <a:r>
              <a:rPr lang="en-US" b="1" dirty="0"/>
              <a:t>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838200" y="3429000"/>
            <a:ext cx="6934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 smtClean="0"/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85800" y="457200"/>
            <a:ext cx="55626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 smtClean="0"/>
          </a:p>
          <a:p>
            <a:r>
              <a:rPr lang="en-US" sz="4400" b="1" dirty="0" smtClean="0"/>
              <a:t>BLOOD GROUP B</a:t>
            </a:r>
          </a:p>
          <a:p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>
                <a:latin typeface="Comic Sans MS" pitchFamily="66" charset="0"/>
              </a:rPr>
              <a:t>Personality  B: </a:t>
            </a:r>
            <a:r>
              <a:rPr lang="en-US" dirty="0" smtClean="0">
                <a:latin typeface="Comic Sans MS" pitchFamily="66" charset="0"/>
              </a:rPr>
              <a:t>Cannot take orders easily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ransition spd="slow">
    <p:diamond/>
    <p:sndAc>
      <p:stSnd>
        <p:snd r:embed="rId3" name="explode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8200" y="914400"/>
            <a:ext cx="69342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Comic Sans MS" pitchFamily="66" charset="0"/>
              </a:rPr>
              <a:t>Working    B:     </a:t>
            </a:r>
            <a:r>
              <a:rPr lang="en-US" dirty="0" smtClean="0">
                <a:latin typeface="Comic Sans MS" pitchFamily="66" charset="0"/>
              </a:rPr>
              <a:t>Creative </a:t>
            </a:r>
            <a:r>
              <a:rPr lang="en-US" dirty="0">
                <a:latin typeface="Comic Sans MS" pitchFamily="66" charset="0"/>
              </a:rPr>
              <a:t>and process new </a:t>
            </a:r>
            <a:r>
              <a:rPr lang="en-US" dirty="0" smtClean="0">
                <a:latin typeface="Comic Sans MS" pitchFamily="66" charset="0"/>
              </a:rPr>
              <a:t>ideas . Cannot </a:t>
            </a:r>
            <a:r>
              <a:rPr lang="en-US" dirty="0">
                <a:latin typeface="Comic Sans MS" pitchFamily="66" charset="0"/>
              </a:rPr>
              <a:t>differentiate work and hobby</a:t>
            </a:r>
            <a:r>
              <a:rPr lang="en-US" dirty="0" smtClean="0">
                <a:latin typeface="Comic Sans MS" pitchFamily="66" charset="0"/>
              </a:rPr>
              <a:t>. Cannot </a:t>
            </a:r>
            <a:r>
              <a:rPr lang="en-US" dirty="0">
                <a:latin typeface="Comic Sans MS" pitchFamily="66" charset="0"/>
              </a:rPr>
              <a:t>take </a:t>
            </a:r>
            <a:r>
              <a:rPr lang="en-US" dirty="0" smtClean="0">
                <a:latin typeface="Comic Sans MS" pitchFamily="66" charset="0"/>
              </a:rPr>
              <a:t>orders . Do </a:t>
            </a:r>
            <a:r>
              <a:rPr lang="en-US" dirty="0">
                <a:latin typeface="Comic Sans MS" pitchFamily="66" charset="0"/>
              </a:rPr>
              <a:t>not hesitate to introduce innovative changes and are </a:t>
            </a:r>
            <a:r>
              <a:rPr lang="en-US" dirty="0" smtClean="0">
                <a:latin typeface="Comic Sans MS" pitchFamily="66" charset="0"/>
              </a:rPr>
              <a:t>not worried </a:t>
            </a:r>
            <a:r>
              <a:rPr lang="en-US" dirty="0">
                <a:latin typeface="Comic Sans MS" pitchFamily="66" charset="0"/>
              </a:rPr>
              <a:t>about their </a:t>
            </a:r>
            <a:r>
              <a:rPr lang="en-US" dirty="0" smtClean="0">
                <a:latin typeface="Comic Sans MS" pitchFamily="66" charset="0"/>
              </a:rPr>
              <a:t>criticisms</a:t>
            </a:r>
          </a:p>
          <a:p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838200" y="3810000"/>
            <a:ext cx="6858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</a:t>
            </a:r>
            <a:r>
              <a:rPr lang="en-US" b="1" dirty="0" smtClean="0">
                <a:latin typeface="Comic Sans MS" pitchFamily="66" charset="0"/>
              </a:rPr>
              <a:t>Emotions       B:     </a:t>
            </a:r>
            <a:r>
              <a:rPr lang="en-US" dirty="0" smtClean="0">
                <a:latin typeface="Comic Sans MS" pitchFamily="66" charset="0"/>
              </a:rPr>
              <a:t>Expressive . Cool </a:t>
            </a:r>
            <a:r>
              <a:rPr lang="en-US" dirty="0">
                <a:latin typeface="Comic Sans MS" pitchFamily="66" charset="0"/>
              </a:rPr>
              <a:t>and </a:t>
            </a:r>
            <a:r>
              <a:rPr lang="en-US" dirty="0" smtClean="0">
                <a:latin typeface="Comic Sans MS" pitchFamily="66" charset="0"/>
              </a:rPr>
              <a:t>objective . Although </a:t>
            </a:r>
            <a:r>
              <a:rPr lang="en-US" dirty="0">
                <a:latin typeface="Comic Sans MS" pitchFamily="66" charset="0"/>
              </a:rPr>
              <a:t>joke a lot, could actually be very </a:t>
            </a:r>
            <a:r>
              <a:rPr lang="en-US" dirty="0" smtClean="0">
                <a:latin typeface="Comic Sans MS" pitchFamily="66" charset="0"/>
              </a:rPr>
              <a:t>shy . Change </a:t>
            </a:r>
            <a:r>
              <a:rPr lang="en-US" dirty="0">
                <a:latin typeface="Comic Sans MS" pitchFamily="66" charset="0"/>
              </a:rPr>
              <a:t>mood like </a:t>
            </a:r>
            <a:r>
              <a:rPr lang="en-US" dirty="0" smtClean="0">
                <a:latin typeface="Comic Sans MS" pitchFamily="66" charset="0"/>
              </a:rPr>
              <a:t>weather . Cannot </a:t>
            </a:r>
            <a:r>
              <a:rPr lang="en-US" dirty="0">
                <a:latin typeface="Comic Sans MS" pitchFamily="66" charset="0"/>
              </a:rPr>
              <a:t>stop complaining when they are upset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ransition spd="slow">
    <p:diamond/>
    <p:sndAc>
      <p:stSnd>
        <p:snd r:embed="rId3" name="breeze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1" y="609601"/>
            <a:ext cx="5501539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 smtClean="0"/>
          </a:p>
          <a:p>
            <a:r>
              <a:rPr lang="en-US" sz="4000" b="1" dirty="0" smtClean="0"/>
              <a:t>BLOOD TYPE AB </a:t>
            </a:r>
          </a:p>
          <a:p>
            <a:endParaRPr lang="en-US" b="1" dirty="0" smtClean="0"/>
          </a:p>
          <a:p>
            <a:r>
              <a:rPr lang="en-US" b="1" dirty="0" smtClean="0"/>
              <a:t> </a:t>
            </a:r>
            <a:r>
              <a:rPr lang="en-US" b="1" dirty="0" smtClean="0">
                <a:latin typeface="Comic Sans MS" pitchFamily="66" charset="0"/>
              </a:rPr>
              <a:t>Personality   AB</a:t>
            </a:r>
            <a:r>
              <a:rPr lang="en-US" dirty="0" smtClean="0">
                <a:latin typeface="Comic Sans MS" pitchFamily="66" charset="0"/>
              </a:rPr>
              <a:t>:  Romantic and sentimental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3400" y="2667000"/>
            <a:ext cx="6324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</a:t>
            </a:r>
            <a:r>
              <a:rPr lang="en-US" b="1" dirty="0" smtClean="0">
                <a:latin typeface="Comic Sans MS" pitchFamily="66" charset="0"/>
              </a:rPr>
              <a:t>Behavior   AB:       </a:t>
            </a:r>
            <a:r>
              <a:rPr lang="en-US" dirty="0" smtClean="0">
                <a:latin typeface="Comic Sans MS" pitchFamily="66" charset="0"/>
              </a:rPr>
              <a:t>Extremely practical . Excellent in analyses. Give fair criticisms. Cannot decide when it comes to important issues</a:t>
            </a:r>
            <a:r>
              <a:rPr lang="en-US" b="1" dirty="0" smtClean="0"/>
              <a:t>.</a:t>
            </a:r>
            <a:endParaRPr lang="en-US" dirty="0"/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914400" y="4047702"/>
            <a:ext cx="64008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4F6228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b="1" dirty="0" smtClean="0">
                <a:latin typeface="Comic Sans MS" pitchFamily="66" charset="0"/>
                <a:ea typeface="Times New Roman" pitchFamily="18" charset="0"/>
                <a:cs typeface="Arial" pitchFamily="34" charset="0"/>
              </a:rPr>
              <a:t>T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olerance   AB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4F6228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:      </a:t>
            </a:r>
            <a:r>
              <a:rPr kumimoji="0" lang="en-US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Try to be hardworking . Tend to be impatient</a:t>
            </a:r>
            <a:r>
              <a:rPr kumimoji="0" lang="en-US" sz="1200" i="0" u="none" strike="noStrike" cap="none" normalizeH="0" baseline="0" dirty="0" smtClean="0">
                <a:ln>
                  <a:noFill/>
                </a:ln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en-US" sz="1800" i="0" u="none" strike="noStrike" cap="none" normalizeH="0" baseline="0" dirty="0" smtClean="0">
              <a:ln>
                <a:noFill/>
              </a:ln>
              <a:effectLst/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5800" y="4648200"/>
            <a:ext cx="6553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Comic Sans MS" pitchFamily="66" charset="0"/>
              </a:rPr>
              <a:t>  About the past   AB</a:t>
            </a:r>
            <a:r>
              <a:rPr lang="en-US" dirty="0" smtClean="0">
                <a:latin typeface="Comic Sans MS" pitchFamily="66" charset="0"/>
              </a:rPr>
              <a:t>:   Sentimental about the past . More concern about the immediate problems than anything else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ransition spd="slow">
    <p:diamond/>
    <p:sndAc>
      <p:stSnd>
        <p:snd r:embed="rId3" name="explode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09600" y="1143000"/>
            <a:ext cx="6781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Comic Sans MS" pitchFamily="66" charset="0"/>
              </a:rPr>
              <a:t> </a:t>
            </a:r>
            <a:r>
              <a:rPr lang="en-US" sz="2400" b="1" dirty="0" smtClean="0">
                <a:latin typeface="Comic Sans MS" pitchFamily="66" charset="0"/>
              </a:rPr>
              <a:t>Emotions </a:t>
            </a:r>
            <a:r>
              <a:rPr lang="en-US" sz="2400" dirty="0" smtClean="0">
                <a:latin typeface="Comic Sans MS" pitchFamily="66" charset="0"/>
              </a:rPr>
              <a:t>AB   Usually cool and steady, but can get upset with an immediate, unsolved problem . Can get moody easily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09600" y="3962400"/>
            <a:ext cx="7391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Comic Sans MS" pitchFamily="66" charset="0"/>
              </a:rPr>
              <a:t> About working  AB:   </a:t>
            </a:r>
            <a:r>
              <a:rPr lang="en-US" dirty="0" smtClean="0">
                <a:latin typeface="Comic Sans MS" pitchFamily="66" charset="0"/>
              </a:rPr>
              <a:t>Able to handle a wide scope of jobs . Value hard work. Quick understanding Not highly responsible and unable to follow-up on a project until its completion . Tend to be artistic in approach.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www.sliderbase.com</a:t>
            </a:r>
            <a:endParaRPr lang="en-US"/>
          </a:p>
        </p:txBody>
      </p:sp>
    </p:spTree>
  </p:cSld>
  <p:clrMapOvr>
    <a:masterClrMapping/>
  </p:clrMapOvr>
  <p:transition spd="slow">
    <p:diamond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153</TotalTime>
  <Words>1326</Words>
  <Application>Microsoft Office PowerPoint</Application>
  <PresentationFormat>Екран (4:3)</PresentationFormat>
  <Paragraphs>151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1" baseType="lpstr">
      <vt:lpstr>Oriel</vt:lpstr>
      <vt:lpstr>BLOOD AND BEHAVIOUR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BLOOD AND BEHAVIOUR</dc:title>
  <dc:creator>SAMSUNG</dc:creator>
  <cp:lastModifiedBy>LEGION2</cp:lastModifiedBy>
  <cp:revision>26</cp:revision>
  <dcterms:created xsi:type="dcterms:W3CDTF">2014-02-20T07:05:07Z</dcterms:created>
  <dcterms:modified xsi:type="dcterms:W3CDTF">2016-01-11T10:54:29Z</dcterms:modified>
</cp:coreProperties>
</file>