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9" r:id="rId4"/>
    <p:sldId id="257" r:id="rId5"/>
    <p:sldId id="260" r:id="rId6"/>
    <p:sldId id="262" r:id="rId7"/>
    <p:sldId id="263" r:id="rId8"/>
    <p:sldId id="264" r:id="rId9"/>
    <p:sldId id="261" r:id="rId10"/>
    <p:sldId id="265" r:id="rId11"/>
    <p:sldId id="267" r:id="rId12"/>
    <p:sldId id="272" r:id="rId13"/>
    <p:sldId id="268" r:id="rId14"/>
    <p:sldId id="269" r:id="rId15"/>
    <p:sldId id="270" r:id="rId16"/>
    <p:sldId id="271" r:id="rId17"/>
    <p:sldId id="266"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81E08-577E-413D-8F1F-89A27F2FBBB3}" type="datetimeFigureOut">
              <a:rPr lang="en-US" smtClean="0"/>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793112-CE3B-4A5C-92DE-D3DA965D4F02}" type="slidenum">
              <a:rPr lang="en-US" smtClean="0"/>
              <a:t>‹№›</a:t>
            </a:fld>
            <a:endParaRPr lang="en-US"/>
          </a:p>
        </p:txBody>
      </p:sp>
    </p:spTree>
    <p:extLst>
      <p:ext uri="{BB962C8B-B14F-4D97-AF65-F5344CB8AC3E}">
        <p14:creationId xmlns:p14="http://schemas.microsoft.com/office/powerpoint/2010/main" val="272337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Earth’s Atmosphere</a:t>
            </a:r>
          </a:p>
          <a:p>
            <a:r>
              <a:rPr lang="en-US" smtClean="0"/>
              <a:t>Comic courtesy of Lab-initio.com</a:t>
            </a:r>
          </a:p>
          <a:p>
            <a:endParaRPr lang="en-US"/>
          </a:p>
        </p:txBody>
      </p:sp>
      <p:sp>
        <p:nvSpPr>
          <p:cNvPr id="4" name="Slide Number Placeholder 3"/>
          <p:cNvSpPr>
            <a:spLocks noGrp="1"/>
          </p:cNvSpPr>
          <p:nvPr>
            <p:ph type="sldNum" sz="quarter" idx="10"/>
          </p:nvPr>
        </p:nvSpPr>
        <p:spPr/>
        <p:txBody>
          <a:bodyPr/>
          <a:lstStyle/>
          <a:p>
            <a:r>
              <a:rPr lang="en-US" smtClean="0"/>
              <a:t>Earth’s Atmosphere</a:t>
            </a:r>
          </a:p>
          <a:p>
            <a:r>
              <a:rPr lang="en-US" smtClean="0"/>
              <a:t>Comic courtesy of Lab-initio.com</a:t>
            </a:r>
          </a:p>
          <a:p>
            <a:endParaRPr lang="en-US"/>
          </a:p>
        </p:txBody>
      </p:sp>
    </p:spTree>
    <p:extLst>
      <p:ext uri="{BB962C8B-B14F-4D97-AF65-F5344CB8AC3E}">
        <p14:creationId xmlns:p14="http://schemas.microsoft.com/office/powerpoint/2010/main" val="4005936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Climate Change</a:t>
            </a:r>
          </a:p>
          <a:p>
            <a:r>
              <a:rPr lang="en-US" smtClean="0"/>
              <a:t>Climate change refers to any significant change in the measures of climate lasting for an extended period of time. In other words, climate change includes major changes in temperature, precipitation, or wind patterns, among other effects, that occur over several decades or longer.</a:t>
            </a:r>
          </a:p>
          <a:p>
            <a:r>
              <a:rPr lang="en-US" smtClean="0"/>
              <a:t>Global warming refers to the recent and ongoing rise in global average temperature near Earth's surface. It is caused mostly by increasing concentrations of greenhouse gases in the atmosphere. Global warming is causing climate patterns to change. However, global warming itself represents only one aspect of climate change.</a:t>
            </a:r>
          </a:p>
          <a:p>
            <a:r>
              <a:rPr lang="en-US" smtClean="0"/>
              <a:t>Source: U.S. EPA</a:t>
            </a:r>
          </a:p>
          <a:p>
            <a:endParaRPr lang="en-US"/>
          </a:p>
        </p:txBody>
      </p:sp>
      <p:sp>
        <p:nvSpPr>
          <p:cNvPr id="4" name="Slide Number Placeholder 3"/>
          <p:cNvSpPr>
            <a:spLocks noGrp="1"/>
          </p:cNvSpPr>
          <p:nvPr>
            <p:ph type="sldNum" sz="quarter" idx="10"/>
          </p:nvPr>
        </p:nvSpPr>
        <p:spPr/>
        <p:txBody>
          <a:bodyPr/>
          <a:lstStyle/>
          <a:p>
            <a:r>
              <a:rPr lang="en-US" smtClean="0"/>
              <a:t>Climate Change</a:t>
            </a:r>
          </a:p>
          <a:p>
            <a:r>
              <a:rPr lang="en-US" smtClean="0"/>
              <a:t>Climate change refers to any significant change in the measures of climate lasting for an extended period of time. In other words, climate change includes major changes in temperature, precipitation, or wind patterns, among other effects, that occur over several decades or longer.</a:t>
            </a:r>
          </a:p>
          <a:p>
            <a:r>
              <a:rPr lang="en-US" smtClean="0"/>
              <a:t>Global warming refers to the recent and ongoing rise in global average temperature near Earth's surface. It is caused mostly by increasing concentrations of greenhouse gases in the atmosphere. Global warming is causing climate patterns to change. However, global warming itself represents only one aspect of climate change.</a:t>
            </a:r>
          </a:p>
          <a:p>
            <a:r>
              <a:rPr lang="en-US" smtClean="0"/>
              <a:t>Source: U.S. EPA</a:t>
            </a:r>
          </a:p>
          <a:p>
            <a:endParaRPr lang="en-US"/>
          </a:p>
        </p:txBody>
      </p:sp>
    </p:spTree>
    <p:extLst>
      <p:ext uri="{BB962C8B-B14F-4D97-AF65-F5344CB8AC3E}">
        <p14:creationId xmlns:p14="http://schemas.microsoft.com/office/powerpoint/2010/main" val="4144163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Greenhouse Gases</a:t>
            </a:r>
          </a:p>
          <a:p>
            <a:r>
              <a:rPr lang="en-US" smtClean="0"/>
              <a:t>Gases that trap heat in the atmosphere are called greenhouse gases. Each gas's effect on climate change depends on three main factors:</a:t>
            </a:r>
          </a:p>
          <a:p>
            <a:r>
              <a:rPr lang="en-US" smtClean="0"/>
              <a:t>U.S. Greenhouse Gas Emissions in 2012</a:t>
            </a:r>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r>
              <a:rPr lang="en-US" smtClean="0"/>
              <a:t>Total Emissions in 2012 = 6,526 Million Metric Tons of CO2 equivalent</a:t>
            </a:r>
          </a:p>
          <a:p>
            <a:endParaRPr lang="en-US" smtClean="0"/>
          </a:p>
          <a:p>
            <a:r>
              <a:rPr lang="en-US" smtClean="0"/>
              <a:t>Source: U.S. EPA</a:t>
            </a:r>
          </a:p>
          <a:p>
            <a:r>
              <a:rPr lang="en-US" smtClean="0"/>
              <a:t>How much of these gases are in the atmosphere?</a:t>
            </a:r>
          </a:p>
          <a:p>
            <a:r>
              <a:rPr lang="en-US" smtClean="0"/>
              <a:t>How long do they stay in the atmosphere?</a:t>
            </a:r>
          </a:p>
          <a:p>
            <a:r>
              <a:rPr lang="en-US" smtClean="0"/>
              <a:t>How strongly do they impact global temperatures? This is referred to as “Global Warming Potential, or GWP</a:t>
            </a:r>
          </a:p>
          <a:p>
            <a:endParaRPr lang="en-US"/>
          </a:p>
        </p:txBody>
      </p:sp>
      <p:sp>
        <p:nvSpPr>
          <p:cNvPr id="4" name="Slide Number Placeholder 3"/>
          <p:cNvSpPr>
            <a:spLocks noGrp="1"/>
          </p:cNvSpPr>
          <p:nvPr>
            <p:ph type="sldNum" sz="quarter" idx="10"/>
          </p:nvPr>
        </p:nvSpPr>
        <p:spPr/>
        <p:txBody>
          <a:bodyPr/>
          <a:lstStyle/>
          <a:p>
            <a:r>
              <a:rPr lang="en-US" smtClean="0"/>
              <a:t>Greenhouse Gases</a:t>
            </a:r>
          </a:p>
          <a:p>
            <a:r>
              <a:rPr lang="en-US" smtClean="0"/>
              <a:t>Gases that trap heat in the atmosphere are called greenhouse gases. Each gas's effect on climate change depends on three main factors:</a:t>
            </a:r>
          </a:p>
          <a:p>
            <a:r>
              <a:rPr lang="en-US" smtClean="0"/>
              <a:t>U.S. Greenhouse Gas Emissions in 2012</a:t>
            </a:r>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r>
              <a:rPr lang="en-US" smtClean="0"/>
              <a:t>Total Emissions in 2012 = 6,526 Million Metric Tons of CO2 equivalent</a:t>
            </a:r>
          </a:p>
          <a:p>
            <a:endParaRPr lang="en-US" smtClean="0"/>
          </a:p>
          <a:p>
            <a:r>
              <a:rPr lang="en-US" smtClean="0"/>
              <a:t>Source: U.S. EPA</a:t>
            </a:r>
          </a:p>
          <a:p>
            <a:r>
              <a:rPr lang="en-US" smtClean="0"/>
              <a:t>How much of these gases are in the atmosphere?</a:t>
            </a:r>
          </a:p>
          <a:p>
            <a:r>
              <a:rPr lang="en-US" smtClean="0"/>
              <a:t>How long do they stay in the atmosphere?</a:t>
            </a:r>
          </a:p>
          <a:p>
            <a:r>
              <a:rPr lang="en-US" smtClean="0"/>
              <a:t>How strongly do they impact global temperatures? This is referred to as “Global Warming Potential, or GWP</a:t>
            </a:r>
          </a:p>
          <a:p>
            <a:endParaRPr lang="en-US"/>
          </a:p>
        </p:txBody>
      </p:sp>
    </p:spTree>
    <p:extLst>
      <p:ext uri="{BB962C8B-B14F-4D97-AF65-F5344CB8AC3E}">
        <p14:creationId xmlns:p14="http://schemas.microsoft.com/office/powerpoint/2010/main" val="936932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Carbon Dioxide</a:t>
            </a:r>
          </a:p>
          <a:p>
            <a:r>
              <a:rPr lang="en-US" smtClean="0"/>
              <a:t>Carbon dioxide, CO2, enters the atmosphere through burning fossil fuels (coal, natural gas and oil), solid waste, trees and wood products, and also as a result of certain chemical reactions (e.g., manufacture of cement). Carbon dioxide is removed from the atmosphere when it is absorbed by plants as part of the biological carbon cycle.</a:t>
            </a:r>
          </a:p>
          <a:p>
            <a:r>
              <a:rPr lang="en-US" smtClean="0"/>
              <a:t>U.S. CO2 Emission Sources</a:t>
            </a:r>
          </a:p>
          <a:p>
            <a:r>
              <a:rPr lang="en-US" smtClean="0"/>
              <a:t>Source: U.S. EPA</a:t>
            </a:r>
          </a:p>
          <a:p>
            <a:r>
              <a:rPr lang="en-US" smtClean="0"/>
              <a:t>100-year GWP = 1 </a:t>
            </a:r>
          </a:p>
          <a:p>
            <a:endParaRPr lang="en-US"/>
          </a:p>
        </p:txBody>
      </p:sp>
      <p:sp>
        <p:nvSpPr>
          <p:cNvPr id="4" name="Slide Number Placeholder 3"/>
          <p:cNvSpPr>
            <a:spLocks noGrp="1"/>
          </p:cNvSpPr>
          <p:nvPr>
            <p:ph type="sldNum" sz="quarter" idx="10"/>
          </p:nvPr>
        </p:nvSpPr>
        <p:spPr/>
        <p:txBody>
          <a:bodyPr/>
          <a:lstStyle/>
          <a:p>
            <a:r>
              <a:rPr lang="en-US" smtClean="0"/>
              <a:t>Carbon Dioxide</a:t>
            </a:r>
          </a:p>
          <a:p>
            <a:r>
              <a:rPr lang="en-US" smtClean="0"/>
              <a:t>Carbon dioxide, CO2, enters the atmosphere through burning fossil fuels (coal, natural gas and oil), solid waste, trees and wood products, and also as a result of certain chemical reactions (e.g., manufacture of cement). Carbon dioxide is removed from the atmosphere when it is absorbed by plants as part of the biological carbon cycle.</a:t>
            </a:r>
          </a:p>
          <a:p>
            <a:r>
              <a:rPr lang="en-US" smtClean="0"/>
              <a:t>U.S. CO2 Emission Sources</a:t>
            </a:r>
          </a:p>
          <a:p>
            <a:r>
              <a:rPr lang="en-US" smtClean="0"/>
              <a:t>Source: U.S. EPA</a:t>
            </a:r>
          </a:p>
          <a:p>
            <a:r>
              <a:rPr lang="en-US" smtClean="0"/>
              <a:t>100-year GWP = 1 </a:t>
            </a:r>
          </a:p>
          <a:p>
            <a:endParaRPr lang="en-US"/>
          </a:p>
        </p:txBody>
      </p:sp>
    </p:spTree>
    <p:extLst>
      <p:ext uri="{BB962C8B-B14F-4D97-AF65-F5344CB8AC3E}">
        <p14:creationId xmlns:p14="http://schemas.microsoft.com/office/powerpoint/2010/main" val="495104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Methane</a:t>
            </a:r>
          </a:p>
          <a:p>
            <a:r>
              <a:rPr lang="en-US" smtClean="0"/>
              <a:t>Methane, CH4, is emitted during the production and transport of coal, natural gas, and oil. Methane emissions also result from livestock and other agricultural practices and by the decay of organic waste in municipal solid waste landfills.</a:t>
            </a:r>
          </a:p>
          <a:p>
            <a:r>
              <a:rPr lang="en-US" smtClean="0"/>
              <a:t>U.S. Methane Emission Sources</a:t>
            </a:r>
          </a:p>
          <a:p>
            <a:r>
              <a:rPr lang="en-US" smtClean="0"/>
              <a:t>Source: U.S. EPA</a:t>
            </a:r>
          </a:p>
          <a:p>
            <a:r>
              <a:rPr lang="en-US" smtClean="0"/>
              <a:t>100-year GWP = 21 </a:t>
            </a:r>
          </a:p>
          <a:p>
            <a:endParaRPr lang="en-US"/>
          </a:p>
        </p:txBody>
      </p:sp>
      <p:sp>
        <p:nvSpPr>
          <p:cNvPr id="4" name="Slide Number Placeholder 3"/>
          <p:cNvSpPr>
            <a:spLocks noGrp="1"/>
          </p:cNvSpPr>
          <p:nvPr>
            <p:ph type="sldNum" sz="quarter" idx="10"/>
          </p:nvPr>
        </p:nvSpPr>
        <p:spPr/>
        <p:txBody>
          <a:bodyPr/>
          <a:lstStyle/>
          <a:p>
            <a:r>
              <a:rPr lang="en-US" smtClean="0"/>
              <a:t>Methane</a:t>
            </a:r>
          </a:p>
          <a:p>
            <a:r>
              <a:rPr lang="en-US" smtClean="0"/>
              <a:t>Methane, CH4, is emitted during the production and transport of coal, natural gas, and oil. Methane emissions also result from livestock and other agricultural practices and by the decay of organic waste in municipal solid waste landfills.</a:t>
            </a:r>
          </a:p>
          <a:p>
            <a:r>
              <a:rPr lang="en-US" smtClean="0"/>
              <a:t>U.S. Methane Emission Sources</a:t>
            </a:r>
          </a:p>
          <a:p>
            <a:r>
              <a:rPr lang="en-US" smtClean="0"/>
              <a:t>Source: U.S. EPA</a:t>
            </a:r>
          </a:p>
          <a:p>
            <a:r>
              <a:rPr lang="en-US" smtClean="0"/>
              <a:t>100-year GWP = 21 </a:t>
            </a:r>
          </a:p>
          <a:p>
            <a:endParaRPr lang="en-US"/>
          </a:p>
        </p:txBody>
      </p:sp>
    </p:spTree>
    <p:extLst>
      <p:ext uri="{BB962C8B-B14F-4D97-AF65-F5344CB8AC3E}">
        <p14:creationId xmlns:p14="http://schemas.microsoft.com/office/powerpoint/2010/main" val="2889374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Nitrous Oxide</a:t>
            </a:r>
          </a:p>
          <a:p>
            <a:r>
              <a:rPr lang="en-US" smtClean="0"/>
              <a:t>Nitrous oxide, N2O, is emitted during agricultural and industrial activities, as well as during combustion of fossil fuels and solid waste.</a:t>
            </a:r>
          </a:p>
          <a:p>
            <a:r>
              <a:rPr lang="en-US" smtClean="0"/>
              <a:t>U.S. N2O Emission Sources</a:t>
            </a:r>
          </a:p>
          <a:p>
            <a:r>
              <a:rPr lang="en-US" smtClean="0"/>
              <a:t>Source: U.S. EPA</a:t>
            </a:r>
          </a:p>
          <a:p>
            <a:r>
              <a:rPr lang="en-US" smtClean="0"/>
              <a:t>100-year GWP = 31 0</a:t>
            </a:r>
          </a:p>
          <a:p>
            <a:endParaRPr lang="en-US"/>
          </a:p>
        </p:txBody>
      </p:sp>
      <p:sp>
        <p:nvSpPr>
          <p:cNvPr id="4" name="Slide Number Placeholder 3"/>
          <p:cNvSpPr>
            <a:spLocks noGrp="1"/>
          </p:cNvSpPr>
          <p:nvPr>
            <p:ph type="sldNum" sz="quarter" idx="10"/>
          </p:nvPr>
        </p:nvSpPr>
        <p:spPr/>
        <p:txBody>
          <a:bodyPr/>
          <a:lstStyle/>
          <a:p>
            <a:r>
              <a:rPr lang="en-US" smtClean="0"/>
              <a:t>Nitrous Oxide</a:t>
            </a:r>
          </a:p>
          <a:p>
            <a:r>
              <a:rPr lang="en-US" smtClean="0"/>
              <a:t>Nitrous oxide, N2O, is emitted during agricultural and industrial activities, as well as during combustion of fossil fuels and solid waste.</a:t>
            </a:r>
          </a:p>
          <a:p>
            <a:r>
              <a:rPr lang="en-US" smtClean="0"/>
              <a:t>U.S. N2O Emission Sources</a:t>
            </a:r>
          </a:p>
          <a:p>
            <a:r>
              <a:rPr lang="en-US" smtClean="0"/>
              <a:t>Source: U.S. EPA</a:t>
            </a:r>
          </a:p>
          <a:p>
            <a:r>
              <a:rPr lang="en-US" smtClean="0"/>
              <a:t>100-year GWP = 31 0</a:t>
            </a:r>
          </a:p>
          <a:p>
            <a:endParaRPr lang="en-US"/>
          </a:p>
        </p:txBody>
      </p:sp>
    </p:spTree>
    <p:extLst>
      <p:ext uri="{BB962C8B-B14F-4D97-AF65-F5344CB8AC3E}">
        <p14:creationId xmlns:p14="http://schemas.microsoft.com/office/powerpoint/2010/main" val="4010500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Fluorinated Gases</a:t>
            </a:r>
          </a:p>
          <a:p>
            <a:r>
              <a:rPr lang="en-US" smtClean="0"/>
              <a:t>Hydrofluorocarbons, perfluorocarbons, and sulfur hexafluoride are synthetic, powerful greenhouse gases that are emitted from a variety of industrial processes. These gases are typically emitted in smaller quantities, but they are potent greenhouse gases.</a:t>
            </a:r>
          </a:p>
          <a:p>
            <a:r>
              <a:rPr lang="en-US" smtClean="0"/>
              <a:t>U.S. Fluorinated Gas Emission Sources</a:t>
            </a:r>
          </a:p>
          <a:p>
            <a:r>
              <a:rPr lang="en-US" smtClean="0"/>
              <a:t>Source: U.S. EPA</a:t>
            </a:r>
          </a:p>
          <a:p>
            <a:r>
              <a:rPr lang="en-US" smtClean="0"/>
              <a:t>100-year GWP     HFCs: 140-11,700</a:t>
            </a:r>
            <a:br>
              <a:rPr lang="en-US" smtClean="0"/>
            </a:br>
            <a:r>
              <a:rPr lang="en-US" smtClean="0"/>
              <a:t>                            PFCs: 6,500-9,200</a:t>
            </a:r>
          </a:p>
          <a:p>
            <a:r>
              <a:rPr lang="en-US" smtClean="0"/>
              <a:t>                              SF6: 23,900 </a:t>
            </a:r>
          </a:p>
          <a:p>
            <a:endParaRPr lang="en-US"/>
          </a:p>
        </p:txBody>
      </p:sp>
      <p:sp>
        <p:nvSpPr>
          <p:cNvPr id="4" name="Slide Number Placeholder 3"/>
          <p:cNvSpPr>
            <a:spLocks noGrp="1"/>
          </p:cNvSpPr>
          <p:nvPr>
            <p:ph type="sldNum" sz="quarter" idx="10"/>
          </p:nvPr>
        </p:nvSpPr>
        <p:spPr/>
        <p:txBody>
          <a:bodyPr/>
          <a:lstStyle/>
          <a:p>
            <a:r>
              <a:rPr lang="en-US" smtClean="0"/>
              <a:t>Fluorinated Gases</a:t>
            </a:r>
          </a:p>
          <a:p>
            <a:r>
              <a:rPr lang="en-US" smtClean="0"/>
              <a:t>Hydrofluorocarbons, perfluorocarbons, and sulfur hexafluoride are synthetic, powerful greenhouse gases that are emitted from a variety of industrial processes. These gases are typically emitted in smaller quantities, but they are potent greenhouse gases.</a:t>
            </a:r>
          </a:p>
          <a:p>
            <a:r>
              <a:rPr lang="en-US" smtClean="0"/>
              <a:t>U.S. Fluorinated Gas Emission Sources</a:t>
            </a:r>
          </a:p>
          <a:p>
            <a:r>
              <a:rPr lang="en-US" smtClean="0"/>
              <a:t>Source: U.S. EPA</a:t>
            </a:r>
          </a:p>
          <a:p>
            <a:r>
              <a:rPr lang="en-US" smtClean="0"/>
              <a:t>100-year GWP     HFCs: 140-11,700</a:t>
            </a:r>
            <a:br>
              <a:rPr lang="en-US" smtClean="0"/>
            </a:br>
            <a:r>
              <a:rPr lang="en-US" smtClean="0"/>
              <a:t>                            PFCs: 6,500-9,200</a:t>
            </a:r>
          </a:p>
          <a:p>
            <a:r>
              <a:rPr lang="en-US" smtClean="0"/>
              <a:t>                              SF6: 23,900 </a:t>
            </a:r>
          </a:p>
          <a:p>
            <a:endParaRPr lang="en-US"/>
          </a:p>
        </p:txBody>
      </p:sp>
    </p:spTree>
    <p:extLst>
      <p:ext uri="{BB962C8B-B14F-4D97-AF65-F5344CB8AC3E}">
        <p14:creationId xmlns:p14="http://schemas.microsoft.com/office/powerpoint/2010/main" val="1402156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Changes in Atmospheric Levels of Greenhouse Gases</a:t>
            </a:r>
          </a:p>
          <a:p>
            <a:r>
              <a:rPr lang="en-US" smtClean="0"/>
              <a:t>Source: U.S. EPA</a:t>
            </a:r>
          </a:p>
          <a:p>
            <a:endParaRPr lang="en-US"/>
          </a:p>
        </p:txBody>
      </p:sp>
      <p:sp>
        <p:nvSpPr>
          <p:cNvPr id="4" name="Slide Number Placeholder 3"/>
          <p:cNvSpPr>
            <a:spLocks noGrp="1"/>
          </p:cNvSpPr>
          <p:nvPr>
            <p:ph type="sldNum" sz="quarter" idx="10"/>
          </p:nvPr>
        </p:nvSpPr>
        <p:spPr/>
        <p:txBody>
          <a:bodyPr/>
          <a:lstStyle/>
          <a:p>
            <a:r>
              <a:rPr lang="en-US" smtClean="0"/>
              <a:t>Changes in Atmospheric Levels of Greenhouse Gases</a:t>
            </a:r>
          </a:p>
          <a:p>
            <a:r>
              <a:rPr lang="en-US" smtClean="0"/>
              <a:t>Source: U.S. EPA</a:t>
            </a:r>
          </a:p>
          <a:p>
            <a:endParaRPr lang="en-US"/>
          </a:p>
        </p:txBody>
      </p:sp>
    </p:spTree>
    <p:extLst>
      <p:ext uri="{BB962C8B-B14F-4D97-AF65-F5344CB8AC3E}">
        <p14:creationId xmlns:p14="http://schemas.microsoft.com/office/powerpoint/2010/main" val="2127309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Ocean </a:t>
            </a:r>
            <a:br>
              <a:rPr lang="en-US" smtClean="0"/>
            </a:br>
            <a:r>
              <a:rPr lang="en-US" smtClean="0"/>
              <a:t>Acidity</a:t>
            </a:r>
          </a:p>
          <a:p>
            <a:r>
              <a:rPr lang="en-US" smtClean="0"/>
              <a:t>Source: U.S. EPA</a:t>
            </a:r>
          </a:p>
          <a:p>
            <a:r>
              <a:rPr lang="en-US" smtClean="0"/>
              <a:t>Ocean carbon dioxide levels have risen in response to increased carbon dioxide in the atmosphere, leading to an increase in acidity (that is, a decrease in pH).</a:t>
            </a:r>
          </a:p>
          <a:p>
            <a:endParaRPr lang="en-US"/>
          </a:p>
        </p:txBody>
      </p:sp>
      <p:sp>
        <p:nvSpPr>
          <p:cNvPr id="4" name="Slide Number Placeholder 3"/>
          <p:cNvSpPr>
            <a:spLocks noGrp="1"/>
          </p:cNvSpPr>
          <p:nvPr>
            <p:ph type="sldNum" sz="quarter" idx="10"/>
          </p:nvPr>
        </p:nvSpPr>
        <p:spPr/>
        <p:txBody>
          <a:bodyPr/>
          <a:lstStyle/>
          <a:p>
            <a:r>
              <a:rPr lang="en-US" smtClean="0"/>
              <a:t>Ocean </a:t>
            </a:r>
            <a:br>
              <a:rPr lang="en-US" smtClean="0"/>
            </a:br>
            <a:r>
              <a:rPr lang="en-US" smtClean="0"/>
              <a:t>Acidity</a:t>
            </a:r>
          </a:p>
          <a:p>
            <a:r>
              <a:rPr lang="en-US" smtClean="0"/>
              <a:t>Source: U.S. EPA</a:t>
            </a:r>
          </a:p>
          <a:p>
            <a:r>
              <a:rPr lang="en-US" smtClean="0"/>
              <a:t>Ocean carbon dioxide levels have risen in response to increased carbon dioxide in the atmosphere, leading to an increase in acidity (that is, a decrease in pH).</a:t>
            </a:r>
          </a:p>
          <a:p>
            <a:endParaRPr lang="en-US"/>
          </a:p>
        </p:txBody>
      </p:sp>
    </p:spTree>
    <p:extLst>
      <p:ext uri="{BB962C8B-B14F-4D97-AF65-F5344CB8AC3E}">
        <p14:creationId xmlns:p14="http://schemas.microsoft.com/office/powerpoint/2010/main" val="370520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Layers of the Atmosphere</a:t>
            </a:r>
          </a:p>
          <a:p>
            <a:r>
              <a:rPr lang="en-US" smtClean="0"/>
              <a:t>The troposphere contains approximately 80% of the atmosphere’s mass and 99% of its water vapor .</a:t>
            </a:r>
          </a:p>
          <a:p>
            <a:r>
              <a:rPr lang="en-US" smtClean="0"/>
              <a:t>The stratosphere is actually increases in temperature as you move away from Earth. It also contains the ozone layer.</a:t>
            </a:r>
          </a:p>
          <a:p>
            <a:r>
              <a:rPr lang="en-US" smtClean="0"/>
              <a:t>The mesosphere can be the coldest part of the atmosphere,  where temperatures drop to 130 K (−226 °F; −143 °C).  It is also where meteors disintegrate.</a:t>
            </a:r>
          </a:p>
          <a:p>
            <a:r>
              <a:rPr lang="en-US" smtClean="0"/>
              <a:t>In the thermosphere temperatures can rise to 2,000 °C (3,630 °F). Radiation causes the atmosphere particles in this layer to become electrically charged enabling radio waves to bounce off and be received beyond the horizon. You would not feel warm in the thermosphere – there are too few atoms of gas to transfer significant heat. The International Space Station has a stable orbit within the middle of the thermosphere. Auroras occur in the thermosphere.</a:t>
            </a:r>
          </a:p>
          <a:p>
            <a:r>
              <a:rPr lang="en-US" smtClean="0"/>
              <a:t>In the exosphere, beginning at 500 to 1,000 kilometers above the Earth's surface, the atmosphere turns into space.</a:t>
            </a:r>
          </a:p>
          <a:p>
            <a:endParaRPr lang="en-US"/>
          </a:p>
        </p:txBody>
      </p:sp>
      <p:sp>
        <p:nvSpPr>
          <p:cNvPr id="4" name="Slide Number Placeholder 3"/>
          <p:cNvSpPr>
            <a:spLocks noGrp="1"/>
          </p:cNvSpPr>
          <p:nvPr>
            <p:ph type="sldNum" sz="quarter" idx="10"/>
          </p:nvPr>
        </p:nvSpPr>
        <p:spPr/>
        <p:txBody>
          <a:bodyPr/>
          <a:lstStyle/>
          <a:p>
            <a:r>
              <a:rPr lang="en-US" smtClean="0"/>
              <a:t>Layers of the Atmosphere</a:t>
            </a:r>
          </a:p>
          <a:p>
            <a:r>
              <a:rPr lang="en-US" smtClean="0"/>
              <a:t>The troposphere contains approximately 80% of the atmosphere’s mass and 99% of its water vapor .</a:t>
            </a:r>
          </a:p>
          <a:p>
            <a:r>
              <a:rPr lang="en-US" smtClean="0"/>
              <a:t>The stratosphere is actually increases in temperature as you move away from Earth. It also contains the ozone layer.</a:t>
            </a:r>
          </a:p>
          <a:p>
            <a:r>
              <a:rPr lang="en-US" smtClean="0"/>
              <a:t>The mesosphere can be the coldest part of the atmosphere,  where temperatures drop to 130 K (−226 °F; −143 °C).  It is also where meteors disintegrate.</a:t>
            </a:r>
          </a:p>
          <a:p>
            <a:r>
              <a:rPr lang="en-US" smtClean="0"/>
              <a:t>In the thermosphere temperatures can rise to 2,000 °C (3,630 °F). Radiation causes the atmosphere particles in this layer to become electrically charged enabling radio waves to bounce off and be received beyond the horizon. You would not feel warm in the thermosphere – there are too few atoms of gas to transfer significant heat. The International Space Station has a stable orbit within the middle of the thermosphere. Auroras occur in the thermosphere.</a:t>
            </a:r>
          </a:p>
          <a:p>
            <a:r>
              <a:rPr lang="en-US" smtClean="0"/>
              <a:t>In the exosphere, beginning at 500 to 1,000 kilometers above the Earth's surface, the atmosphere turns into space.</a:t>
            </a:r>
          </a:p>
          <a:p>
            <a:endParaRPr lang="en-US"/>
          </a:p>
        </p:txBody>
      </p:sp>
    </p:spTree>
    <p:extLst>
      <p:ext uri="{BB962C8B-B14F-4D97-AF65-F5344CB8AC3E}">
        <p14:creationId xmlns:p14="http://schemas.microsoft.com/office/powerpoint/2010/main" val="1637329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Temperature and Pressure </a:t>
            </a:r>
            <a:br>
              <a:rPr lang="en-US" smtClean="0"/>
            </a:br>
            <a:r>
              <a:rPr lang="en-US" smtClean="0"/>
              <a:t>in the atmosphere</a:t>
            </a:r>
            <a:br>
              <a:rPr lang="en-US" smtClean="0"/>
            </a:br>
            <a:endParaRPr lang="en-US" smtClean="0"/>
          </a:p>
          <a:p>
            <a:endParaRPr lang="en-US"/>
          </a:p>
        </p:txBody>
      </p:sp>
      <p:sp>
        <p:nvSpPr>
          <p:cNvPr id="4" name="Slide Number Placeholder 3"/>
          <p:cNvSpPr>
            <a:spLocks noGrp="1"/>
          </p:cNvSpPr>
          <p:nvPr>
            <p:ph type="sldNum" sz="quarter" idx="10"/>
          </p:nvPr>
        </p:nvSpPr>
        <p:spPr/>
        <p:txBody>
          <a:bodyPr/>
          <a:lstStyle/>
          <a:p>
            <a:r>
              <a:rPr lang="en-US" smtClean="0"/>
              <a:t>Temperature and Pressure </a:t>
            </a:r>
            <a:br>
              <a:rPr lang="en-US" smtClean="0"/>
            </a:br>
            <a:r>
              <a:rPr lang="en-US" smtClean="0"/>
              <a:t>in the atmosphere</a:t>
            </a:r>
            <a:br>
              <a:rPr lang="en-US" smtClean="0"/>
            </a:br>
            <a:endParaRPr lang="en-US" smtClean="0"/>
          </a:p>
          <a:p>
            <a:endParaRPr lang="en-US"/>
          </a:p>
        </p:txBody>
      </p:sp>
    </p:spTree>
    <p:extLst>
      <p:ext uri="{BB962C8B-B14F-4D97-AF65-F5344CB8AC3E}">
        <p14:creationId xmlns:p14="http://schemas.microsoft.com/office/powerpoint/2010/main" val="2122043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Composition of the Troposphere</a:t>
            </a:r>
          </a:p>
          <a:p>
            <a:endParaRPr lang="en-US"/>
          </a:p>
        </p:txBody>
      </p:sp>
      <p:sp>
        <p:nvSpPr>
          <p:cNvPr id="4" name="Slide Number Placeholder 3"/>
          <p:cNvSpPr>
            <a:spLocks noGrp="1"/>
          </p:cNvSpPr>
          <p:nvPr>
            <p:ph type="sldNum" sz="quarter" idx="10"/>
          </p:nvPr>
        </p:nvSpPr>
        <p:spPr/>
        <p:txBody>
          <a:bodyPr/>
          <a:lstStyle/>
          <a:p>
            <a:r>
              <a:rPr lang="en-US" smtClean="0"/>
              <a:t>Composition of the Troposphere</a:t>
            </a:r>
          </a:p>
          <a:p>
            <a:endParaRPr lang="en-US"/>
          </a:p>
        </p:txBody>
      </p:sp>
    </p:spTree>
    <p:extLst>
      <p:ext uri="{BB962C8B-B14F-4D97-AF65-F5344CB8AC3E}">
        <p14:creationId xmlns:p14="http://schemas.microsoft.com/office/powerpoint/2010/main" val="3884444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Ozone Layer</a:t>
            </a:r>
          </a:p>
          <a:p>
            <a:r>
              <a:rPr lang="en-US" smtClean="0"/>
              <a:t>Ozone, O3, is a colorless gas. Chemically, ozone is very active; it reacts readily with a great many other substances. Near the Earth’s surface, those reactions cause rubber to crack, hurt plant life, and damage people’s lung tissues. But ozone also absorbs harmful components of sunlight, known as “ultraviolet B”, or “UV-B”. High above the surface, above even the weather systems, a tenuous layer of ozone gas absorbs UV-B, protecting living things below.</a:t>
            </a:r>
          </a:p>
          <a:p>
            <a:r>
              <a:rPr lang="en-US" smtClean="0"/>
              <a:t>Source: NASA Ozone Watch</a:t>
            </a:r>
          </a:p>
          <a:p>
            <a:endParaRPr lang="en-US"/>
          </a:p>
        </p:txBody>
      </p:sp>
      <p:sp>
        <p:nvSpPr>
          <p:cNvPr id="4" name="Slide Number Placeholder 3"/>
          <p:cNvSpPr>
            <a:spLocks noGrp="1"/>
          </p:cNvSpPr>
          <p:nvPr>
            <p:ph type="sldNum" sz="quarter" idx="10"/>
          </p:nvPr>
        </p:nvSpPr>
        <p:spPr/>
        <p:txBody>
          <a:bodyPr/>
          <a:lstStyle/>
          <a:p>
            <a:r>
              <a:rPr lang="en-US" smtClean="0"/>
              <a:t>Ozone Layer</a:t>
            </a:r>
          </a:p>
          <a:p>
            <a:r>
              <a:rPr lang="en-US" smtClean="0"/>
              <a:t>Ozone, O3, is a colorless gas. Chemically, ozone is very active; it reacts readily with a great many other substances. Near the Earth’s surface, those reactions cause rubber to crack, hurt plant life, and damage people’s lung tissues. But ozone also absorbs harmful components of sunlight, known as “ultraviolet B”, or “UV-B”. High above the surface, above even the weather systems, a tenuous layer of ozone gas absorbs UV-B, protecting living things below.</a:t>
            </a:r>
          </a:p>
          <a:p>
            <a:r>
              <a:rPr lang="en-US" smtClean="0"/>
              <a:t>Source: NASA Ozone Watch</a:t>
            </a:r>
          </a:p>
          <a:p>
            <a:endParaRPr lang="en-US"/>
          </a:p>
        </p:txBody>
      </p:sp>
    </p:spTree>
    <p:extLst>
      <p:ext uri="{BB962C8B-B14F-4D97-AF65-F5344CB8AC3E}">
        <p14:creationId xmlns:p14="http://schemas.microsoft.com/office/powerpoint/2010/main" val="213153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 The Ozone Cycle</a:t>
            </a:r>
          </a:p>
          <a:p>
            <a:endParaRPr lang="en-US"/>
          </a:p>
        </p:txBody>
      </p:sp>
      <p:sp>
        <p:nvSpPr>
          <p:cNvPr id="4" name="Slide Number Placeholder 3"/>
          <p:cNvSpPr>
            <a:spLocks noGrp="1"/>
          </p:cNvSpPr>
          <p:nvPr>
            <p:ph type="sldNum" sz="quarter" idx="10"/>
          </p:nvPr>
        </p:nvSpPr>
        <p:spPr/>
        <p:txBody>
          <a:bodyPr/>
          <a:lstStyle/>
          <a:p>
            <a:r>
              <a:rPr lang="en-US" smtClean="0"/>
              <a:t> The Ozone Cycle</a:t>
            </a:r>
          </a:p>
          <a:p>
            <a:endParaRPr lang="en-US"/>
          </a:p>
        </p:txBody>
      </p:sp>
    </p:spTree>
    <p:extLst>
      <p:ext uri="{BB962C8B-B14F-4D97-AF65-F5344CB8AC3E}">
        <p14:creationId xmlns:p14="http://schemas.microsoft.com/office/powerpoint/2010/main" val="3748719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Ozone Destruction</a:t>
            </a:r>
          </a:p>
          <a:p>
            <a:r>
              <a:rPr lang="en-US" smtClean="0"/>
              <a:t>Small, mostly man-made organic molecules containing chlorine and/or bromine enter the atmosphere, and find their way to the stratosphere due to low reactivity.</a:t>
            </a:r>
          </a:p>
          <a:p>
            <a:r>
              <a:rPr lang="en-US" smtClean="0"/>
              <a:t>CFCl3, Freon-11</a:t>
            </a:r>
          </a:p>
          <a:p>
            <a:r>
              <a:rPr lang="en-US" smtClean="0"/>
              <a:t>Once in the stratosphere:</a:t>
            </a:r>
          </a:p>
          <a:p>
            <a:r>
              <a:rPr lang="en-US" smtClean="0"/>
              <a:t>	    CFCl3 + radiation → CFCl2 + Cl</a:t>
            </a:r>
          </a:p>
          <a:p>
            <a:r>
              <a:rPr lang="en-US" smtClean="0"/>
              <a:t>The chlorine atom changes an ozone molecule to ordinary oxygen:</a:t>
            </a:r>
          </a:p>
          <a:p>
            <a:r>
              <a:rPr lang="en-US" smtClean="0"/>
              <a:t>			Cl + O3 → ClO + O2</a:t>
            </a:r>
          </a:p>
          <a:p>
            <a:endParaRPr lang="en-US" smtClean="0"/>
          </a:p>
          <a:p>
            <a:r>
              <a:rPr lang="en-US" smtClean="0"/>
              <a:t>The ClO from the previous reaction destroys a second ozone molecule and restores the chlorine atom, which can repeat the first reaction and continue to destroy ozone.</a:t>
            </a:r>
          </a:p>
          <a:p>
            <a:r>
              <a:rPr lang="en-US" smtClean="0"/>
              <a:t>		      ClO + O3 → Cl + 2 O2</a:t>
            </a:r>
          </a:p>
          <a:p>
            <a:endParaRPr lang="en-US"/>
          </a:p>
        </p:txBody>
      </p:sp>
      <p:sp>
        <p:nvSpPr>
          <p:cNvPr id="4" name="Slide Number Placeholder 3"/>
          <p:cNvSpPr>
            <a:spLocks noGrp="1"/>
          </p:cNvSpPr>
          <p:nvPr>
            <p:ph type="sldNum" sz="quarter" idx="10"/>
          </p:nvPr>
        </p:nvSpPr>
        <p:spPr/>
        <p:txBody>
          <a:bodyPr/>
          <a:lstStyle/>
          <a:p>
            <a:r>
              <a:rPr lang="en-US" smtClean="0"/>
              <a:t>Ozone Destruction</a:t>
            </a:r>
          </a:p>
          <a:p>
            <a:r>
              <a:rPr lang="en-US" smtClean="0"/>
              <a:t>Small, mostly man-made organic molecules containing chlorine and/or bromine enter the atmosphere, and find their way to the stratosphere due to low reactivity.</a:t>
            </a:r>
          </a:p>
          <a:p>
            <a:r>
              <a:rPr lang="en-US" smtClean="0"/>
              <a:t>CFCl3, Freon-11</a:t>
            </a:r>
          </a:p>
          <a:p>
            <a:r>
              <a:rPr lang="en-US" smtClean="0"/>
              <a:t>Once in the stratosphere:</a:t>
            </a:r>
          </a:p>
          <a:p>
            <a:r>
              <a:rPr lang="en-US" smtClean="0"/>
              <a:t>	    CFCl3 + radiation → CFCl2 + Cl</a:t>
            </a:r>
          </a:p>
          <a:p>
            <a:r>
              <a:rPr lang="en-US" smtClean="0"/>
              <a:t>The chlorine atom changes an ozone molecule to ordinary oxygen:</a:t>
            </a:r>
          </a:p>
          <a:p>
            <a:r>
              <a:rPr lang="en-US" smtClean="0"/>
              <a:t>			Cl + O3 → ClO + O2</a:t>
            </a:r>
          </a:p>
          <a:p>
            <a:endParaRPr lang="en-US" smtClean="0"/>
          </a:p>
          <a:p>
            <a:r>
              <a:rPr lang="en-US" smtClean="0"/>
              <a:t>The ClO from the previous reaction destroys a second ozone molecule and restores the chlorine atom, which can repeat the first reaction and continue to destroy ozone.</a:t>
            </a:r>
          </a:p>
          <a:p>
            <a:r>
              <a:rPr lang="en-US" smtClean="0"/>
              <a:t>		      ClO + O3 → Cl + 2 O2</a:t>
            </a:r>
          </a:p>
          <a:p>
            <a:endParaRPr lang="en-US"/>
          </a:p>
        </p:txBody>
      </p:sp>
    </p:spTree>
    <p:extLst>
      <p:ext uri="{BB962C8B-B14F-4D97-AF65-F5344CB8AC3E}">
        <p14:creationId xmlns:p14="http://schemas.microsoft.com/office/powerpoint/2010/main" val="1378313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Sources of </a:t>
            </a:r>
            <a:br>
              <a:rPr lang="en-US" smtClean="0"/>
            </a:br>
            <a:r>
              <a:rPr lang="en-US" smtClean="0"/>
              <a:t>Stratospheric</a:t>
            </a:r>
            <a:br>
              <a:rPr lang="en-US" smtClean="0"/>
            </a:br>
            <a:r>
              <a:rPr lang="en-US" smtClean="0"/>
              <a:t>Chlorine</a:t>
            </a:r>
          </a:p>
          <a:p>
            <a:endParaRPr lang="en-US"/>
          </a:p>
        </p:txBody>
      </p:sp>
      <p:sp>
        <p:nvSpPr>
          <p:cNvPr id="4" name="Slide Number Placeholder 3"/>
          <p:cNvSpPr>
            <a:spLocks noGrp="1"/>
          </p:cNvSpPr>
          <p:nvPr>
            <p:ph type="sldNum" sz="quarter" idx="10"/>
          </p:nvPr>
        </p:nvSpPr>
        <p:spPr/>
        <p:txBody>
          <a:bodyPr/>
          <a:lstStyle/>
          <a:p>
            <a:r>
              <a:rPr lang="en-US" smtClean="0"/>
              <a:t>Sources of </a:t>
            </a:r>
            <a:br>
              <a:rPr lang="en-US" smtClean="0"/>
            </a:br>
            <a:r>
              <a:rPr lang="en-US" smtClean="0"/>
              <a:t>Stratospheric</a:t>
            </a:r>
            <a:br>
              <a:rPr lang="en-US" smtClean="0"/>
            </a:br>
            <a:r>
              <a:rPr lang="en-US" smtClean="0"/>
              <a:t>Chlorine</a:t>
            </a:r>
          </a:p>
          <a:p>
            <a:endParaRPr lang="en-US"/>
          </a:p>
        </p:txBody>
      </p:sp>
    </p:spTree>
    <p:extLst>
      <p:ext uri="{BB962C8B-B14F-4D97-AF65-F5344CB8AC3E}">
        <p14:creationId xmlns:p14="http://schemas.microsoft.com/office/powerpoint/2010/main" val="237108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Southern Hemisphere Ozone Hole</a:t>
            </a:r>
          </a:p>
          <a:p>
            <a:r>
              <a:rPr lang="en-US" smtClean="0"/>
              <a:t>September 24, 2006</a:t>
            </a:r>
          </a:p>
          <a:p>
            <a:r>
              <a:rPr lang="en-US" smtClean="0"/>
              <a:t>Source: NASA Ozone Watch</a:t>
            </a:r>
          </a:p>
          <a:p>
            <a:r>
              <a:rPr lang="en-US" smtClean="0"/>
              <a:t>Each year for the past few decades during the Southern Hemisphere spring, chemical reactions involving chlorine and bromine cause ozone in the southern polar region to be destroyed rapidly and severely. This depleted region is known as the “ozone hole”.</a:t>
            </a:r>
          </a:p>
          <a:p>
            <a:endParaRPr lang="en-US"/>
          </a:p>
        </p:txBody>
      </p:sp>
      <p:sp>
        <p:nvSpPr>
          <p:cNvPr id="4" name="Slide Number Placeholder 3"/>
          <p:cNvSpPr>
            <a:spLocks noGrp="1"/>
          </p:cNvSpPr>
          <p:nvPr>
            <p:ph type="sldNum" sz="quarter" idx="10"/>
          </p:nvPr>
        </p:nvSpPr>
        <p:spPr/>
        <p:txBody>
          <a:bodyPr/>
          <a:lstStyle/>
          <a:p>
            <a:r>
              <a:rPr lang="en-US" smtClean="0"/>
              <a:t>Southern Hemisphere Ozone Hole</a:t>
            </a:r>
          </a:p>
          <a:p>
            <a:r>
              <a:rPr lang="en-US" smtClean="0"/>
              <a:t>September 24, 2006</a:t>
            </a:r>
          </a:p>
          <a:p>
            <a:r>
              <a:rPr lang="en-US" smtClean="0"/>
              <a:t>Source: NASA Ozone Watch</a:t>
            </a:r>
          </a:p>
          <a:p>
            <a:r>
              <a:rPr lang="en-US" smtClean="0"/>
              <a:t>Each year for the past few decades during the Southern Hemisphere spring, chemical reactions involving chlorine and bromine cause ozone in the southern polar region to be destroyed rapidly and severely. This depleted region is known as the “ozone hole”.</a:t>
            </a:r>
          </a:p>
          <a:p>
            <a:endParaRPr lang="en-US"/>
          </a:p>
        </p:txBody>
      </p:sp>
    </p:spTree>
    <p:extLst>
      <p:ext uri="{BB962C8B-B14F-4D97-AF65-F5344CB8AC3E}">
        <p14:creationId xmlns:p14="http://schemas.microsoft.com/office/powerpoint/2010/main" val="2896643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D59ADE-505E-4435-8B00-AE8DE452A631}"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21798370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59ADE-505E-4435-8B00-AE8DE452A631}"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573363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59ADE-505E-4435-8B00-AE8DE452A631}"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2148862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D59ADE-505E-4435-8B00-AE8DE452A631}"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1948940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D59ADE-505E-4435-8B00-AE8DE452A631}" type="datetimeFigureOut">
              <a:rPr lang="en-US" smtClean="0"/>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1545322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D59ADE-505E-4435-8B00-AE8DE452A631}"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1631786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D59ADE-505E-4435-8B00-AE8DE452A631}" type="datetimeFigureOut">
              <a:rPr lang="en-US" smtClean="0"/>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2088392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D59ADE-505E-4435-8B00-AE8DE452A631}" type="datetimeFigureOut">
              <a:rPr lang="en-US" smtClean="0"/>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89013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D59ADE-505E-4435-8B00-AE8DE452A631}" type="datetimeFigureOut">
              <a:rPr lang="en-US" smtClean="0"/>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2591652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D59ADE-505E-4435-8B00-AE8DE452A631}"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3052966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D59ADE-505E-4435-8B00-AE8DE452A631}" type="datetimeFigureOut">
              <a:rPr lang="en-US" smtClean="0"/>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129EBD-D462-4293-B257-8F99808F3227}" type="slidenum">
              <a:rPr lang="en-US" smtClean="0"/>
              <a:t>‹№›</a:t>
            </a:fld>
            <a:endParaRPr lang="en-US"/>
          </a:p>
        </p:txBody>
      </p:sp>
    </p:spTree>
    <p:extLst>
      <p:ext uri="{BB962C8B-B14F-4D97-AF65-F5344CB8AC3E}">
        <p14:creationId xmlns:p14="http://schemas.microsoft.com/office/powerpoint/2010/main" val="1759677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D59ADE-505E-4435-8B00-AE8DE452A631}" type="datetimeFigureOut">
              <a:rPr lang="en-US" smtClean="0"/>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29EBD-D462-4293-B257-8F99808F3227}" type="slidenum">
              <a:rPr lang="en-US" smtClean="0"/>
              <a:t>‹№›</a:t>
            </a:fld>
            <a:endParaRPr lang="en-US"/>
          </a:p>
        </p:txBody>
      </p:sp>
    </p:spTree>
    <p:extLst>
      <p:ext uri="{BB962C8B-B14F-4D97-AF65-F5344CB8AC3E}">
        <p14:creationId xmlns:p14="http://schemas.microsoft.com/office/powerpoint/2010/main" val="3140727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2450" y="21771"/>
            <a:ext cx="7848600" cy="990600"/>
          </a:xfrm>
        </p:spPr>
        <p:txBody>
          <a:bodyPr/>
          <a:lstStyle/>
          <a:p>
            <a:r>
              <a:rPr lang="en-US" dirty="0" smtClean="0">
                <a:effectLst>
                  <a:outerShdw blurRad="38100" dist="38100" dir="2700000" algn="tl">
                    <a:srgbClr val="000000">
                      <a:alpha val="43137"/>
                    </a:srgbClr>
                  </a:outerShdw>
                </a:effectLst>
                <a:latin typeface="Comic Sans MS" panose="030F0702030302020204" pitchFamily="66" charset="0"/>
              </a:rPr>
              <a:t>Earth’s Atmosphere</a:t>
            </a:r>
            <a:endParaRPr lang="en-US" dirty="0">
              <a:effectLst>
                <a:outerShdw blurRad="38100" dist="38100" dir="2700000" algn="tl">
                  <a:srgbClr val="000000">
                    <a:alpha val="43137"/>
                  </a:srgbClr>
                </a:outerShdw>
              </a:effectLst>
              <a:latin typeface="Comic Sans MS" panose="030F0702030302020204" pitchFamily="66" charset="0"/>
            </a:endParaRPr>
          </a:p>
        </p:txBody>
      </p:sp>
      <p:pic>
        <p:nvPicPr>
          <p:cNvPr id="1026" name="Picture 2" descr="http://www.lab-initio.com/screen_res/nz04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14399"/>
            <a:ext cx="6818122" cy="51031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96789" y="6336268"/>
            <a:ext cx="3692036" cy="369332"/>
          </a:xfrm>
          <a:prstGeom prst="rect">
            <a:avLst/>
          </a:prstGeom>
          <a:noFill/>
        </p:spPr>
        <p:txBody>
          <a:bodyPr wrap="none" rtlCol="0">
            <a:spAutoFit/>
          </a:bodyPr>
          <a:lstStyle/>
          <a:p>
            <a:r>
              <a:rPr lang="en-US" dirty="0" smtClean="0"/>
              <a:t>Comic courtesy of Lab-initio.com</a:t>
            </a:r>
            <a:endParaRPr lang="en-US" dirty="0"/>
          </a:p>
        </p:txBody>
      </p:sp>
    </p:spTree>
    <p:extLst>
      <p:ext uri="{BB962C8B-B14F-4D97-AF65-F5344CB8AC3E}">
        <p14:creationId xmlns:p14="http://schemas.microsoft.com/office/powerpoint/2010/main" val="8844735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dirty="0" smtClean="0">
                <a:effectLst>
                  <a:outerShdw blurRad="38100" dist="38100" dir="2700000" algn="tl">
                    <a:srgbClr val="000000">
                      <a:alpha val="43137"/>
                    </a:srgbClr>
                  </a:outerShdw>
                </a:effectLst>
              </a:rPr>
              <a:t>Climate Change</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571500" y="1066800"/>
            <a:ext cx="8001000" cy="2308324"/>
          </a:xfrm>
          <a:prstGeom prst="rect">
            <a:avLst/>
          </a:prstGeom>
          <a:noFill/>
        </p:spPr>
        <p:txBody>
          <a:bodyPr wrap="square" rtlCol="0">
            <a:spAutoFit/>
          </a:bodyPr>
          <a:lstStyle/>
          <a:p>
            <a:r>
              <a:rPr lang="en-US" sz="2400" b="1" i="1" dirty="0"/>
              <a:t>Climate change</a:t>
            </a:r>
            <a:r>
              <a:rPr lang="en-US" sz="2400" b="1" dirty="0"/>
              <a:t> </a:t>
            </a:r>
            <a:r>
              <a:rPr lang="en-US" sz="2400" dirty="0"/>
              <a:t>refers to any significant change in the measures of climate lasting for an extended period of time. In other words, climate change includes major changes in temperature, precipitation, or wind patterns, among other effects, that occur over several decades or longer.</a:t>
            </a:r>
          </a:p>
        </p:txBody>
      </p:sp>
      <p:sp>
        <p:nvSpPr>
          <p:cNvPr id="5" name="TextBox 4"/>
          <p:cNvSpPr txBox="1"/>
          <p:nvPr/>
        </p:nvSpPr>
        <p:spPr>
          <a:xfrm>
            <a:off x="571500" y="3581400"/>
            <a:ext cx="8001000" cy="2677656"/>
          </a:xfrm>
          <a:prstGeom prst="rect">
            <a:avLst/>
          </a:prstGeom>
          <a:noFill/>
        </p:spPr>
        <p:txBody>
          <a:bodyPr wrap="square" rtlCol="0">
            <a:spAutoFit/>
          </a:bodyPr>
          <a:lstStyle/>
          <a:p>
            <a:r>
              <a:rPr lang="en-US" sz="2400" b="1" i="1" dirty="0"/>
              <a:t>Global warming</a:t>
            </a:r>
            <a:r>
              <a:rPr lang="en-US" sz="2400" b="1" dirty="0"/>
              <a:t> </a:t>
            </a:r>
            <a:r>
              <a:rPr lang="en-US" sz="2400" dirty="0"/>
              <a:t>refers to the recent and ongoing rise in global average temperature near Earth's surface. It is caused mostly by increasing concentrations of greenhouse gases in the atmosphere. Global warming is causing climate patterns to change. However, global warming itself represents only one aspect of climate change.</a:t>
            </a:r>
          </a:p>
        </p:txBody>
      </p:sp>
      <p:sp>
        <p:nvSpPr>
          <p:cNvPr id="6" name="TextBox 5"/>
          <p:cNvSpPr txBox="1"/>
          <p:nvPr/>
        </p:nvSpPr>
        <p:spPr>
          <a:xfrm>
            <a:off x="6544381" y="6368534"/>
            <a:ext cx="2028119" cy="369332"/>
          </a:xfrm>
          <a:prstGeom prst="rect">
            <a:avLst/>
          </a:prstGeom>
          <a:noFill/>
        </p:spPr>
        <p:txBody>
          <a:bodyPr wrap="none" rtlCol="0">
            <a:spAutoFit/>
          </a:bodyPr>
          <a:lstStyle/>
          <a:p>
            <a:r>
              <a:rPr lang="en-US" dirty="0" smtClean="0"/>
              <a:t>Source: U.S. EPA</a:t>
            </a:r>
            <a:endParaRPr lang="en-US" dirty="0"/>
          </a:p>
        </p:txBody>
      </p:sp>
    </p:spTree>
    <p:extLst>
      <p:ext uri="{BB962C8B-B14F-4D97-AF65-F5344CB8AC3E}">
        <p14:creationId xmlns:p14="http://schemas.microsoft.com/office/powerpoint/2010/main" val="172519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4000" dirty="0" smtClean="0">
                <a:effectLst>
                  <a:outerShdw blurRad="38100" dist="38100" dir="2700000" algn="tl">
                    <a:srgbClr val="000000">
                      <a:alpha val="43137"/>
                    </a:srgbClr>
                  </a:outerShdw>
                </a:effectLst>
              </a:rPr>
              <a:t>Greenhouse Gases</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72143" y="838200"/>
            <a:ext cx="4038600" cy="2308324"/>
          </a:xfrm>
          <a:prstGeom prst="rect">
            <a:avLst/>
          </a:prstGeom>
          <a:noFill/>
        </p:spPr>
        <p:txBody>
          <a:bodyPr wrap="square" rtlCol="0">
            <a:spAutoFit/>
          </a:bodyPr>
          <a:lstStyle/>
          <a:p>
            <a:r>
              <a:rPr lang="en-US" sz="2400" dirty="0"/>
              <a:t>Gases that trap heat in the atmosphere are called greenhouse gases. Each gas's effect on climate change depends on three main factors</a:t>
            </a:r>
            <a:r>
              <a:rPr lang="en-US" sz="2400" dirty="0" smtClean="0"/>
              <a:t>:</a:t>
            </a:r>
          </a:p>
        </p:txBody>
      </p:sp>
      <p:sp>
        <p:nvSpPr>
          <p:cNvPr id="6" name="TextBox 5"/>
          <p:cNvSpPr txBox="1"/>
          <p:nvPr/>
        </p:nvSpPr>
        <p:spPr>
          <a:xfrm>
            <a:off x="4495800" y="1066799"/>
            <a:ext cx="4648200" cy="5355312"/>
          </a:xfrm>
          <a:prstGeom prst="rect">
            <a:avLst/>
          </a:prstGeom>
          <a:noFill/>
        </p:spPr>
        <p:txBody>
          <a:bodyPr wrap="square" rtlCol="0">
            <a:spAutoFit/>
          </a:bodyPr>
          <a:lstStyle/>
          <a:p>
            <a:r>
              <a:rPr lang="en-US" b="1" dirty="0">
                <a:solidFill>
                  <a:schemeClr val="accent3">
                    <a:lumMod val="50000"/>
                  </a:schemeClr>
                </a:solidFill>
              </a:rPr>
              <a:t>U.S. Greenhouse Gas Emissions in </a:t>
            </a:r>
            <a:r>
              <a:rPr lang="en-US" b="1" dirty="0" smtClean="0">
                <a:solidFill>
                  <a:schemeClr val="accent3">
                    <a:lumMod val="50000"/>
                  </a:schemeClr>
                </a:solidFill>
              </a:rPr>
              <a:t>2012</a:t>
            </a:r>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a:p>
          <a:p>
            <a:endParaRPr lang="en-US" b="1" dirty="0" smtClean="0"/>
          </a:p>
          <a:p>
            <a:endParaRPr lang="en-US" b="1" dirty="0" smtClean="0"/>
          </a:p>
          <a:p>
            <a:endParaRPr lang="en-US" b="1" dirty="0"/>
          </a:p>
          <a:p>
            <a:endParaRPr lang="en-US" b="1" dirty="0"/>
          </a:p>
          <a:p>
            <a:endParaRPr lang="en-US" b="1" dirty="0"/>
          </a:p>
          <a:p>
            <a:endParaRPr lang="en-US" b="1" dirty="0" smtClean="0"/>
          </a:p>
          <a:p>
            <a:r>
              <a:rPr lang="en-US" b="1" dirty="0" smtClean="0">
                <a:solidFill>
                  <a:schemeClr val="accent3">
                    <a:lumMod val="50000"/>
                  </a:schemeClr>
                </a:solidFill>
              </a:rPr>
              <a:t>Total </a:t>
            </a:r>
            <a:r>
              <a:rPr lang="en-US" b="1" dirty="0">
                <a:solidFill>
                  <a:schemeClr val="accent3">
                    <a:lumMod val="50000"/>
                  </a:schemeClr>
                </a:solidFill>
              </a:rPr>
              <a:t>Emissions in 2012 = 6,526 Million Metric Tons of CO</a:t>
            </a:r>
            <a:r>
              <a:rPr lang="en-US" b="1" baseline="-25000" dirty="0">
                <a:solidFill>
                  <a:schemeClr val="accent3">
                    <a:lumMod val="50000"/>
                  </a:schemeClr>
                </a:solidFill>
              </a:rPr>
              <a:t>2</a:t>
            </a:r>
            <a:r>
              <a:rPr lang="en-US" b="1" dirty="0">
                <a:solidFill>
                  <a:schemeClr val="accent3">
                    <a:lumMod val="50000"/>
                  </a:schemeClr>
                </a:solidFill>
              </a:rPr>
              <a:t> equivalent</a:t>
            </a:r>
            <a:endParaRPr lang="en-US" dirty="0">
              <a:solidFill>
                <a:schemeClr val="accent3">
                  <a:lumMod val="50000"/>
                </a:schemeClr>
              </a:solidFill>
            </a:endParaRPr>
          </a:p>
          <a:p>
            <a:endParaRPr lang="en-US" dirty="0"/>
          </a:p>
        </p:txBody>
      </p:sp>
      <p:pic>
        <p:nvPicPr>
          <p:cNvPr id="6150" name="Picture 6" descr="Pie chart that shows different types of gases. 82 percent is from carbon dioxide fossil fuel use, deforestation, decay of biomass, etc.  9 percent is from methane. 6 percent is from nitrous oxide and 3 percent is from fluorinated gas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469571"/>
            <a:ext cx="3705225" cy="388620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sp>
        <p:nvSpPr>
          <p:cNvPr id="3" name="TextBox 2"/>
          <p:cNvSpPr txBox="1"/>
          <p:nvPr/>
        </p:nvSpPr>
        <p:spPr>
          <a:xfrm>
            <a:off x="609600" y="3146524"/>
            <a:ext cx="3973286" cy="2554545"/>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a:t>How much</a:t>
            </a:r>
            <a:r>
              <a:rPr lang="en-US" sz="2000" dirty="0"/>
              <a:t> of these gases are in the atmosphere</a:t>
            </a:r>
            <a:r>
              <a:rPr lang="en-US" sz="2000" dirty="0" smtClean="0"/>
              <a:t>?</a:t>
            </a:r>
          </a:p>
          <a:p>
            <a:pPr marL="285750" indent="-285750">
              <a:buFont typeface="Wingdings" panose="05000000000000000000" pitchFamily="2" charset="2"/>
              <a:buChar char="v"/>
            </a:pPr>
            <a:r>
              <a:rPr lang="en-US" sz="2000" b="1" dirty="0"/>
              <a:t>How long</a:t>
            </a:r>
            <a:r>
              <a:rPr lang="en-US" sz="2000" dirty="0"/>
              <a:t> do they stay in the atmosphere</a:t>
            </a:r>
            <a:r>
              <a:rPr lang="en-US" sz="2000" dirty="0" smtClean="0"/>
              <a:t>?</a:t>
            </a:r>
          </a:p>
          <a:p>
            <a:pPr marL="285750" indent="-285750">
              <a:buFont typeface="Wingdings" panose="05000000000000000000" pitchFamily="2" charset="2"/>
              <a:buChar char="v"/>
            </a:pPr>
            <a:r>
              <a:rPr lang="en-US" sz="2000" b="1" dirty="0"/>
              <a:t>How strongly</a:t>
            </a:r>
            <a:r>
              <a:rPr lang="en-US" sz="2000" dirty="0"/>
              <a:t> do they impact global temperatures</a:t>
            </a:r>
            <a:r>
              <a:rPr lang="en-US" sz="2000" dirty="0" smtClean="0"/>
              <a:t>? This is referred to as “Global Warming Potential, or </a:t>
            </a:r>
            <a:r>
              <a:rPr lang="en-US" sz="2000" b="1" i="1" dirty="0" smtClean="0"/>
              <a:t>GWP</a:t>
            </a:r>
            <a:endParaRPr lang="en-US" sz="2000" b="1" i="1" dirty="0"/>
          </a:p>
        </p:txBody>
      </p:sp>
    </p:spTree>
    <p:extLst>
      <p:ext uri="{BB962C8B-B14F-4D97-AF65-F5344CB8AC3E}">
        <p14:creationId xmlns:p14="http://schemas.microsoft.com/office/powerpoint/2010/main" val="69786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4000" dirty="0" smtClean="0">
                <a:effectLst>
                  <a:outerShdw blurRad="38100" dist="38100" dir="2700000" algn="tl">
                    <a:srgbClr val="000000">
                      <a:alpha val="43137"/>
                    </a:srgbClr>
                  </a:outerShdw>
                </a:effectLst>
              </a:rPr>
              <a:t>Carbon Dioxide</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72142" y="838200"/>
            <a:ext cx="4541683" cy="4524315"/>
          </a:xfrm>
          <a:prstGeom prst="rect">
            <a:avLst/>
          </a:prstGeom>
          <a:noFill/>
        </p:spPr>
        <p:txBody>
          <a:bodyPr wrap="square" rtlCol="0">
            <a:spAutoFit/>
          </a:bodyPr>
          <a:lstStyle/>
          <a:p>
            <a:r>
              <a:rPr lang="en-US" sz="2400" dirty="0"/>
              <a:t>Carbon </a:t>
            </a:r>
            <a:r>
              <a:rPr lang="en-US" sz="2400" dirty="0" smtClean="0"/>
              <a:t>dioxide, CO</a:t>
            </a:r>
            <a:r>
              <a:rPr lang="en-US" sz="2400" baseline="-25000" dirty="0" smtClean="0"/>
              <a:t>2</a:t>
            </a:r>
            <a:r>
              <a:rPr lang="en-US" sz="2400" dirty="0" smtClean="0"/>
              <a:t>, </a:t>
            </a:r>
            <a:r>
              <a:rPr lang="en-US" sz="2400" dirty="0"/>
              <a:t>enters the atmosphere through burning fossil fuels (coal, natural gas and oil), solid waste, trees and wood products, and also as a result of certain chemical reactions (e.g., manufacture of cement). Carbon dioxide is removed from the atmosphere </a:t>
            </a:r>
            <a:r>
              <a:rPr lang="en-US" sz="2400" dirty="0" smtClean="0"/>
              <a:t>when </a:t>
            </a:r>
            <a:r>
              <a:rPr lang="en-US" sz="2400" dirty="0"/>
              <a:t>it is absorbed by plants as part of the biological carbon cycle.</a:t>
            </a:r>
          </a:p>
        </p:txBody>
      </p:sp>
      <p:sp>
        <p:nvSpPr>
          <p:cNvPr id="6" name="TextBox 5"/>
          <p:cNvSpPr txBox="1"/>
          <p:nvPr/>
        </p:nvSpPr>
        <p:spPr>
          <a:xfrm>
            <a:off x="4299857" y="914789"/>
            <a:ext cx="4691743" cy="369332"/>
          </a:xfrm>
          <a:prstGeom prst="rect">
            <a:avLst/>
          </a:prstGeom>
          <a:noFill/>
        </p:spPr>
        <p:txBody>
          <a:bodyPr wrap="square" rtlCol="0">
            <a:spAutoFit/>
          </a:bodyPr>
          <a:lstStyle/>
          <a:p>
            <a:pPr algn="ctr"/>
            <a:r>
              <a:rPr lang="en-US" b="1" dirty="0">
                <a:solidFill>
                  <a:schemeClr val="accent3">
                    <a:lumMod val="50000"/>
                  </a:schemeClr>
                </a:solidFill>
              </a:rPr>
              <a:t>U.S. </a:t>
            </a:r>
            <a:r>
              <a:rPr lang="en-US" b="1" dirty="0" smtClean="0">
                <a:solidFill>
                  <a:schemeClr val="accent3">
                    <a:lumMod val="50000"/>
                  </a:schemeClr>
                </a:solidFill>
              </a:rPr>
              <a:t>CO</a:t>
            </a:r>
            <a:r>
              <a:rPr lang="en-US" b="1" baseline="-25000" dirty="0" smtClean="0">
                <a:solidFill>
                  <a:schemeClr val="accent3">
                    <a:lumMod val="50000"/>
                  </a:schemeClr>
                </a:solidFill>
              </a:rPr>
              <a:t>2</a:t>
            </a:r>
            <a:r>
              <a:rPr lang="en-US" b="1" dirty="0" smtClean="0">
                <a:solidFill>
                  <a:schemeClr val="accent3">
                    <a:lumMod val="50000"/>
                  </a:schemeClr>
                </a:solidFill>
              </a:rPr>
              <a:t> Emission Sources</a:t>
            </a:r>
          </a:p>
        </p:txBody>
      </p:sp>
      <p:sp>
        <p:nvSpPr>
          <p:cNvPr id="12" name="TextBox 11"/>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sp>
        <p:nvSpPr>
          <p:cNvPr id="3" name="AutoShape 2" descr="Pie chart that shows emissions by use. 38 percent is electricity, 33 percent is transportation, 14 percent is industry, 9 percent is residential and commercial, and 6 percent is other (non-fossil fuel combus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826" y="1371600"/>
            <a:ext cx="4188660" cy="4729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019800" y="6161705"/>
            <a:ext cx="2157963" cy="369332"/>
          </a:xfrm>
          <a:prstGeom prst="rect">
            <a:avLst/>
          </a:prstGeom>
          <a:noFill/>
        </p:spPr>
        <p:txBody>
          <a:bodyPr wrap="none" rtlCol="0">
            <a:spAutoFit/>
          </a:bodyPr>
          <a:lstStyle/>
          <a:p>
            <a:r>
              <a:rPr lang="en-US" dirty="0" smtClean="0"/>
              <a:t>100-year GWP = 1 </a:t>
            </a:r>
            <a:endParaRPr lang="en-US" dirty="0"/>
          </a:p>
        </p:txBody>
      </p:sp>
    </p:spTree>
    <p:extLst>
      <p:ext uri="{BB962C8B-B14F-4D97-AF65-F5344CB8AC3E}">
        <p14:creationId xmlns:p14="http://schemas.microsoft.com/office/powerpoint/2010/main" val="3594291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4000" dirty="0" smtClean="0">
                <a:effectLst>
                  <a:outerShdw blurRad="38100" dist="38100" dir="2700000" algn="tl">
                    <a:srgbClr val="000000">
                      <a:alpha val="43137"/>
                    </a:srgbClr>
                  </a:outerShdw>
                </a:effectLst>
              </a:rPr>
              <a:t>Methane</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72143" y="1581006"/>
            <a:ext cx="4038600" cy="3785652"/>
          </a:xfrm>
          <a:prstGeom prst="rect">
            <a:avLst/>
          </a:prstGeom>
          <a:noFill/>
        </p:spPr>
        <p:txBody>
          <a:bodyPr wrap="square" rtlCol="0">
            <a:spAutoFit/>
          </a:bodyPr>
          <a:lstStyle/>
          <a:p>
            <a:r>
              <a:rPr lang="en-US" sz="2400" dirty="0" smtClean="0"/>
              <a:t>Methane, CH</a:t>
            </a:r>
            <a:r>
              <a:rPr lang="en-US" sz="2400" baseline="-25000" dirty="0" smtClean="0"/>
              <a:t>4</a:t>
            </a:r>
            <a:r>
              <a:rPr lang="en-US" sz="2400" dirty="0" smtClean="0"/>
              <a:t>, </a:t>
            </a:r>
            <a:r>
              <a:rPr lang="en-US" sz="2400" dirty="0"/>
              <a:t>is emitted during the production and transport of coal, natural gas, and oil. Methane emissions also result from livestock and other agricultural practices and by the decay of organic waste in municipal solid waste landfills.</a:t>
            </a:r>
          </a:p>
        </p:txBody>
      </p:sp>
      <p:sp>
        <p:nvSpPr>
          <p:cNvPr id="6" name="TextBox 5"/>
          <p:cNvSpPr txBox="1"/>
          <p:nvPr/>
        </p:nvSpPr>
        <p:spPr>
          <a:xfrm>
            <a:off x="4354286" y="1066799"/>
            <a:ext cx="4648200" cy="369332"/>
          </a:xfrm>
          <a:prstGeom prst="rect">
            <a:avLst/>
          </a:prstGeom>
          <a:noFill/>
        </p:spPr>
        <p:txBody>
          <a:bodyPr wrap="square" rtlCol="0">
            <a:spAutoFit/>
          </a:bodyPr>
          <a:lstStyle/>
          <a:p>
            <a:pPr algn="ctr"/>
            <a:r>
              <a:rPr lang="en-US" b="1" dirty="0">
                <a:solidFill>
                  <a:schemeClr val="accent3">
                    <a:lumMod val="50000"/>
                  </a:schemeClr>
                </a:solidFill>
              </a:rPr>
              <a:t>U.S. </a:t>
            </a:r>
            <a:r>
              <a:rPr lang="en-US" b="1" dirty="0" smtClean="0">
                <a:solidFill>
                  <a:schemeClr val="accent3">
                    <a:lumMod val="50000"/>
                  </a:schemeClr>
                </a:solidFill>
              </a:rPr>
              <a:t>Methane Emission Sources</a:t>
            </a:r>
          </a:p>
        </p:txBody>
      </p:sp>
      <p:sp>
        <p:nvSpPr>
          <p:cNvPr id="8" name="TextBox 7"/>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pic>
        <p:nvPicPr>
          <p:cNvPr id="2050" name="Picture 2" descr="Pie chart of U.S. methane emissions by source. 29 percent is from natural gas and petroleum systems, 25 percent is from enteric fermentation, 18 percent is from landfills, 10 percent is from coal mining, 9 percent is from manure management, and 9 percent is from other sour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4286" y="1602776"/>
            <a:ext cx="4680086" cy="426462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867400" y="5955268"/>
            <a:ext cx="2299027" cy="369332"/>
          </a:xfrm>
          <a:prstGeom prst="rect">
            <a:avLst/>
          </a:prstGeom>
          <a:noFill/>
        </p:spPr>
        <p:txBody>
          <a:bodyPr wrap="none" rtlCol="0">
            <a:spAutoFit/>
          </a:bodyPr>
          <a:lstStyle/>
          <a:p>
            <a:r>
              <a:rPr lang="en-US" dirty="0" smtClean="0"/>
              <a:t>100-year GWP = 21 </a:t>
            </a:r>
            <a:endParaRPr lang="en-US" dirty="0"/>
          </a:p>
        </p:txBody>
      </p:sp>
    </p:spTree>
    <p:extLst>
      <p:ext uri="{BB962C8B-B14F-4D97-AF65-F5344CB8AC3E}">
        <p14:creationId xmlns:p14="http://schemas.microsoft.com/office/powerpoint/2010/main" val="4082112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4000" dirty="0" smtClean="0">
                <a:effectLst>
                  <a:outerShdw blurRad="38100" dist="38100" dir="2700000" algn="tl">
                    <a:srgbClr val="000000">
                      <a:alpha val="43137"/>
                    </a:srgbClr>
                  </a:outerShdw>
                </a:effectLst>
              </a:rPr>
              <a:t>Nitrous Oxide</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72143" y="1752600"/>
            <a:ext cx="4038600" cy="2308324"/>
          </a:xfrm>
          <a:prstGeom prst="rect">
            <a:avLst/>
          </a:prstGeom>
          <a:noFill/>
        </p:spPr>
        <p:txBody>
          <a:bodyPr wrap="square" rtlCol="0">
            <a:spAutoFit/>
          </a:bodyPr>
          <a:lstStyle/>
          <a:p>
            <a:r>
              <a:rPr lang="en-US" sz="2400" dirty="0"/>
              <a:t>Nitrous </a:t>
            </a:r>
            <a:r>
              <a:rPr lang="en-US" sz="2400" dirty="0" smtClean="0"/>
              <a:t>oxide, N</a:t>
            </a:r>
            <a:r>
              <a:rPr lang="en-US" sz="2400" baseline="-25000" dirty="0" smtClean="0"/>
              <a:t>2</a:t>
            </a:r>
            <a:r>
              <a:rPr lang="en-US" sz="2400" dirty="0" smtClean="0"/>
              <a:t>O, </a:t>
            </a:r>
            <a:r>
              <a:rPr lang="en-US" sz="2400" dirty="0"/>
              <a:t>is emitted during agricultural and industrial activities, as well as during combustion of fossil fuels and solid waste.</a:t>
            </a:r>
          </a:p>
        </p:txBody>
      </p:sp>
      <p:sp>
        <p:nvSpPr>
          <p:cNvPr id="6" name="TextBox 5"/>
          <p:cNvSpPr txBox="1"/>
          <p:nvPr/>
        </p:nvSpPr>
        <p:spPr>
          <a:xfrm>
            <a:off x="4354286" y="1066799"/>
            <a:ext cx="4648200" cy="369332"/>
          </a:xfrm>
          <a:prstGeom prst="rect">
            <a:avLst/>
          </a:prstGeom>
          <a:noFill/>
        </p:spPr>
        <p:txBody>
          <a:bodyPr wrap="square" rtlCol="0">
            <a:spAutoFit/>
          </a:bodyPr>
          <a:lstStyle/>
          <a:p>
            <a:pPr algn="ctr"/>
            <a:r>
              <a:rPr lang="en-US" b="1" dirty="0">
                <a:solidFill>
                  <a:schemeClr val="accent3">
                    <a:lumMod val="50000"/>
                  </a:schemeClr>
                </a:solidFill>
              </a:rPr>
              <a:t>U.S. </a:t>
            </a:r>
            <a:r>
              <a:rPr lang="en-US" b="1" dirty="0" smtClean="0">
                <a:solidFill>
                  <a:schemeClr val="accent3">
                    <a:lumMod val="50000"/>
                  </a:schemeClr>
                </a:solidFill>
              </a:rPr>
              <a:t>N</a:t>
            </a:r>
            <a:r>
              <a:rPr lang="en-US" b="1" baseline="-25000" dirty="0" smtClean="0">
                <a:solidFill>
                  <a:schemeClr val="accent3">
                    <a:lumMod val="50000"/>
                  </a:schemeClr>
                </a:solidFill>
              </a:rPr>
              <a:t>2</a:t>
            </a:r>
            <a:r>
              <a:rPr lang="en-US" b="1" dirty="0" smtClean="0">
                <a:solidFill>
                  <a:schemeClr val="accent3">
                    <a:lumMod val="50000"/>
                  </a:schemeClr>
                </a:solidFill>
              </a:rPr>
              <a:t>O Emission Sources</a:t>
            </a:r>
          </a:p>
        </p:txBody>
      </p:sp>
      <p:sp>
        <p:nvSpPr>
          <p:cNvPr id="8" name="TextBox 7"/>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pic>
        <p:nvPicPr>
          <p:cNvPr id="3074" name="Picture 2" descr="Pie chart of U.S. nitrous oxide emissions by source. 75 percent is from agricultural soil management, 6 percent from industry or chemical production,  5 percent from stationary combustion, 5 percent from other sources, 5 percent from manure management, and 4 percent from transport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2514" y="1600200"/>
            <a:ext cx="4845768" cy="43434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867400" y="5943600"/>
            <a:ext cx="2440092" cy="369332"/>
          </a:xfrm>
          <a:prstGeom prst="rect">
            <a:avLst/>
          </a:prstGeom>
          <a:noFill/>
        </p:spPr>
        <p:txBody>
          <a:bodyPr wrap="none" rtlCol="0">
            <a:spAutoFit/>
          </a:bodyPr>
          <a:lstStyle/>
          <a:p>
            <a:r>
              <a:rPr lang="en-US" dirty="0" smtClean="0"/>
              <a:t>100-year GWP = 31 0</a:t>
            </a:r>
            <a:endParaRPr lang="en-US" dirty="0"/>
          </a:p>
        </p:txBody>
      </p:sp>
    </p:spTree>
    <p:extLst>
      <p:ext uri="{BB962C8B-B14F-4D97-AF65-F5344CB8AC3E}">
        <p14:creationId xmlns:p14="http://schemas.microsoft.com/office/powerpoint/2010/main" val="1987269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4000" dirty="0" smtClean="0">
                <a:effectLst>
                  <a:outerShdw blurRad="38100" dist="38100" dir="2700000" algn="tl">
                    <a:srgbClr val="000000">
                      <a:alpha val="43137"/>
                    </a:srgbClr>
                  </a:outerShdw>
                </a:effectLst>
              </a:rPr>
              <a:t>Fluorinated Gases</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72143" y="1524000"/>
            <a:ext cx="4038600" cy="4154984"/>
          </a:xfrm>
          <a:prstGeom prst="rect">
            <a:avLst/>
          </a:prstGeom>
          <a:noFill/>
        </p:spPr>
        <p:txBody>
          <a:bodyPr wrap="square" rtlCol="0">
            <a:spAutoFit/>
          </a:bodyPr>
          <a:lstStyle/>
          <a:p>
            <a:r>
              <a:rPr lang="en-US" sz="2400" dirty="0" err="1" smtClean="0"/>
              <a:t>Hydrofluorocarbons</a:t>
            </a:r>
            <a:r>
              <a:rPr lang="en-US" sz="2400" dirty="0"/>
              <a:t>, </a:t>
            </a:r>
            <a:r>
              <a:rPr lang="en-US" sz="2400" dirty="0" err="1"/>
              <a:t>perfluorocarbons</a:t>
            </a:r>
            <a:r>
              <a:rPr lang="en-US" sz="2400" dirty="0"/>
              <a:t>, and sulfur hexafluoride are synthetic, powerful greenhouse gases that are emitted from a variety of industrial processes. </a:t>
            </a:r>
            <a:r>
              <a:rPr lang="en-US" sz="2400" dirty="0" smtClean="0"/>
              <a:t>These </a:t>
            </a:r>
            <a:r>
              <a:rPr lang="en-US" sz="2400" dirty="0"/>
              <a:t>gases are typically emitted in smaller quantities, but </a:t>
            </a:r>
            <a:r>
              <a:rPr lang="en-US" sz="2400" dirty="0" smtClean="0"/>
              <a:t>they </a:t>
            </a:r>
            <a:r>
              <a:rPr lang="en-US" sz="2400" dirty="0"/>
              <a:t>are potent greenhouse </a:t>
            </a:r>
            <a:r>
              <a:rPr lang="en-US" sz="2400" dirty="0" smtClean="0"/>
              <a:t>gases.</a:t>
            </a:r>
            <a:endParaRPr lang="en-US" sz="2400" dirty="0"/>
          </a:p>
        </p:txBody>
      </p:sp>
      <p:sp>
        <p:nvSpPr>
          <p:cNvPr id="6" name="TextBox 5"/>
          <p:cNvSpPr txBox="1"/>
          <p:nvPr/>
        </p:nvSpPr>
        <p:spPr>
          <a:xfrm>
            <a:off x="4354286" y="1066799"/>
            <a:ext cx="4648200" cy="369332"/>
          </a:xfrm>
          <a:prstGeom prst="rect">
            <a:avLst/>
          </a:prstGeom>
          <a:noFill/>
        </p:spPr>
        <p:txBody>
          <a:bodyPr wrap="square" rtlCol="0">
            <a:spAutoFit/>
          </a:bodyPr>
          <a:lstStyle/>
          <a:p>
            <a:r>
              <a:rPr lang="en-US" b="1" dirty="0">
                <a:solidFill>
                  <a:schemeClr val="accent3">
                    <a:lumMod val="50000"/>
                  </a:schemeClr>
                </a:solidFill>
              </a:rPr>
              <a:t>U.S. </a:t>
            </a:r>
            <a:r>
              <a:rPr lang="en-US" b="1" dirty="0" smtClean="0">
                <a:solidFill>
                  <a:schemeClr val="accent3">
                    <a:lumMod val="50000"/>
                  </a:schemeClr>
                </a:solidFill>
              </a:rPr>
              <a:t>Fluorinated </a:t>
            </a:r>
            <a:r>
              <a:rPr lang="en-US" b="1" dirty="0">
                <a:solidFill>
                  <a:schemeClr val="accent3">
                    <a:lumMod val="50000"/>
                  </a:schemeClr>
                </a:solidFill>
              </a:rPr>
              <a:t>Gas </a:t>
            </a:r>
            <a:r>
              <a:rPr lang="en-US" b="1" dirty="0" smtClean="0">
                <a:solidFill>
                  <a:schemeClr val="accent3">
                    <a:lumMod val="50000"/>
                  </a:schemeClr>
                </a:solidFill>
              </a:rPr>
              <a:t>Emission Sources</a:t>
            </a:r>
            <a:endParaRPr lang="en-US" dirty="0"/>
          </a:p>
        </p:txBody>
      </p:sp>
      <p:sp>
        <p:nvSpPr>
          <p:cNvPr id="9" name="TextBox 8"/>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pic>
        <p:nvPicPr>
          <p:cNvPr id="4098" name="Picture 2" descr="Pie chart of U.S. fluorinated gas emissions by source. 89 percent is from the substitution of ozone depleting substances, 4 percent from electrical transmission and distribution, 3 percent from HCFC-22 production, 2 percent from production and processing of aluminum and magnesium, and 2 percent from semiconductor manufa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143" y="1534886"/>
            <a:ext cx="4528457" cy="454007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00600" y="5862935"/>
            <a:ext cx="4226380" cy="923330"/>
          </a:xfrm>
          <a:prstGeom prst="rect">
            <a:avLst/>
          </a:prstGeom>
          <a:noFill/>
        </p:spPr>
        <p:txBody>
          <a:bodyPr wrap="square" rtlCol="0">
            <a:spAutoFit/>
          </a:bodyPr>
          <a:lstStyle/>
          <a:p>
            <a:r>
              <a:rPr lang="en-US" dirty="0" smtClean="0"/>
              <a:t>100-year GWP     HFCs</a:t>
            </a:r>
            <a:r>
              <a:rPr lang="en-US" dirty="0"/>
              <a:t>: 140-11,700</a:t>
            </a:r>
            <a:br>
              <a:rPr lang="en-US" dirty="0"/>
            </a:br>
            <a:r>
              <a:rPr lang="en-US" dirty="0" smtClean="0"/>
              <a:t>                            PFCs</a:t>
            </a:r>
            <a:r>
              <a:rPr lang="en-US" dirty="0"/>
              <a:t>: </a:t>
            </a:r>
            <a:r>
              <a:rPr lang="en-US" dirty="0" smtClean="0"/>
              <a:t>6,500-9,200</a:t>
            </a:r>
          </a:p>
          <a:p>
            <a:r>
              <a:rPr lang="en-US" dirty="0" smtClean="0"/>
              <a:t>                              SF</a:t>
            </a:r>
            <a:r>
              <a:rPr lang="en-US" baseline="-25000" dirty="0" smtClean="0"/>
              <a:t>6</a:t>
            </a:r>
            <a:r>
              <a:rPr lang="en-US" dirty="0"/>
              <a:t>: 23,900</a:t>
            </a:r>
            <a:r>
              <a:rPr lang="en-US" dirty="0" smtClean="0"/>
              <a:t> </a:t>
            </a:r>
            <a:endParaRPr lang="en-US" dirty="0"/>
          </a:p>
        </p:txBody>
      </p:sp>
    </p:spTree>
    <p:extLst>
      <p:ext uri="{BB962C8B-B14F-4D97-AF65-F5344CB8AC3E}">
        <p14:creationId xmlns:p14="http://schemas.microsoft.com/office/powerpoint/2010/main" val="41232139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200" dirty="0" smtClean="0">
                <a:effectLst>
                  <a:outerShdw blurRad="38100" dist="38100" dir="2700000" algn="tl">
                    <a:srgbClr val="000000">
                      <a:alpha val="43137"/>
                    </a:srgbClr>
                  </a:outerShdw>
                </a:effectLst>
              </a:rPr>
              <a:t>Changes in Atmospheric Levels of Greenhouse Gases</a:t>
            </a:r>
            <a:endParaRPr lang="en-US" sz="3200" dirty="0">
              <a:effectLst>
                <a:outerShdw blurRad="38100" dist="38100" dir="2700000" algn="tl">
                  <a:srgbClr val="000000">
                    <a:alpha val="43137"/>
                  </a:srgbClr>
                </a:outerShdw>
              </a:effectLst>
            </a:endParaRPr>
          </a:p>
        </p:txBody>
      </p:sp>
      <p:pic>
        <p:nvPicPr>
          <p:cNvPr id="5122" name="Picture 2" descr="http://www.epa.gov/climatechange/images/science/GHGConc2000-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00148"/>
            <a:ext cx="7924800" cy="56464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spTree>
    <p:extLst>
      <p:ext uri="{BB962C8B-B14F-4D97-AF65-F5344CB8AC3E}">
        <p14:creationId xmlns:p14="http://schemas.microsoft.com/office/powerpoint/2010/main" val="2657469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600" y="381000"/>
            <a:ext cx="2405743" cy="1524000"/>
          </a:xfrm>
        </p:spPr>
        <p:txBody>
          <a:bodyPr>
            <a:normAutofit/>
          </a:bodyPr>
          <a:lstStyle/>
          <a:p>
            <a:r>
              <a:rPr lang="en-US" dirty="0" smtClean="0"/>
              <a:t>Ocean </a:t>
            </a:r>
            <a:br>
              <a:rPr lang="en-US" dirty="0" smtClean="0"/>
            </a:br>
            <a:r>
              <a:rPr lang="en-US" dirty="0" smtClean="0"/>
              <a:t>Acidity</a:t>
            </a:r>
            <a:endParaRPr lang="en-US" dirty="0"/>
          </a:p>
        </p:txBody>
      </p:sp>
      <p:pic>
        <p:nvPicPr>
          <p:cNvPr id="5122" name="Picture 2" descr="Line graphs showing levels of dissolved carbon dioxide and pH measurements at three ocean stations from 1983 to 20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81000"/>
            <a:ext cx="5747657"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6324600"/>
            <a:ext cx="2028119" cy="369332"/>
          </a:xfrm>
          <a:prstGeom prst="rect">
            <a:avLst/>
          </a:prstGeom>
          <a:noFill/>
        </p:spPr>
        <p:txBody>
          <a:bodyPr wrap="none" rtlCol="0">
            <a:spAutoFit/>
          </a:bodyPr>
          <a:lstStyle/>
          <a:p>
            <a:r>
              <a:rPr lang="en-US" dirty="0" smtClean="0"/>
              <a:t>Source: U.S. EPA</a:t>
            </a:r>
            <a:endParaRPr lang="en-US" dirty="0"/>
          </a:p>
        </p:txBody>
      </p:sp>
      <p:sp>
        <p:nvSpPr>
          <p:cNvPr id="5" name="TextBox 4"/>
          <p:cNvSpPr txBox="1"/>
          <p:nvPr/>
        </p:nvSpPr>
        <p:spPr>
          <a:xfrm>
            <a:off x="6172200" y="1941016"/>
            <a:ext cx="2819400" cy="4154984"/>
          </a:xfrm>
          <a:prstGeom prst="rect">
            <a:avLst/>
          </a:prstGeom>
          <a:noFill/>
        </p:spPr>
        <p:txBody>
          <a:bodyPr wrap="square" rtlCol="0">
            <a:spAutoFit/>
          </a:bodyPr>
          <a:lstStyle/>
          <a:p>
            <a:r>
              <a:rPr lang="en-US" sz="2400" dirty="0"/>
              <a:t>O</a:t>
            </a:r>
            <a:r>
              <a:rPr lang="en-US" sz="2400" dirty="0" smtClean="0"/>
              <a:t>cean </a:t>
            </a:r>
            <a:r>
              <a:rPr lang="en-US" sz="2400" dirty="0"/>
              <a:t>carbon dioxide levels have risen in response to increased carbon dioxide in the atmosphere, leading to an increase in acidity (that is, a decrease in pH</a:t>
            </a:r>
            <a:r>
              <a:rPr lang="en-US" sz="2400" dirty="0" smtClean="0"/>
              <a:t>).</a:t>
            </a:r>
            <a:endParaRPr lang="en-US" sz="2400" dirty="0"/>
          </a:p>
        </p:txBody>
      </p:sp>
    </p:spTree>
    <p:extLst>
      <p:ext uri="{BB962C8B-B14F-4D97-AF65-F5344CB8AC3E}">
        <p14:creationId xmlns:p14="http://schemas.microsoft.com/office/powerpoint/2010/main" val="1471984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04800" cy="5821362"/>
          </a:xfrm>
        </p:spPr>
        <p:txBody>
          <a:bodyPr>
            <a:normAutofit fontScale="90000"/>
          </a:bodyPr>
          <a:lstStyle/>
          <a:p>
            <a:r>
              <a:rPr lang="en-US" dirty="0" smtClean="0"/>
              <a:t>Layers of the Atmosphere</a:t>
            </a:r>
            <a:endParaRPr lang="en-US" dirty="0"/>
          </a:p>
        </p:txBody>
      </p:sp>
      <p:pic>
        <p:nvPicPr>
          <p:cNvPr id="2052" name="Picture 4" descr="http://upload.wikimedia.org/wikipedia/commons/1/15/Edge_of_Spac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95400" cy="69064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0" y="6096000"/>
            <a:ext cx="7620000" cy="646331"/>
          </a:xfrm>
          <a:prstGeom prst="rect">
            <a:avLst/>
          </a:prstGeom>
          <a:noFill/>
        </p:spPr>
        <p:txBody>
          <a:bodyPr wrap="square" rtlCol="0">
            <a:spAutoFit/>
          </a:bodyPr>
          <a:lstStyle/>
          <a:p>
            <a:r>
              <a:rPr lang="en-US" dirty="0"/>
              <a:t>The </a:t>
            </a:r>
            <a:r>
              <a:rPr lang="en-US" b="1" dirty="0"/>
              <a:t>troposphere</a:t>
            </a:r>
            <a:r>
              <a:rPr lang="en-US" dirty="0"/>
              <a:t> </a:t>
            </a:r>
            <a:r>
              <a:rPr lang="en-US" dirty="0" smtClean="0"/>
              <a:t>contains </a:t>
            </a:r>
            <a:r>
              <a:rPr lang="en-US" dirty="0"/>
              <a:t>approximately 80% </a:t>
            </a:r>
            <a:r>
              <a:rPr lang="en-US" dirty="0" smtClean="0"/>
              <a:t>of the atmosphere’s mass</a:t>
            </a:r>
            <a:r>
              <a:rPr lang="en-US" dirty="0"/>
              <a:t> and 99% of its water </a:t>
            </a:r>
            <a:r>
              <a:rPr lang="en-US" dirty="0" smtClean="0"/>
              <a:t>vapor</a:t>
            </a:r>
            <a:r>
              <a:rPr lang="en-US" dirty="0"/>
              <a:t> </a:t>
            </a:r>
            <a:r>
              <a:rPr lang="en-US" dirty="0" smtClean="0"/>
              <a:t>.</a:t>
            </a:r>
            <a:endParaRPr lang="en-US" dirty="0"/>
          </a:p>
        </p:txBody>
      </p:sp>
      <p:sp>
        <p:nvSpPr>
          <p:cNvPr id="5" name="TextBox 4"/>
          <p:cNvSpPr txBox="1"/>
          <p:nvPr/>
        </p:nvSpPr>
        <p:spPr>
          <a:xfrm>
            <a:off x="1524000" y="5257800"/>
            <a:ext cx="7239000" cy="646331"/>
          </a:xfrm>
          <a:prstGeom prst="rect">
            <a:avLst/>
          </a:prstGeom>
          <a:noFill/>
        </p:spPr>
        <p:txBody>
          <a:bodyPr wrap="square" rtlCol="0">
            <a:spAutoFit/>
          </a:bodyPr>
          <a:lstStyle/>
          <a:p>
            <a:r>
              <a:rPr lang="en-US" dirty="0"/>
              <a:t>The </a:t>
            </a:r>
            <a:r>
              <a:rPr lang="en-US" b="1" dirty="0"/>
              <a:t>stratosphere</a:t>
            </a:r>
            <a:r>
              <a:rPr lang="en-US" dirty="0"/>
              <a:t> </a:t>
            </a:r>
            <a:r>
              <a:rPr lang="en-US" dirty="0" smtClean="0"/>
              <a:t>is actually increases in temperature as you move away from Earth. It also contains the ozone layer.</a:t>
            </a:r>
            <a:endParaRPr lang="en-US" dirty="0"/>
          </a:p>
        </p:txBody>
      </p:sp>
      <p:sp>
        <p:nvSpPr>
          <p:cNvPr id="6" name="TextBox 5"/>
          <p:cNvSpPr txBox="1"/>
          <p:nvPr/>
        </p:nvSpPr>
        <p:spPr>
          <a:xfrm>
            <a:off x="1524000" y="4191000"/>
            <a:ext cx="7086600" cy="923330"/>
          </a:xfrm>
          <a:prstGeom prst="rect">
            <a:avLst/>
          </a:prstGeom>
          <a:noFill/>
        </p:spPr>
        <p:txBody>
          <a:bodyPr wrap="square" rtlCol="0">
            <a:spAutoFit/>
          </a:bodyPr>
          <a:lstStyle/>
          <a:p>
            <a:r>
              <a:rPr lang="en-US" dirty="0"/>
              <a:t>The </a:t>
            </a:r>
            <a:r>
              <a:rPr lang="en-US" b="1" dirty="0"/>
              <a:t>mesosphere</a:t>
            </a:r>
            <a:r>
              <a:rPr lang="en-US" dirty="0"/>
              <a:t> </a:t>
            </a:r>
            <a:r>
              <a:rPr lang="en-US" dirty="0" smtClean="0"/>
              <a:t>can be the coldest part of the atmosphere,  where </a:t>
            </a:r>
            <a:r>
              <a:rPr lang="en-US" dirty="0"/>
              <a:t>temperatures </a:t>
            </a:r>
            <a:r>
              <a:rPr lang="en-US" dirty="0" smtClean="0"/>
              <a:t>drop to </a:t>
            </a:r>
            <a:r>
              <a:rPr lang="en-US" dirty="0"/>
              <a:t>130 K (−226 °F; −143 °C). </a:t>
            </a:r>
            <a:r>
              <a:rPr lang="en-US" dirty="0" smtClean="0"/>
              <a:t> It is also where meteors disintegrate.</a:t>
            </a:r>
            <a:endParaRPr lang="en-US" dirty="0"/>
          </a:p>
        </p:txBody>
      </p:sp>
      <p:sp>
        <p:nvSpPr>
          <p:cNvPr id="7" name="TextBox 6"/>
          <p:cNvSpPr txBox="1"/>
          <p:nvPr/>
        </p:nvSpPr>
        <p:spPr>
          <a:xfrm>
            <a:off x="1524000" y="1148477"/>
            <a:ext cx="7391400" cy="2308324"/>
          </a:xfrm>
          <a:prstGeom prst="rect">
            <a:avLst/>
          </a:prstGeom>
          <a:noFill/>
        </p:spPr>
        <p:txBody>
          <a:bodyPr wrap="square" rtlCol="0">
            <a:spAutoFit/>
          </a:bodyPr>
          <a:lstStyle/>
          <a:p>
            <a:r>
              <a:rPr lang="en-US" dirty="0" smtClean="0"/>
              <a:t>In the</a:t>
            </a:r>
            <a:r>
              <a:rPr lang="en-US" dirty="0"/>
              <a:t> </a:t>
            </a:r>
            <a:r>
              <a:rPr lang="en-US" b="1" dirty="0"/>
              <a:t>thermosphere</a:t>
            </a:r>
            <a:r>
              <a:rPr lang="en-US" dirty="0"/>
              <a:t> </a:t>
            </a:r>
            <a:r>
              <a:rPr lang="en-US" dirty="0" smtClean="0"/>
              <a:t>temperatures can </a:t>
            </a:r>
            <a:r>
              <a:rPr lang="en-US" dirty="0"/>
              <a:t>rise to 2,000 °C (3,630 °F). Radiation causes the atmosphere particles in this layer to become electrically </a:t>
            </a:r>
            <a:r>
              <a:rPr lang="en-US" dirty="0" smtClean="0"/>
              <a:t>charged enabling</a:t>
            </a:r>
            <a:r>
              <a:rPr lang="en-US" dirty="0"/>
              <a:t> radio waves to bounce off and be received beyond the horizon. </a:t>
            </a:r>
            <a:r>
              <a:rPr lang="en-US" dirty="0" smtClean="0"/>
              <a:t>You </a:t>
            </a:r>
            <a:r>
              <a:rPr lang="en-US" dirty="0"/>
              <a:t>would not feel warm in the </a:t>
            </a:r>
            <a:r>
              <a:rPr lang="en-US" dirty="0" smtClean="0"/>
              <a:t>thermosphere – there are too few </a:t>
            </a:r>
            <a:r>
              <a:rPr lang="en-US" dirty="0"/>
              <a:t>atoms of gas to transfer </a:t>
            </a:r>
            <a:r>
              <a:rPr lang="en-US" dirty="0" smtClean="0"/>
              <a:t>significant heat</a:t>
            </a:r>
            <a:r>
              <a:rPr lang="en-US" dirty="0"/>
              <a:t>. </a:t>
            </a:r>
            <a:r>
              <a:rPr lang="en-US" dirty="0" smtClean="0"/>
              <a:t>The</a:t>
            </a:r>
            <a:r>
              <a:rPr lang="en-US" dirty="0"/>
              <a:t> International Space Station has a stable orbit within the middle of </a:t>
            </a:r>
            <a:r>
              <a:rPr lang="en-US" dirty="0" smtClean="0"/>
              <a:t>the thermosphere. Auroras</a:t>
            </a:r>
            <a:r>
              <a:rPr lang="en-US" dirty="0"/>
              <a:t> occur in the thermosphere.</a:t>
            </a:r>
          </a:p>
        </p:txBody>
      </p:sp>
      <p:sp>
        <p:nvSpPr>
          <p:cNvPr id="8" name="TextBox 7"/>
          <p:cNvSpPr txBox="1"/>
          <p:nvPr/>
        </p:nvSpPr>
        <p:spPr>
          <a:xfrm>
            <a:off x="1524000" y="0"/>
            <a:ext cx="7086600" cy="646331"/>
          </a:xfrm>
          <a:prstGeom prst="rect">
            <a:avLst/>
          </a:prstGeom>
          <a:noFill/>
        </p:spPr>
        <p:txBody>
          <a:bodyPr wrap="square" rtlCol="0">
            <a:spAutoFit/>
          </a:bodyPr>
          <a:lstStyle/>
          <a:p>
            <a:r>
              <a:rPr lang="en-US" dirty="0" smtClean="0"/>
              <a:t>In the </a:t>
            </a:r>
            <a:r>
              <a:rPr lang="en-US" b="1" dirty="0" smtClean="0"/>
              <a:t>exosphere</a:t>
            </a:r>
            <a:r>
              <a:rPr lang="en-US" dirty="0" smtClean="0"/>
              <a:t>, beginning at 500 to 1,000 kilometers above the Earth's surface, the atmosphere turns into space.</a:t>
            </a:r>
            <a:endParaRPr lang="en-US" dirty="0"/>
          </a:p>
        </p:txBody>
      </p:sp>
    </p:spTree>
    <p:extLst>
      <p:ext uri="{BB962C8B-B14F-4D97-AF65-F5344CB8AC3E}">
        <p14:creationId xmlns:p14="http://schemas.microsoft.com/office/powerpoint/2010/main" val="207343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934200" cy="2620962"/>
          </a:xfrm>
        </p:spPr>
        <p:txBody>
          <a:bodyPr>
            <a:normAutofit fontScale="90000"/>
          </a:bodyPr>
          <a:lstStyle/>
          <a:p>
            <a:r>
              <a:rPr lang="en-US" dirty="0" smtClean="0"/>
              <a:t>Temperature and Pressure </a:t>
            </a:r>
            <a:br>
              <a:rPr lang="en-US" dirty="0" smtClean="0"/>
            </a:br>
            <a:r>
              <a:rPr lang="en-US" dirty="0" smtClean="0"/>
              <a:t>in the atmosphere</a:t>
            </a:r>
            <a:r>
              <a:rPr lang="en-US" dirty="0"/>
              <a:t/>
            </a:r>
            <a:br>
              <a:rPr lang="en-US" dirty="0"/>
            </a:br>
            <a:endParaRPr lang="en-US" dirty="0"/>
          </a:p>
        </p:txBody>
      </p:sp>
      <p:pic>
        <p:nvPicPr>
          <p:cNvPr id="1026" name="Picture 2" descr="http://www.atmos.washington.edu/~hakim/301/climo_sound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0"/>
            <a:ext cx="8610600" cy="6675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0355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path path="circle">
            <a:fillToRect l="100000" t="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fontScale="90000"/>
          </a:bodyPr>
          <a:lstStyle/>
          <a:p>
            <a:r>
              <a:rPr lang="en-US" dirty="0" smtClean="0">
                <a:effectLst>
                  <a:outerShdw blurRad="38100" dist="38100" dir="2700000" algn="tl">
                    <a:srgbClr val="000000">
                      <a:alpha val="43137"/>
                    </a:srgbClr>
                  </a:outerShdw>
                </a:effectLst>
              </a:rPr>
              <a:t>Composition of the Troposphere</a:t>
            </a:r>
            <a:endParaRPr lang="en-US"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92269196"/>
              </p:ext>
            </p:extLst>
          </p:nvPr>
        </p:nvGraphicFramePr>
        <p:xfrm>
          <a:off x="1066800" y="838200"/>
          <a:ext cx="6781800" cy="5646420"/>
        </p:xfrm>
        <a:graphic>
          <a:graphicData uri="http://schemas.openxmlformats.org/drawingml/2006/table">
            <a:tbl>
              <a:tblPr>
                <a:effectLst>
                  <a:outerShdw blurRad="50800" dist="101600" dir="2700000" algn="tl" rotWithShape="0">
                    <a:prstClr val="black">
                      <a:alpha val="40000"/>
                    </a:prstClr>
                  </a:outerShdw>
                </a:effectLst>
              </a:tblPr>
              <a:tblGrid>
                <a:gridCol w="3390900"/>
                <a:gridCol w="3390900"/>
              </a:tblGrid>
              <a:tr h="0">
                <a:tc>
                  <a:txBody>
                    <a:bodyPr/>
                    <a:lstStyle/>
                    <a:p>
                      <a:pPr algn="ctr"/>
                      <a:r>
                        <a:rPr lang="en-US" sz="3200" b="1" dirty="0">
                          <a:solidFill>
                            <a:srgbClr val="A52A2A"/>
                          </a:solidFill>
                          <a:effectLst>
                            <a:outerShdw blurRad="38100" dist="38100" dir="2700000" algn="tl">
                              <a:srgbClr val="000000">
                                <a:alpha val="43137"/>
                              </a:srgbClr>
                            </a:outerShdw>
                          </a:effectLst>
                          <a:latin typeface="Comic Sans MS" panose="030F0702030302020204" pitchFamily="66" charset="0"/>
                        </a:rPr>
                        <a:t>GAS</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r>
                        <a:rPr lang="en-US" sz="3200" b="1" dirty="0">
                          <a:solidFill>
                            <a:srgbClr val="A52A2A"/>
                          </a:solidFill>
                          <a:effectLst>
                            <a:outerShdw blurRad="38100" dist="38100" dir="2700000" algn="tl">
                              <a:srgbClr val="000000">
                                <a:alpha val="43137"/>
                              </a:srgbClr>
                            </a:outerShdw>
                          </a:effectLst>
                          <a:latin typeface="Comic Sans MS" panose="030F0702030302020204" pitchFamily="66" charset="0"/>
                        </a:rPr>
                        <a:t> </a:t>
                      </a:r>
                      <a:r>
                        <a:rPr lang="en-US" sz="3200" b="1" dirty="0" smtClean="0">
                          <a:solidFill>
                            <a:srgbClr val="A52A2A"/>
                          </a:solidFill>
                          <a:effectLst>
                            <a:outerShdw blurRad="38100" dist="38100" dir="2700000" algn="tl">
                              <a:srgbClr val="000000">
                                <a:alpha val="43137"/>
                              </a:srgbClr>
                            </a:outerShdw>
                          </a:effectLst>
                          <a:latin typeface="Comic Sans MS" panose="030F0702030302020204" pitchFamily="66" charset="0"/>
                        </a:rPr>
                        <a:t>Proportion</a:t>
                      </a:r>
                      <a:endParaRPr lang="en-US" sz="3200" b="1" dirty="0">
                        <a:solidFill>
                          <a:srgbClr val="A52A2A"/>
                        </a:solidFill>
                        <a:effectLst>
                          <a:outerShdw blurRad="38100" dist="38100" dir="2700000" algn="tl">
                            <a:srgbClr val="000000">
                              <a:alpha val="43137"/>
                            </a:srgbClr>
                          </a:outerShdw>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tx2">
                        <a:lumMod val="20000"/>
                        <a:lumOff val="80000"/>
                      </a:schemeClr>
                    </a:solidFill>
                  </a:tcPr>
                </a:tc>
              </a:tr>
              <a:tr h="0">
                <a:tc>
                  <a:txBody>
                    <a:bodyPr/>
                    <a:lstStyle/>
                    <a:p>
                      <a:pPr algn="ctr"/>
                      <a:r>
                        <a:rPr lang="en-US" sz="2400" dirty="0">
                          <a:solidFill>
                            <a:srgbClr val="C00000"/>
                          </a:solidFill>
                          <a:effectLst/>
                          <a:latin typeface="Comic Sans MS" panose="030F0702030302020204" pitchFamily="66" charset="0"/>
                        </a:rPr>
                        <a:t>Nitrogen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smtClean="0">
                          <a:solidFill>
                            <a:srgbClr val="C00000"/>
                          </a:solidFill>
                          <a:effectLst/>
                          <a:latin typeface="Comic Sans MS" panose="030F0702030302020204" pitchFamily="66" charset="0"/>
                        </a:rPr>
                        <a:t>78.0 %</a:t>
                      </a:r>
                      <a:endParaRPr lang="en-US" sz="2400" dirty="0">
                        <a:solidFill>
                          <a:srgbClr val="C00000"/>
                        </a:solidFill>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effectLst/>
                          <a:latin typeface="Comic Sans MS" panose="030F0702030302020204" pitchFamily="66" charset="0"/>
                        </a:rPr>
                        <a:t>Oxygen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smtClean="0">
                          <a:solidFill>
                            <a:srgbClr val="C00000"/>
                          </a:solidFill>
                          <a:effectLst/>
                          <a:latin typeface="Comic Sans MS" panose="030F0702030302020204" pitchFamily="66" charset="0"/>
                        </a:rPr>
                        <a:t>21.0 %</a:t>
                      </a:r>
                      <a:endParaRPr lang="en-US" sz="2400" dirty="0">
                        <a:solidFill>
                          <a:srgbClr val="C00000"/>
                        </a:solidFill>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effectLst/>
                          <a:latin typeface="Comic Sans MS" panose="030F0702030302020204" pitchFamily="66" charset="0"/>
                        </a:rPr>
                        <a:t>Argon</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smtClean="0">
                          <a:solidFill>
                            <a:srgbClr val="C00000"/>
                          </a:solidFill>
                          <a:effectLst/>
                          <a:latin typeface="Comic Sans MS" panose="030F0702030302020204" pitchFamily="66" charset="0"/>
                        </a:rPr>
                        <a:t>0.9 %</a:t>
                      </a:r>
                      <a:endParaRPr lang="en-US" sz="2400" dirty="0">
                        <a:solidFill>
                          <a:srgbClr val="C00000"/>
                        </a:solidFill>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effectLst/>
                          <a:latin typeface="Comic Sans MS" panose="030F0702030302020204" pitchFamily="66" charset="0"/>
                        </a:rPr>
                        <a:t>Water Vapor</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smtClean="0">
                          <a:solidFill>
                            <a:srgbClr val="C00000"/>
                          </a:solidFill>
                          <a:effectLst/>
                          <a:latin typeface="Comic Sans MS" panose="030F0702030302020204" pitchFamily="66" charset="0"/>
                        </a:rPr>
                        <a:t>0.3-4.0 %</a:t>
                      </a:r>
                      <a:endParaRPr lang="en-US" sz="2400" dirty="0">
                        <a:solidFill>
                          <a:srgbClr val="C00000"/>
                        </a:solidFill>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effectLst/>
                          <a:latin typeface="Comic Sans MS" panose="030F0702030302020204" pitchFamily="66" charset="0"/>
                        </a:rPr>
                        <a:t>Carbon Dioxide</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smtClean="0">
                          <a:solidFill>
                            <a:srgbClr val="C00000"/>
                          </a:solidFill>
                          <a:effectLst/>
                          <a:latin typeface="Comic Sans MS" panose="030F0702030302020204" pitchFamily="66" charset="0"/>
                        </a:rPr>
                        <a:t>0.04 %</a:t>
                      </a:r>
                      <a:endParaRPr lang="en-US" sz="2400" dirty="0">
                        <a:solidFill>
                          <a:srgbClr val="C00000"/>
                        </a:solidFill>
                        <a:effectLst/>
                        <a:latin typeface="Comic Sans MS" panose="030F0702030302020204" pitchFamily="66"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latin typeface="+mn-lt"/>
                        </a:rPr>
                        <a:t>O</a:t>
                      </a:r>
                      <a:r>
                        <a:rPr lang="en-US" sz="2400" baseline="-25000" dirty="0">
                          <a:solidFill>
                            <a:srgbClr val="C00000"/>
                          </a:solidFill>
                          <a:latin typeface="+mn-lt"/>
                        </a:rPr>
                        <a:t>3 </a:t>
                      </a:r>
                      <a:r>
                        <a:rPr lang="en-US" sz="2400" dirty="0">
                          <a:solidFill>
                            <a:srgbClr val="C00000"/>
                          </a:solidFill>
                          <a:latin typeface="+mn-lt"/>
                        </a:rPr>
                        <a:t>(ozone)</a:t>
                      </a: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a:solidFill>
                            <a:srgbClr val="C00000"/>
                          </a:solidFill>
                          <a:latin typeface="+mn-lt"/>
                        </a:rPr>
                        <a:t>10 </a:t>
                      </a:r>
                      <a:r>
                        <a:rPr lang="en-US" sz="2400" dirty="0" err="1" smtClean="0">
                          <a:solidFill>
                            <a:srgbClr val="C00000"/>
                          </a:solidFill>
                          <a:latin typeface="+mn-lt"/>
                        </a:rPr>
                        <a:t>ppmv</a:t>
                      </a:r>
                      <a:r>
                        <a:rPr lang="en-US" sz="2400" dirty="0" smtClean="0">
                          <a:solidFill>
                            <a:srgbClr val="C00000"/>
                          </a:solidFill>
                          <a:latin typeface="+mn-lt"/>
                        </a:rPr>
                        <a:t> </a:t>
                      </a:r>
                      <a:endParaRPr lang="en-US" sz="2400" dirty="0">
                        <a:solidFill>
                          <a:srgbClr val="C00000"/>
                        </a:solidFill>
                        <a:latin typeface="+mn-lt"/>
                      </a:endParaRP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b="0" i="0" dirty="0">
                          <a:solidFill>
                            <a:srgbClr val="C00000"/>
                          </a:solidFill>
                          <a:latin typeface="+mn-lt"/>
                        </a:rPr>
                        <a:t>CH</a:t>
                      </a:r>
                      <a:r>
                        <a:rPr lang="en-US" sz="2400" b="0" i="0" baseline="-25000" dirty="0">
                          <a:solidFill>
                            <a:srgbClr val="C00000"/>
                          </a:solidFill>
                          <a:latin typeface="+mn-lt"/>
                        </a:rPr>
                        <a:t>4</a:t>
                      </a:r>
                      <a:r>
                        <a:rPr lang="en-US" sz="2400" b="0" i="0" dirty="0">
                          <a:solidFill>
                            <a:srgbClr val="C00000"/>
                          </a:solidFill>
                          <a:latin typeface="+mn-lt"/>
                        </a:rPr>
                        <a:t> (methane)</a:t>
                      </a: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b="0" i="0" dirty="0">
                          <a:solidFill>
                            <a:srgbClr val="C00000"/>
                          </a:solidFill>
                          <a:latin typeface="+mn-lt"/>
                        </a:rPr>
                        <a:t>1.6 </a:t>
                      </a:r>
                      <a:r>
                        <a:rPr lang="en-US" sz="2400" b="0" i="0" dirty="0" err="1" smtClean="0">
                          <a:solidFill>
                            <a:srgbClr val="C00000"/>
                          </a:solidFill>
                          <a:latin typeface="+mn-lt"/>
                        </a:rPr>
                        <a:t>ppmv</a:t>
                      </a:r>
                      <a:r>
                        <a:rPr lang="en-US" sz="2400" b="0" i="0" dirty="0" smtClean="0">
                          <a:solidFill>
                            <a:srgbClr val="C00000"/>
                          </a:solidFill>
                          <a:latin typeface="+mn-lt"/>
                        </a:rPr>
                        <a:t> </a:t>
                      </a:r>
                      <a:endParaRPr lang="en-US" sz="2400" b="0" i="0" dirty="0">
                        <a:solidFill>
                          <a:srgbClr val="C00000"/>
                        </a:solidFill>
                        <a:latin typeface="+mn-lt"/>
                      </a:endParaRP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a:solidFill>
                            <a:srgbClr val="C00000"/>
                          </a:solidFill>
                          <a:latin typeface="+mn-lt"/>
                        </a:rPr>
                        <a:t>N</a:t>
                      </a:r>
                      <a:r>
                        <a:rPr lang="en-US" sz="2400" baseline="-25000" dirty="0">
                          <a:solidFill>
                            <a:srgbClr val="C00000"/>
                          </a:solidFill>
                          <a:latin typeface="+mn-lt"/>
                        </a:rPr>
                        <a:t>2</a:t>
                      </a:r>
                      <a:r>
                        <a:rPr lang="en-US" sz="2400" dirty="0">
                          <a:solidFill>
                            <a:srgbClr val="C00000"/>
                          </a:solidFill>
                          <a:latin typeface="+mn-lt"/>
                        </a:rPr>
                        <a:t>O (nitric oxide)</a:t>
                      </a: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a:solidFill>
                            <a:srgbClr val="C00000"/>
                          </a:solidFill>
                          <a:latin typeface="+mn-lt"/>
                        </a:rPr>
                        <a:t>350 </a:t>
                      </a:r>
                      <a:r>
                        <a:rPr lang="en-US" sz="2400" dirty="0" err="1">
                          <a:solidFill>
                            <a:srgbClr val="C00000"/>
                          </a:solidFill>
                          <a:latin typeface="+mn-lt"/>
                        </a:rPr>
                        <a:t>ppbv</a:t>
                      </a:r>
                      <a:endParaRPr lang="en-US" sz="2400" dirty="0">
                        <a:solidFill>
                          <a:srgbClr val="C00000"/>
                        </a:solidFill>
                        <a:latin typeface="+mn-lt"/>
                      </a:endParaRP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b="0" i="0" dirty="0">
                          <a:solidFill>
                            <a:srgbClr val="C00000"/>
                          </a:solidFill>
                          <a:latin typeface="+mn-lt"/>
                        </a:rPr>
                        <a:t>CO (carbon monoxide)</a:t>
                      </a: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b="0" i="0" dirty="0">
                          <a:solidFill>
                            <a:srgbClr val="C00000"/>
                          </a:solidFill>
                          <a:latin typeface="+mn-lt"/>
                        </a:rPr>
                        <a:t>70 </a:t>
                      </a:r>
                      <a:r>
                        <a:rPr lang="en-US" sz="2400" b="0" i="0" dirty="0" err="1">
                          <a:solidFill>
                            <a:srgbClr val="C00000"/>
                          </a:solidFill>
                          <a:latin typeface="+mn-lt"/>
                        </a:rPr>
                        <a:t>ppbv</a:t>
                      </a:r>
                      <a:endParaRPr lang="en-US" sz="2400" b="0" i="0" dirty="0">
                        <a:solidFill>
                          <a:srgbClr val="C00000"/>
                        </a:solidFill>
                        <a:latin typeface="+mn-lt"/>
                      </a:endParaRP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r h="0">
                <a:tc>
                  <a:txBody>
                    <a:bodyPr/>
                    <a:lstStyle/>
                    <a:p>
                      <a:pPr algn="ctr"/>
                      <a:r>
                        <a:rPr lang="en-US" sz="2400" dirty="0" smtClean="0">
                          <a:solidFill>
                            <a:srgbClr val="C00000"/>
                          </a:solidFill>
                          <a:latin typeface="+mn-lt"/>
                        </a:rPr>
                        <a:t>CFC’s </a:t>
                      </a:r>
                      <a:r>
                        <a:rPr lang="en-US" sz="2400" dirty="0">
                          <a:solidFill>
                            <a:srgbClr val="C00000"/>
                          </a:solidFill>
                          <a:latin typeface="+mn-lt"/>
                        </a:rPr>
                        <a:t>11-12</a:t>
                      </a: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US" sz="2400" dirty="0">
                          <a:solidFill>
                            <a:srgbClr val="C00000"/>
                          </a:solidFill>
                          <a:latin typeface="+mn-lt"/>
                        </a:rPr>
                        <a:t>0.2-0.3 </a:t>
                      </a:r>
                      <a:r>
                        <a:rPr lang="en-US" sz="2400" dirty="0" err="1">
                          <a:solidFill>
                            <a:srgbClr val="C00000"/>
                          </a:solidFill>
                          <a:latin typeface="+mn-lt"/>
                        </a:rPr>
                        <a:t>ppbv</a:t>
                      </a:r>
                      <a:endParaRPr lang="en-US" sz="2400" dirty="0">
                        <a:solidFill>
                          <a:srgbClr val="C00000"/>
                        </a:solidFill>
                        <a:latin typeface="+mn-lt"/>
                      </a:endParaRPr>
                    </a:p>
                  </a:txBody>
                  <a:tcPr marL="95250" marR="95250" marT="95250" marB="9525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20000"/>
                        <a:lumOff val="80000"/>
                      </a:schemeClr>
                    </a:solidFill>
                  </a:tcPr>
                </a:tc>
              </a:tr>
            </a:tbl>
          </a:graphicData>
        </a:graphic>
      </p:graphicFrame>
    </p:spTree>
    <p:extLst>
      <p:ext uri="{BB962C8B-B14F-4D97-AF65-F5344CB8AC3E}">
        <p14:creationId xmlns:p14="http://schemas.microsoft.com/office/powerpoint/2010/main" val="1683155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Ozone Layer</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Ozone, O</a:t>
            </a:r>
            <a:r>
              <a:rPr lang="en-US" baseline="-25000" dirty="0" smtClean="0"/>
              <a:t>3</a:t>
            </a:r>
            <a:r>
              <a:rPr lang="en-US" dirty="0" smtClean="0"/>
              <a:t>, </a:t>
            </a:r>
            <a:r>
              <a:rPr lang="en-US" dirty="0"/>
              <a:t>is a colorless gas. Chemically, ozone is very active; it reacts readily with a great many other substances. Near the Earth’s surface, those reactions cause rubber to crack, hurt plant life, and damage people’s lung tissues. But ozone also absorbs harmful components of sunlight, known as “ultraviolet B”, or “UV-B”. High above the surface, above even the weather systems, a tenuous layer of ozone gas absorbs UV-B, protecting living things below.</a:t>
            </a:r>
          </a:p>
        </p:txBody>
      </p:sp>
      <p:sp>
        <p:nvSpPr>
          <p:cNvPr id="4" name="TextBox 3"/>
          <p:cNvSpPr txBox="1"/>
          <p:nvPr/>
        </p:nvSpPr>
        <p:spPr>
          <a:xfrm>
            <a:off x="5486400" y="6172200"/>
            <a:ext cx="3296095" cy="369332"/>
          </a:xfrm>
          <a:prstGeom prst="rect">
            <a:avLst/>
          </a:prstGeom>
          <a:noFill/>
        </p:spPr>
        <p:txBody>
          <a:bodyPr wrap="none" rtlCol="0">
            <a:spAutoFit/>
          </a:bodyPr>
          <a:lstStyle/>
          <a:p>
            <a:r>
              <a:rPr lang="en-US" dirty="0" smtClean="0"/>
              <a:t>Source: </a:t>
            </a:r>
            <a:r>
              <a:rPr lang="en-US" dirty="0"/>
              <a:t>NASA Ozone Watch</a:t>
            </a:r>
          </a:p>
        </p:txBody>
      </p:sp>
    </p:spTree>
    <p:extLst>
      <p:ext uri="{BB962C8B-B14F-4D97-AF65-F5344CB8AC3E}">
        <p14:creationId xmlns:p14="http://schemas.microsoft.com/office/powerpoint/2010/main" val="23850933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lstStyle/>
          <a:p>
            <a:r>
              <a:rPr lang="en-US" dirty="0" smtClean="0"/>
              <a:t> </a:t>
            </a:r>
            <a:r>
              <a:rPr lang="en-US" dirty="0" smtClean="0">
                <a:effectLst>
                  <a:outerShdw blurRad="38100" dist="38100" dir="2700000" algn="tl">
                    <a:srgbClr val="000000">
                      <a:alpha val="43137"/>
                    </a:srgbClr>
                  </a:outerShdw>
                </a:effectLst>
              </a:rPr>
              <a:t>The Ozone Cycle</a:t>
            </a:r>
            <a:endParaRPr lang="en-US" dirty="0">
              <a:effectLst>
                <a:outerShdw blurRad="38100" dist="38100" dir="2700000" algn="tl">
                  <a:srgbClr val="000000">
                    <a:alpha val="43137"/>
                  </a:srgbClr>
                </a:outerShdw>
              </a:effectLst>
            </a:endParaRPr>
          </a:p>
        </p:txBody>
      </p:sp>
      <p:pic>
        <p:nvPicPr>
          <p:cNvPr id="3074" name="Picture 2" descr="File:Ozone cycle.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761999"/>
            <a:ext cx="7620000" cy="5391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8893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1210" y="152400"/>
            <a:ext cx="5947489" cy="868362"/>
          </a:xfrm>
        </p:spPr>
        <p:txBody>
          <a:bodyPr>
            <a:normAutofit/>
          </a:bodyPr>
          <a:lstStyle/>
          <a:p>
            <a:r>
              <a:rPr lang="en-US" sz="4000" dirty="0" smtClean="0">
                <a:effectLst>
                  <a:outerShdw blurRad="38100" dist="38100" dir="2700000" algn="tl">
                    <a:srgbClr val="000000">
                      <a:alpha val="43137"/>
                    </a:srgbClr>
                  </a:outerShdw>
                </a:effectLst>
              </a:rPr>
              <a:t>Ozone Destruction</a:t>
            </a:r>
            <a:endParaRPr lang="en-US" sz="4000" dirty="0">
              <a:effectLst>
                <a:outerShdw blurRad="38100" dist="38100" dir="2700000" algn="tl">
                  <a:srgbClr val="000000">
                    <a:alpha val="43137"/>
                  </a:srgbClr>
                </a:outerShdw>
              </a:effectLst>
            </a:endParaRPr>
          </a:p>
        </p:txBody>
      </p:sp>
      <p:sp>
        <p:nvSpPr>
          <p:cNvPr id="4" name="TextBox 3"/>
          <p:cNvSpPr txBox="1"/>
          <p:nvPr/>
        </p:nvSpPr>
        <p:spPr>
          <a:xfrm>
            <a:off x="2667000" y="1066800"/>
            <a:ext cx="6248400" cy="1569660"/>
          </a:xfrm>
          <a:prstGeom prst="rect">
            <a:avLst/>
          </a:prstGeom>
          <a:noFill/>
        </p:spPr>
        <p:txBody>
          <a:bodyPr wrap="square" rtlCol="0">
            <a:spAutoFit/>
          </a:bodyPr>
          <a:lstStyle/>
          <a:p>
            <a:r>
              <a:rPr lang="en-US" sz="2400" dirty="0" smtClean="0"/>
              <a:t>Small, </a:t>
            </a:r>
            <a:r>
              <a:rPr lang="en-US" sz="2400" i="1" u="sng" dirty="0" smtClean="0"/>
              <a:t>mostly</a:t>
            </a:r>
            <a:r>
              <a:rPr lang="en-US" sz="2400" dirty="0" smtClean="0"/>
              <a:t> man-made organic molecules containing chlorine and/or bromine enter the atmosphere, and find their way to the stratosphere due to low reactivity.</a:t>
            </a:r>
            <a:endParaRPr 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583812"/>
            <a:ext cx="1905434" cy="1702188"/>
          </a:xfrm>
          <a:prstGeom prst="rect">
            <a:avLst/>
          </a:prstGeom>
        </p:spPr>
      </p:pic>
      <p:sp>
        <p:nvSpPr>
          <p:cNvPr id="6" name="TextBox 5"/>
          <p:cNvSpPr txBox="1"/>
          <p:nvPr/>
        </p:nvSpPr>
        <p:spPr>
          <a:xfrm>
            <a:off x="478411" y="2221468"/>
            <a:ext cx="1863011" cy="369332"/>
          </a:xfrm>
          <a:prstGeom prst="rect">
            <a:avLst/>
          </a:prstGeom>
          <a:noFill/>
        </p:spPr>
        <p:txBody>
          <a:bodyPr wrap="none" rtlCol="0">
            <a:spAutoFit/>
          </a:bodyPr>
          <a:lstStyle/>
          <a:p>
            <a:r>
              <a:rPr lang="en-US" dirty="0" smtClean="0"/>
              <a:t>CFCl</a:t>
            </a:r>
            <a:r>
              <a:rPr lang="en-US" baseline="-25000" dirty="0" smtClean="0"/>
              <a:t>3</a:t>
            </a:r>
            <a:r>
              <a:rPr lang="en-US" dirty="0" smtClean="0"/>
              <a:t>, Freon-11</a:t>
            </a:r>
            <a:endParaRPr lang="en-US" dirty="0"/>
          </a:p>
        </p:txBody>
      </p:sp>
      <p:sp>
        <p:nvSpPr>
          <p:cNvPr id="8" name="Rectangle 7"/>
          <p:cNvSpPr/>
          <p:nvPr/>
        </p:nvSpPr>
        <p:spPr>
          <a:xfrm>
            <a:off x="620486" y="2817167"/>
            <a:ext cx="7990114" cy="830997"/>
          </a:xfrm>
          <a:prstGeom prst="rect">
            <a:avLst/>
          </a:prstGeom>
        </p:spPr>
        <p:txBody>
          <a:bodyPr wrap="square">
            <a:spAutoFit/>
          </a:bodyPr>
          <a:lstStyle/>
          <a:p>
            <a:r>
              <a:rPr lang="en-US" sz="2400" dirty="0" smtClean="0"/>
              <a:t>Once in the stratosphere:</a:t>
            </a:r>
          </a:p>
          <a:p>
            <a:r>
              <a:rPr lang="en-US" sz="2400" dirty="0"/>
              <a:t>	</a:t>
            </a:r>
            <a:r>
              <a:rPr lang="en-US" sz="2400" dirty="0" smtClean="0"/>
              <a:t>    CFCl</a:t>
            </a:r>
            <a:r>
              <a:rPr lang="en-US" sz="2400" baseline="-25000" dirty="0" smtClean="0"/>
              <a:t>3</a:t>
            </a:r>
            <a:r>
              <a:rPr lang="en-US" sz="2400" dirty="0"/>
              <a:t> </a:t>
            </a:r>
            <a:r>
              <a:rPr lang="en-US" sz="2400" dirty="0" smtClean="0"/>
              <a:t>+ </a:t>
            </a:r>
            <a:r>
              <a:rPr lang="en-US" sz="2400" dirty="0"/>
              <a:t>radiation → CFCl</a:t>
            </a:r>
            <a:r>
              <a:rPr lang="en-US" sz="2400" baseline="-25000" dirty="0"/>
              <a:t>2</a:t>
            </a:r>
            <a:r>
              <a:rPr lang="en-US" sz="2400" dirty="0"/>
              <a:t> + </a:t>
            </a:r>
            <a:r>
              <a:rPr lang="en-US" sz="2400" dirty="0" smtClean="0"/>
              <a:t>Cl</a:t>
            </a:r>
            <a:endParaRPr lang="en-US" sz="2400" dirty="0"/>
          </a:p>
        </p:txBody>
      </p:sp>
      <p:sp>
        <p:nvSpPr>
          <p:cNvPr id="10" name="TextBox 9"/>
          <p:cNvSpPr txBox="1"/>
          <p:nvPr/>
        </p:nvSpPr>
        <p:spPr>
          <a:xfrm>
            <a:off x="620920" y="3648164"/>
            <a:ext cx="8001000" cy="1477328"/>
          </a:xfrm>
          <a:prstGeom prst="rect">
            <a:avLst/>
          </a:prstGeom>
          <a:noFill/>
        </p:spPr>
        <p:txBody>
          <a:bodyPr wrap="square" rtlCol="0">
            <a:spAutoFit/>
          </a:bodyPr>
          <a:lstStyle/>
          <a:p>
            <a:r>
              <a:rPr lang="en-US" sz="2400" dirty="0"/>
              <a:t>The chlorine atom changes an ozone molecule to ordinary </a:t>
            </a:r>
            <a:r>
              <a:rPr lang="en-US" sz="2400" dirty="0" smtClean="0"/>
              <a:t>oxygen:</a:t>
            </a:r>
          </a:p>
          <a:p>
            <a:r>
              <a:rPr lang="en-US" dirty="0" smtClean="0"/>
              <a:t>			</a:t>
            </a:r>
            <a:r>
              <a:rPr lang="en-US" sz="2400" dirty="0" smtClean="0"/>
              <a:t>Cl </a:t>
            </a:r>
            <a:r>
              <a:rPr lang="en-US" sz="2400" dirty="0"/>
              <a:t>+ </a:t>
            </a:r>
            <a:r>
              <a:rPr lang="en-US" sz="2400" dirty="0" smtClean="0"/>
              <a:t>O</a:t>
            </a:r>
            <a:r>
              <a:rPr lang="en-US" sz="2400" baseline="-25000" dirty="0" smtClean="0"/>
              <a:t>3</a:t>
            </a:r>
            <a:r>
              <a:rPr lang="en-US" sz="2400" dirty="0"/>
              <a:t> → </a:t>
            </a:r>
            <a:r>
              <a:rPr lang="en-US" sz="2400" dirty="0" err="1"/>
              <a:t>ClO</a:t>
            </a:r>
            <a:r>
              <a:rPr lang="en-US" sz="2400" dirty="0"/>
              <a:t> + </a:t>
            </a:r>
            <a:r>
              <a:rPr lang="en-US" sz="2400" dirty="0" smtClean="0"/>
              <a:t>O</a:t>
            </a:r>
            <a:r>
              <a:rPr lang="en-US" sz="2400" baseline="-25000" dirty="0" smtClean="0"/>
              <a:t>2</a:t>
            </a:r>
            <a:endParaRPr lang="en-US" sz="2400" dirty="0"/>
          </a:p>
          <a:p>
            <a:endParaRPr lang="en-US" dirty="0"/>
          </a:p>
        </p:txBody>
      </p:sp>
      <p:sp>
        <p:nvSpPr>
          <p:cNvPr id="11" name="TextBox 10"/>
          <p:cNvSpPr txBox="1"/>
          <p:nvPr/>
        </p:nvSpPr>
        <p:spPr>
          <a:xfrm>
            <a:off x="620486" y="4800600"/>
            <a:ext cx="8142514" cy="1938992"/>
          </a:xfrm>
          <a:prstGeom prst="rect">
            <a:avLst/>
          </a:prstGeom>
          <a:noFill/>
        </p:spPr>
        <p:txBody>
          <a:bodyPr wrap="square" rtlCol="0">
            <a:spAutoFit/>
          </a:bodyPr>
          <a:lstStyle/>
          <a:p>
            <a:r>
              <a:rPr lang="en-US" sz="2400" dirty="0"/>
              <a:t>The </a:t>
            </a:r>
            <a:r>
              <a:rPr lang="en-US" sz="2400" dirty="0" err="1"/>
              <a:t>ClO</a:t>
            </a:r>
            <a:r>
              <a:rPr lang="en-US" sz="2400" dirty="0"/>
              <a:t> from the previous reaction destroys a second ozone molecule and </a:t>
            </a:r>
            <a:r>
              <a:rPr lang="en-US" sz="2400" dirty="0" smtClean="0"/>
              <a:t>restores </a:t>
            </a:r>
            <a:r>
              <a:rPr lang="en-US" sz="2400" dirty="0"/>
              <a:t>the </a:t>
            </a:r>
            <a:r>
              <a:rPr lang="en-US" sz="2400" dirty="0" smtClean="0"/>
              <a:t>chlorine </a:t>
            </a:r>
            <a:r>
              <a:rPr lang="en-US" sz="2400" dirty="0"/>
              <a:t>atom, which can repeat the first reaction and continue to destroy ozone.</a:t>
            </a:r>
          </a:p>
          <a:p>
            <a:r>
              <a:rPr lang="en-US" sz="2400" dirty="0" smtClean="0"/>
              <a:t>		      </a:t>
            </a:r>
            <a:r>
              <a:rPr lang="en-US" sz="2400" dirty="0" err="1" smtClean="0"/>
              <a:t>ClO</a:t>
            </a:r>
            <a:r>
              <a:rPr lang="en-US" sz="2400" dirty="0" smtClean="0"/>
              <a:t> </a:t>
            </a:r>
            <a:r>
              <a:rPr lang="en-US" sz="2400" dirty="0"/>
              <a:t>+ </a:t>
            </a:r>
            <a:r>
              <a:rPr lang="en-US" sz="2400" dirty="0" smtClean="0"/>
              <a:t>O</a:t>
            </a:r>
            <a:r>
              <a:rPr lang="en-US" sz="2400" baseline="-25000" dirty="0" smtClean="0"/>
              <a:t>3</a:t>
            </a:r>
            <a:r>
              <a:rPr lang="en-US" sz="2400" dirty="0"/>
              <a:t> → Cl + 2 </a:t>
            </a:r>
            <a:r>
              <a:rPr lang="en-US" sz="2400" dirty="0" smtClean="0"/>
              <a:t>O</a:t>
            </a:r>
            <a:r>
              <a:rPr lang="en-US" sz="2400" baseline="-25000" dirty="0" smtClean="0"/>
              <a:t>2</a:t>
            </a:r>
            <a:endParaRPr lang="en-US" sz="2400" dirty="0"/>
          </a:p>
        </p:txBody>
      </p:sp>
    </p:spTree>
    <p:extLst>
      <p:ext uri="{BB962C8B-B14F-4D97-AF65-F5344CB8AC3E}">
        <p14:creationId xmlns:p14="http://schemas.microsoft.com/office/powerpoint/2010/main" val="115262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943600" cy="3154362"/>
          </a:xfrm>
        </p:spPr>
        <p:txBody>
          <a:bodyPr/>
          <a:lstStyle/>
          <a:p>
            <a:r>
              <a:rPr lang="en-US" dirty="0" smtClean="0"/>
              <a:t>Sources of </a:t>
            </a:r>
            <a:br>
              <a:rPr lang="en-US" dirty="0" smtClean="0"/>
            </a:br>
            <a:r>
              <a:rPr lang="en-US" dirty="0" smtClean="0"/>
              <a:t>Stratospheric</a:t>
            </a:r>
            <a:br>
              <a:rPr lang="en-US" dirty="0" smtClean="0"/>
            </a:br>
            <a:r>
              <a:rPr lang="en-US" dirty="0" smtClean="0"/>
              <a:t>Chlorine</a:t>
            </a:r>
            <a:endParaRPr lang="en-US" dirty="0"/>
          </a:p>
        </p:txBody>
      </p:sp>
      <p:pic>
        <p:nvPicPr>
          <p:cNvPr id="4098" name="Picture 2" descr="http://upload.wikimedia.org/wikipedia/commons/2/27/Sources_stratospheric_chlori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10924" cy="640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444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7"/>
            <a:ext cx="8229600" cy="1143000"/>
          </a:xfrm>
        </p:spPr>
        <p:txBody>
          <a:bodyPr>
            <a:normAutofit/>
          </a:bodyPr>
          <a:lstStyle/>
          <a:p>
            <a:r>
              <a:rPr lang="en-US" sz="3600" dirty="0" smtClean="0">
                <a:effectLst>
                  <a:outerShdw blurRad="38100" dist="38100" dir="2700000" algn="tl">
                    <a:srgbClr val="000000">
                      <a:alpha val="43137"/>
                    </a:srgbClr>
                  </a:outerShdw>
                </a:effectLst>
              </a:rPr>
              <a:t>Southern Hemisphere Ozone Hole</a:t>
            </a:r>
            <a:endParaRPr lang="en-US" sz="3600" dirty="0">
              <a:effectLst>
                <a:outerShdw blurRad="38100" dist="38100" dir="2700000" algn="tl">
                  <a:srgbClr val="000000">
                    <a:alpha val="43137"/>
                  </a:srgbClr>
                </a:outerShdw>
              </a:effectLst>
            </a:endParaRPr>
          </a:p>
        </p:txBody>
      </p:sp>
      <p:pic>
        <p:nvPicPr>
          <p:cNvPr id="2050" name="Picture 2" descr="Antarctic ozone map for 24 September 2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 y="1676400"/>
            <a:ext cx="4234543" cy="42345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53632" y="1283732"/>
            <a:ext cx="2432076" cy="369332"/>
          </a:xfrm>
          <a:prstGeom prst="rect">
            <a:avLst/>
          </a:prstGeom>
          <a:noFill/>
        </p:spPr>
        <p:txBody>
          <a:bodyPr wrap="none" rtlCol="0">
            <a:spAutoFit/>
          </a:bodyPr>
          <a:lstStyle/>
          <a:p>
            <a:r>
              <a:rPr lang="en-US" dirty="0" smtClean="0"/>
              <a:t>September 24, 2006</a:t>
            </a:r>
            <a:endParaRPr lang="en-US" dirty="0"/>
          </a:p>
        </p:txBody>
      </p:sp>
      <p:pic>
        <p:nvPicPr>
          <p:cNvPr id="2052" name="Picture 4" descr="Palette relating map colors to ozone valu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142" y="5986967"/>
            <a:ext cx="3733800" cy="73979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486400" y="6172200"/>
            <a:ext cx="3296095" cy="369332"/>
          </a:xfrm>
          <a:prstGeom prst="rect">
            <a:avLst/>
          </a:prstGeom>
          <a:noFill/>
        </p:spPr>
        <p:txBody>
          <a:bodyPr wrap="none" rtlCol="0">
            <a:spAutoFit/>
          </a:bodyPr>
          <a:lstStyle/>
          <a:p>
            <a:r>
              <a:rPr lang="en-US" dirty="0" smtClean="0"/>
              <a:t>Source: </a:t>
            </a:r>
            <a:r>
              <a:rPr lang="en-US" dirty="0"/>
              <a:t>NASA Ozone Watch</a:t>
            </a:r>
          </a:p>
        </p:txBody>
      </p:sp>
      <p:sp>
        <p:nvSpPr>
          <p:cNvPr id="5" name="TextBox 4"/>
          <p:cNvSpPr txBox="1"/>
          <p:nvPr/>
        </p:nvSpPr>
        <p:spPr>
          <a:xfrm>
            <a:off x="4569722" y="1446627"/>
            <a:ext cx="4421877" cy="3785652"/>
          </a:xfrm>
          <a:prstGeom prst="rect">
            <a:avLst/>
          </a:prstGeom>
          <a:noFill/>
        </p:spPr>
        <p:txBody>
          <a:bodyPr wrap="square" rtlCol="0">
            <a:spAutoFit/>
          </a:bodyPr>
          <a:lstStyle/>
          <a:p>
            <a:r>
              <a:rPr lang="en-US" sz="2400" dirty="0"/>
              <a:t>Each year for the past few decades during the Southern Hemisphere spring, chemical reactions involving chlorine and bromine cause ozone in the southern polar region to be destroyed rapidly and severely. This depleted region is known as the “ozone hole”.</a:t>
            </a:r>
          </a:p>
        </p:txBody>
      </p:sp>
    </p:spTree>
    <p:extLst>
      <p:ext uri="{BB962C8B-B14F-4D97-AF65-F5344CB8AC3E}">
        <p14:creationId xmlns:p14="http://schemas.microsoft.com/office/powerpoint/2010/main" val="22390590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ER_PHOTO_0" val="png|iVBORw0KGgoAAAANSUhEUgAAAQsAAACJCAYAAAA7Wh01AAAABHNCSVQICAgIfAhkiAAAAAlwSFlz&#10;AAALEgAACxIB0t1+/AAAABZ0RVh0Q3JlYXRpb24gVGltZQAwNS8wNC8xNN3xqsgAAAAcdEVYdFNv&#10;ZnR3YXJlAEFkb2JlIEZpcmV3b3JrcyBDUzbovLKMAAAgAElEQVR4nOy8d5idV3nu/Vvr7bvNnj6j&#10;qerFkiy5yAYXLBuMDdhxAUIJCSScEEICOZz0kBNSOecL5aPXADY22GBjhG3ce8G2LKtYljUqI2l6&#10;n9n9rWt9f+wt2RCSAyflu8LlZ66ZPfNee7/vWmvWetbz3Pf9LDEyO6J5xV6xV+wV+z+YCdCcbcY2&#10;bKQwkFqCAKEBpUFAYoAWEGvQGtAgAYPG+6SoX6R+QQiQGrQWJ68ihEBTv5+oXwFAa00UK4RQmIaJ&#10;EKLxicaDtEZrEEIiECevnjIh6vfQWoFsPKPRLoVACYHSut52wJACG4XU9TYIJKBRQKw0YRgQxT6W&#10;ZeBaLoY42abGfRGNZ76sHY1+aqERgDz5BiBpjJUQAlTj/bLR/UZnRGM4El1/VUoRJQnSMDBlvY9J&#10;EoPQjXsboOo3EQKErHc4aYy5EPXPKFVvhmzcQzQarJVCNsZNCHHq+xV7xX7alFYkKgFAjMyO6NZ8&#10;JynT/v+5Wf+xpqivTUF9rb5ir9gr9ouZCSC1Uf+rrEDF9auOCSIGKdEowsbuawEGglP7kNagrcb2&#10;BojGLp+ECLP+CK01iUowDZNT+7F++U4mQScgDNAKhInSmlrgE8YhjmXhOQ5CyMbndH2rrD+w/lkd&#10;kEhFqGOE0tgYCCRaSBIg1hqEUb+qFEIYGMKsb78ItAStExACKSVaKUAh5EvPUXGM1gnCMBFSNq6e&#10;dD/iZd+81E8UsYrQWiOlAQLqMZLRaDt1TyY16BgasZHWIKREKYVKEgzTQEpQKgGtENJCCLMRwcQg&#10;IqAxfo0+1cMKQNiN8TJJknrfT0YVuhEBSSlfiS5esX/VGstZQgy10VHCWoHY0RhZC2VAojWR1Cgp&#10;0AIc0yKJY2ampvErVZIwQicmHe09mJZJEFQwzXrM68cBidZ0dfUwMTVFEATkvBSG0iRKYxgWAEmS&#10;EAQB6UyW0A8JggjLcQh1xMTUBKDoaGvBcSwMaWJIk0wmQ1CrUfNrSDQQoVyLyIDED6FcwzYcLDeN&#10;NE2UEEjTAhRhtYIhDAxhEPghju2QzngoneD7ASqppw2WbSEk+L5PEPiYpkm+uQWd1OP8VMolSULi&#10;OCTyQ4hBS5CWgZYSKQReKoWXSiFNg1glKK0pFatEYUw+24Rf9amUq6RTHn61hDQEuVwTS8UCANlc&#10;mqZ8jiTSxHGM1godRygFlZJPENZwPQPLlFiGiQDiqO6cwiDENCHSmpmZRUYnFhCmx3kXbCefb/4J&#10;Z/GKvWL/JzOhjj1QCpk4eIBKcRYrZyDyDpGhibXCTrtoCUEcEiiBYzpMTU4wPTGJa9m05bvYe3yY&#10;w0cP0dySo3+gl2y+icQ0KZTKOCmLkfFhVKxZQuIXSiAkSaLxfR/bdvFcj2qlhud5GIZFU76JdLNH&#10;yowxpGZ+6iiObRKGMbaTpruri3KlzMjIKCnXwbEMyjKipX8ZadsGGWFpQVCOqFQqFCtVIg1KR1TL&#10;C4RBQBjE1CoBTbksba15osBnaamI56bIZpsQhkWi6zt9rVYjTmJSjkdpvoJlmnR1t1MoLVCtlTCl&#10;AVrjRxHSsQlVTBLGGErS1taGl8uwUCpQ9WvU/IRa1Wd5/yBhGDM9MU3Wc9BJiOe6NOXzjE9NEoQ1&#10;2rvydHR2YJgGoOqOq1LFNhxqtaDRjlayGRfPsAj8GqVKCSkbWIuOOTA0xHN7DzI0PEH/wHrOOvtc&#10;hGhBqTqIIsXLIsVX7BX7F8wE6pGzKlM5tJfSzDFSazrAzFEzEqQ0mJrxUTpFqAReLkcUhgg0A/19&#10;pFyHnp4+nt+7l+ZWkzPPWEU2nWbo0GHa2nsZPzhEVzbHqzZtxLQNJo4dZzqqEiWaUrlGGFbo6++k&#10;rb2DXbuewzNMBleuYG52juEjJxgbPcaqlQNUSouYOY/C0hyWY5Fxq8xMz7I0M0PbqjUIKYnKPsWp&#10;OWZKVarzReIgwstmMSyTIAzINeVob2nC6WnCNE3mZ2Y5NDSE58V0dTgkiUFT3iUMJVEM87PTLC4t&#10;0NbeSiabwcJExTFJEmKS0Jb1aHKyjI3Mkk1lUBoSDGpxjbHpcdpbO3Flmsr8NMQ+WddDSJPZhRmW&#10;iiXmpmawTIdCsYhFQnFhCi0VcRxTCyKWr1xOGM6z6+kHsQ1NLpsiIcYxMmRSbbS0dOJmshgYqDjm&#10;xMQIpWJIWIsxDUUmC4E/w5H9e3j20QNMLgY053sw5ctTJYEWdYBWNFKT/xs7BWT/GyfkfxnTnIrK&#10;hBAopRrAsvylHQQTQBsakQoxxofQR/dRa14JbR3EGcWhA0c4enSRfMt62ro30ukIbvrOLSQq5tWv&#10;fhXlcpFt52xl575HqFYWqdZGyTgZvnvjDtKmzeJild2PbuYtb38L6ZzN7t3PMD09izTTtLZ30t7Z&#10;zmM/vgdtaGq1CL8as+fAHsrlKiKOeOapJ2lrywEJhhCcGDnGmrXtdHZ2MDc9TxwmLMxMkGtfjpQu&#10;/rFJvFQW10sxMjVOr+PQ1tKCIzUr+rvo7mitszRJjEoC2tqb6FnWycCKbgCkmWf4+CzDJ6YxXBfX&#10;BU0FJSRKSQqlGrFIQMPw8edZnDrBnmeeIpdpAiFp62xm4+nroTjGkfHDbNp0LnFYY2JklpbWLhIl&#10;CYsVqGkqZR/HlVRLPkL4hEnAay58NW2d7Tyz8zl0IinOFYiXKizrztHfniOdTRGENogMcRhSLZYp&#10;p8uorOT4yDFqJReZZCgVT9DSVsU2x5HRNOFikcXZmMiPEUIjaGAWNEgaIU4Bvz/PXH95+nKSLTrJ&#10;F6F1nUlr/C2MX8bVc5IaPMkQanSDRvxljdNMgJgE2zAxLAchTSzpUCyXqMYFDFFjzapOgkST8nyi&#10;oMa6tWs4fuwoOokRWuPXqmidsLS0yMixo6Qdj5bOdjK2SaolR1tvM1MLk0RzIUPDh7GkycaNa0FK&#10;SqV5Tlu/EifjMj05y+joNOOjR8jlmrniV67g2rdcQZIEaJ1w4sQwTz3zJBs2rmP5wArCICQMQjwv&#10;B1aGY8dGGTp6mI72DjZu3IRlWRQWK7R12riOS+gbBL5AkxBHIUqZuKkchuFSLScopUllNIY0MAXk&#10;WrN0tfXhpiwM02FxsUKUSohkiCUUYVJlZnGW+XKNFw6dIIwC+gY7ODE9TKG0QKFQZf+BYVKpLIbh&#10;UChWcNwsUeQgZYq21i6OHnkBwzJYsaqXY7OTFBaL9A/0E/ohjz/6FCLUeFJTXWrh+PAMTU0eLR1t&#10;VGsxqXQeL5NFGyHddivNzSlsqUkCn2qlhu9X8fIend0dLF+9xFhhHsNQL3Go/0b7CbzjpI9A19Pa&#10;Ojf7S7psGpHUSc77ZET2S57OmQAJCUiJ4zokYYRjmOgo5PjYYfq7epmbK2GYaUiqpNwuXnX2NlK2&#10;yZlbTkcIOHjoefK5PG//1WvJZDzGx8ZZmF2gs6WDg4cOs37jZjq7+/FSWba/djvPPfMMKhbMzc0y&#10;Onac7mXn0LOsjXJhkcAvkvJMFuYmmZgcY2BwANtLESUR6eZ21m05l46ePlZv3oxpGqg4oVgsM7u0&#10;xPqtedZt3IAlBJ7jkmtqQgubnoGVCGlAFKC1TRTXqNVigjAhikFhESUmYRCiRZWMZ7JqeSdJXKZa&#10;KYOuEfo+Uit6u9rxgxC/WmKgZ5Dzzz+bpbkpjh4dZujwIarVIu3tLWSzKaQwKZdj8k0tZLNZRk+M&#10;4fsBszMLHDs2xvzMDN3tzVRqBXqWDSLtPC+88BjDx59hbGKS5hZB3m1ncWoOgc/c7AzzC5Jss0e5&#10;UqNQLrG2dT1NzQ5SBuSyJqYICCo+KpGEgaZa8nFch77+FpqPLGLZDe3Kv8PkeXnKotVLDJWioTXh&#10;Jbr6l9HqAYWqa4caYPFJ5c4vo5nQiBiFqFObSmMBOTtHd/MK8ulWSgvzdHSvpBqlqBRL5HJZpqcm&#10;mRwbI5vL8PyeFxAy4dmd+zBMaG1t46FHnyKolmnrbMNuynJico4gkCR+heGhYQQmmZTLYO8Ac1Mz&#10;VGolapWQWrlCcalCrRpx3TeuJ5dv4Q1XvJEtZ53FQL4LnWqnpbMbt6UXlUTEQQ0dQ8YwcS2LXMrD&#10;QhP7AT29vRRLIRPTM7S2tOPaDkeODGM7Jh0dbdhOCsvycL0MmWye2AuwLYlpCpLYIoogChVBGCKF&#10;TRhIFhZrOLZNZ/sgtXKRF148Qi7jsWrDJtKtbczMTNDSlKVcWqRaLrFi5TJWrlhFxkuzarCbyYkJ&#10;ytUuBgY7eHbXPjo6bZqa29m2bQOFSg/7X9jLmnVraGvvYGpyiSMHxui+KM+2rWtYmB3n8NHDnHPB&#10;RSwWqxw+MsyGTesxHMH8/DiupfDcgLC2hGlWCWshfk3hOBovbdKUF5jGqX/7v8nqArmTYbhGKfVS&#10;pCEEuqEE+6/mKH4e7EXrl/qttUaKBnUu/u8iqf8qeM9Ls0bUOX+jwcEXlqo0NfWR8/KctnY1WK2U&#10;fYsT4yM8v3c39939ALuf20lvby+ZbB7Tsnnu2f3YnsWynirdPcsZPjrE4eETZFu7CKMCcWyTsU2k&#10;lWKgb5Dl/b3kmzMsLk0xNTvGuq2b2Lx5G8ePjaG1QaRMZpcK9A6spW9wLdNzCyhZQNo5YmwSrbHc&#10;HG1elmpQhCQiDgPiOMCWEPol5mbmGR4+QalUJOulGR0bp7O7g2WWje24eF6apqY8XsqjUg6IYx9U&#10;RBRWKBRmQUd4qQypdAqd8SgUQ4aHR4i6l6Ein+mZeWyvjybLw7DTtLZ209vTQeTXOHH8CHPzs5RL&#10;Bbra22ltaqZnWTuLpZDFQkS1phkdm2PF6nUUlgJGxhdpburHs9vo7ljF0aFn2LvrIHrNaoZTk8zP&#10;TmLbeQ7sH2Ll6lWc96ptRMQslRcRKIJamUppgVpliTjQ6AQsI1vf7aSJlzJBmHUF6MtMQ0PY8c+n&#10;q+YlqapoyG+11sRJTJTE+IHPwsICYxPjzC8tkGhFc3MLg30D9HUtwzbtf74ITi62f2VivpzW/c/S&#10;f7yUVemXLeCX+qy0Ik4SojikWCoxOj5KpVJl1YpVdHd2IaXxC0ZSmpdncqdcTUPlnChFnMQYUmJI&#10;4999HH6aNj95/5+8/NL/wARwhA06wLANtCFYLFQQzW3Yzc0Eho1KgLCE66XoH2ynUJvg3e+7hlSu&#10;hWy2i8nJObqWdWFZFqVyhf7BQdauX8fz+/fw1M6dXHLVO0llW1BIMqZNVKkgDJNcLo0UMfGJISaj&#10;BNnWy8LMEkEqz4YNm+nq7mdkbIJCocR0ISASDo6XxZQWrpVCCxtDgzTAMgxUXAIzQYVlasUF/KUK&#10;shrR0+SRSjmEOsZK2WgR40dVkAmRrhEqnyBxCOMYx0wQuobBIkY0Q1ANmC+4VJoUrd0raR3oZ1FL&#10;hG2TsVuITIvYtFGGh2mnKVdr+Mog09rJlq5lGDpkenqcQ4eGODQ6jmV47Nt3mAMHRjhxYh5hSHye&#10;pr2jnXxTnt7eLu66817S6YepFH0mh4cJpiaZP3qQlCdp72zmie/tZmD1IG9682W09bSTteosyeJ8&#10;CSJJMB8wOjJHkqQplyMMF5QjqYYSIZxTgriTAOcp2Tc/a6JrlNaIEJCSWMYU/AUe3f1j7t/5GE/u&#10;28nk7DhBHBAGNbQAUzq0Zjv5+If/ljdf+KZ/daKqhoS/Lon/2RP5ZPv+o61e4VBP04SqS+u1hEQl&#10;+FHA0YljPLb/xzyy+1H2HXye2YV5LBz+4B3v57eveTdNmZZf4Fn15yh0vapCSIyG8FEAcRxzcPwY&#10;j+98jM2r1nLmhjNxbe/fv88vc8inxvynvXhj6OtsSAOk0SpBR3XhVPtAHzNmQKlUxnEcgqhAWIox&#10;nDy9K5fR1dNLTJpiUTNdrNGzejWGYSFn5+hcvpLE9tCpLM3dA6TznZiWh1IQ+D7pdAum5RAnEdVa&#10;hTC2wMwxt1gj0hYYKaq+YmpmnoXFArbrkclkqflBo36lrvWIFag4Iok1idaEQYLyA/xyiYXpaWQM&#10;rpcjVBrPc7BNi1KthOOlaWpqaYiXJHFcp71s18IyQGpJuVxmYWkBz87S2tEFdp5qEFKqKhw3i+d6&#10;SK1w3BzZTJpcrhm/VqVYLOKl8qTSWaKwimVbLF+9no5lPRwcOsSLBw6zbKCL8y46n+PHZhg6dIQz&#10;z9xINptmz57djI4v0jfQTCptcezwGGees4plrXlmRo+zWFmg1dCsWd9H2a+y/8Buzs5vI+VlMc0E&#10;IQMCv0RYK5FJG9heBteNiGXE5NIctSBAEaN/AYBTa4FKFAYQiIAfPHkn1/3gOh748aNEQQ1pCGSi&#10;MCwHMh6BX0FWSqTIkrLdnxmx6Je9CjRCNWak8S/vdv8ZJtBIrdGJqjsKNOWwynNH9rLjgR9yz2P3&#10;c/TEYULlg20ilMYxUlSq1foYnUQ9fy46qQ4Go+viXXlSSSsEURxy9877+cR1X2BkZJS/+f2/4Iz1&#10;Z/3H9Pll4/sTuhulGuptONmhhrMAkoQkDJAoWnIemaYcS6UZoiSgurhIuVZkWfcyWpa1E8UG7V3L&#10;qQUmve051q3ZiGFLkAaD/csxbRstIN/SSS5fwBAuFg5IA2mZ+NUagnpYNzW9SJRI1qzZQlNTM6Zh&#10;EccKNCRxTFO+BcMyMU0TCIkTRZwoaCzywPeRUqAMgRY2iXaIExfHbcU2LJrznfSmmhFWCmlZrFm3&#10;DiEkjmVSKJQIQ02pHNDRbuK6KYTwiUNBIQgohZqmljZauwYIcQm0Q29rngEzjWlY6Dgi8X1MAVLE&#10;zM3N46bzOF4zQjoIKYh0BInGSufoGVxJR88ApeI8ge+Tyim2njHIeRdsJpv16Oy0kIYgnUmTzWU4&#10;tuYYZuyxdfMWXtz1ND9+/EFO27KevsE1+DFEIkFYkqXiPEGtQqU6i19bIpW2yOUzKASO61CNBBNL&#10;MdIQJCqsy/h/TlMaDGkiTMXXbvsmH/n8RynMz2DbNtmOdlb0rmRV53JW9Sxnzl9ixz0/pKOzjXdd&#10;9Q4uOuNV/yLCmQBo3VgkGi2NUwDhKbDwP1t+roFE1WVHQnNsdpSb7r+Nb9z+TYZHDmJEGjubo7Wl&#10;m7gW4AmLN21/I2+5/Bqas82/EJpbp6wFQiuEqqc9wjAoBxW+c/8t/OM3/5GRqRF+/10f4qJtF+DZ&#10;7n9Yt0+alBLd+ApUgoHGNIyfjixo0FwK2xBYxNSqBapRjVQ2w2Jpibm5JXL5NrrTKXJuM7GSRBrS&#10;KRPLsSlWS+hEkLIzCEMhkTRpi2xsYdRiDE8QxxG+XyWJIkZHRykWirS2NrNi9VrcfJo4ikjiBNs1&#10;6iIXpbBMiyhJCKMYpXS93kNDlESEUT2qwBRIx8FLuUgvhWvY2K3dZNJZtHDQOATRS/UpSimiSOB6&#10;OTLZVtKpPK6XR6mwDmgqAzudp3MgRXNrP06mFVN6ODgo6aKUgU4UtmUhpCT0ayRaYNgeWlSoBQrL&#10;dnAzaRxXk+gq5coiwvHI5hy6ejuplcscPjLKxOg4U5PjpN1eVq0YIFGaWpiQKEm5Ao5wqFYMVq45&#10;E8fJEcZVgsTAzWYxNFRrVWzLQJshtmkRCQPPczEMScX3kYbAFpKuri7ax2uYhmzUjvwikwgWSnNc&#10;d/u3KczM0L58kF/dfg2v3XYRWzdupi/Xx8LCHJ/9zld43zXv5W1veDPreldhoNGJfll9TcNOMSX1&#10;CuVa5HN0aow4Stjcv/5lufN/rsMQArDqsvxdQ7v59Le/wB0P3UHVL5LJNXH6mVu56JwLCeKEhaUC&#10;F219FZeduZ2WbDORViQoLGH8fP5CCGSjQhihQEIhKPHVHd/is9d9msn5cX79rb/Of/uV36Cnpfs/&#10;nFV6KRUVHFo4xq233crGleu59PzX4ZgOoBsApwYMA9eysA2BFjFGFNMa2eSdJpyUoLe3h/ZsB8Zc&#10;iHRjUmmLjGmh/QqOilDFKnGS4EUKx0lhGDZ+IMhjYhRrVEsBNZXgB0VGx0Z5ft8hNqzbSHtHB0EQ&#10;UluMUSiiKEBrhWWaJH5EGEYoXa/DDqMIPwgJ/JDFpQKR7yNRyNio125I8AwQyiDGpOJLgqhe/g4m&#10;WkC5UiWOfFzXYWmpTBxrhLRZWKwSRwGJDvDDEMvJknYlfiJZKNcQpiTWCj+sksQK2zCwDImIYuLQ&#10;RwGLhTKLhQqZbII0FNRqSCcGw8cPfLRO0CqhOFMiZdm0tHRw6MAQz+/bT1Aq09neSaaplUQ5KGFh&#10;O534lZDx6TlShibX3I6wFFU/oFwVKGERx0BUQ2gPW6YphkUq1QTHE0RxQrXqE2gTQ3qoxERgvlT0&#10;V58lnJIRnaRUT81KQaNejgPHX2Ro9ATp9j7+6Y8/y+Wvej1SGkjqUYDtOvz6Ne+kr7sfs3EDpUCa&#10;8tRkVPpkmNsowhMCPwp55Lkn+OsvfpwVA6v56p9+nFQqhUCQoECrU6D7yc/Up+xLRwa8HIR9qeU/&#10;CUwKxCk6l0bkotCNcn1Zd2iijhU8uX8n/3Dd/8t9T9yFlBHr12/lHZe+nbe+7goGu/qYmJ3k8OQI&#10;mUy2ziBqjaFFvUBQaOKfkNHXkaAGf4BWCqXrz6wfNyBAGiyFRb6240Y+d8PnmZqf4Ko3vJkPv/WD&#10;rOlc2cAxfhIMPXlqwsu7/dOg8D8fl3o7lFYNxWnjaAItUFoRRRHlYpm//OLH2PHDHfzPD/wZF517&#10;EY5RL0Ss14ZoDYkkcGxKlSrGQ7sQT71I2VeITBNxNcS1UkReivm4iLBsBC6YDlrbIHX9jIggpogi&#10;kDHKM6Fso/2AA8Uxipk0c3NFlpaKaGHQ0zkASvPss7sIVYTlWRimIE5CLMsmDOrFWZZhohudCqOY&#10;EyPj5PMtzExOEvkBUoBhSMJYEcchliGwhMaUAqUksZLYpo1hmIBCa4UfBNi2RbG4yOzsFDOz82Qz&#10;LmHsAzEqqeI4YBqaIEwQwsOysoBJEAUIM8SQmiSMSCIN2sC2XSampigWy4RxjG3b+GGIMBSGCRAh&#10;hCKIAkqLFRzTZfT4FNpoQxvtPPzY8yxM3cvatWtZ1t8PlsXI+DRJFLM0P4HUAYaMyaRdwKBUirGd&#10;PLVajSSpUPPnmZkYpbS4CHGE5xoIkRAEPtpw8UmxsLhAVxKD8bKdG43ZWEMv02Se+nlyadbCiKQa&#10;Il2bR/c/i7RcNq1YT2umCdMw8dwUy1PZhpOIG+lEvV4mSmIqfpWjk4exhM2GFachkQilKfo+h08c&#10;ZXz0OFe+7o2kUiniJKZYK3Fw+ih+FHJ6zxqasy31PU1LlFboRqWwoTS1KCRSESnLwjRsUAIt6rL5&#10;2eI8YwsTtGaaWdHWj5AGSiRUwiqji5PMzM/Q29rJYMcAhjTZe2Q/n7npCzz45D14ts2rz9jOh3/9&#10;v7N9y/nY0qBQK7LzxV188bovUaxW+dPf/iOuvugKpIBYxcxWljg6fZwkjFjdtYKOXDtSGiQqIYgi&#10;RmbGmF6YprO9nYH2PizTpZaE3HjHd/nitz7H5NQY117+Zv7kXX/EYMcgYZIgjHq1tfwZ2I9SuuGI&#10;dENUKjCkIE4SSlENha4zddIANH4YMlGa4uD4UdrzbWzsXoMtLR7a/Th3P3oXR0aG+dHuh4gNxZGJ&#10;4wRJRLYBhJsAIqmXhZfaW4gHezFrEW5VYMcCPRviCQvXdRg9eoKyLNPW1YKXyhKFPo7TgeFl0GGA&#10;Wa7gSkGSkvhxBbH/eZxyiLzmDJoGunFs2HbWVjo7+om0w9TsEokALRSuZ2KamigOMaWN62ZwXbe+&#10;Gzd4/FKpRC6dobNrGcsH+ikWlpidm2mUsKfq58k0RDINuAgpTQwBtmUiDUEcKSzTw3EdZuemmJgY&#10;o72jhc5lTcRJlTiIcS0HFcaUK0tYjo0QLqUlH9OwsFzw41lcF2zbBW2htYOQBq1jIywuLjAw0Ec2&#10;m8E0bWwrQ2GpyNzcDLZj4nouxXKAZXjY1iFmpibYsm0b55+nePax+xg6sIfWthybztqKaQtM6bF6&#10;1SDoCqgYz3aIAh+tTOLIpRokFGuLLJXmsFLNzM9O4hgxGRtcUxPWamDazFcVw5MLSDOuH0NQz8wb&#10;o1SfeuqnHMXJV61h05rNfOgd7+fOx+7huh038vU7b6Iz08SGZSs5fd0GNq0/jQ0rN9Lf2osj63qd&#10;2EiYXZjjgd2P8t17bmL3C8+xvncT3/7H62htyjNTmuOZ/c9iN2W44QvXc+aKjcwXF3ho56N8+95b&#10;ODZzjEqlxrXnX82fv/8PcaXJ6MIYx6bG6W1bRn97N/uOHeTGu26ltLTE773jvWxatZEwCRmZGePu&#10;p+/ntntvY3hihKtecwUf/e0/wXIcnh3aw457drDr4D5GC1OcvnIdf/obH2ago5/bHtzBfU/eTdbz&#10;uOqSq/mDt32ATatPI4wihsaOcOPdN/OtH13H+NQor932OjpaW1EoZsqL3P/Eg9zz6N0cmDrMbGGR&#10;t22/it9/6/voyHew++g+br73Np4bep6RyROsWNbPX//2n3PuxrO549E7+cyNX2C6MMvbrno7b730&#10;Wh7e8wR//7VPcNkFl3LVBZfRkml6Sdch66m4UqATTahC9o4OEfsRp69cj0Dz5P5n+Oqt32LN2tP4&#10;4DXvoTWbZ2R6hOt33MjDLzzN6MIYMjD48l9+lrzr8Eef/Ev2HXwKaYJlpEhbKTauXUfOSaNVPZU0&#10;T84WJRXTGcHi2l6aOtrx2jpp6+rl4P4hRkZnWL1mI1MnJpj0Z5jvaKe1tYOFhSp9favxWrqZmJ5F&#10;1AqsG+imvS1PZ1ii+pkvU3xkN9WJOUR/H2u2bqS7YxCR2ExNLzE2PkKlVsOwJaZjEMU1NIqUl2X1&#10;qrW0Zlvrh3AhSJKEKEmwXYtU2iLb5DIzW2Tf889gmQa5XB7bdiiVSmilcVwXUzpYpksUBhiGwHXq&#10;lZoDA8vZtGkjiaoyvyCxHUk2m0IIB50oHNOiWiwxMbFEsVQh9AWFpRr5playOZtAzdPanqU534bn&#10;ZkliA4SiXEoRBkVSKYuWlgy2lUJrk2R3MkwAACAASURBVPm5GSqVMvNzNRKtSJSBUpLx8THmZiZ5&#10;8vGH6WhOc+H217Bu7QAvvLAPv+rT3tpGrRJiGwLTShEGNZAWLe1ZfD9m756j+JFJ1Q8pFn0cu5nm&#10;rCbrJmSdEBUVCUxNIk2KsY80FNJUCPnzYxZaC7TSdGY7+KsP/DnvvvadDJ8Y5oWxg4yOjzAxNcmN&#10;d32f+Zu/ymnrN/Lht72fy7ddClKw5+jzfPqGz3LrQ3cQ+kvYho23IYttWcwuzfPp736Zb9zwNbZu&#10;3cYVf/05qrWA6+66ga/dfD1nbtnChVu38f377yWyHQxhcOjYIf7hm59i5/5n+Z23v5eNg+v42PUf&#10;54mdT3D2qq0sFEuUamUe2/sEX/jel3nomQcJalXact1kszkSU/HY7sf5xLe+BCjO3LaN8pOPICKN&#10;advsO/g8Dz52PzLSXH3ZVXz41z7I+sF1lGtVnnpxJ1+55evc+/g9FP15VvSt5pqLr+XMdWcwVZjj&#10;Szuu54cP3M4Z607jtNUbefzZpzENG2FIHtn1KJ/4xmdIbNi6ZRPl0jxCKQzD4MCx/Xz79uuYWhjj&#10;Ta+/km2bz+XGH93KwzvvY3ZsHMswOG/jNlozzSidIOVLaR0SEp1w7zMP8ZFP/y0dLd38ze/9IU+/&#10;8BRfufmfOHZsmGuddxFFEYcnjvDhT/wF41PjvP3Kq7n9kXsYL8+RJIqJhWn6+vt4cewwq5cNsmlw&#10;LWdvOYt3veltmKZZx51oOAthCPxakdHKIlHOIt3useQFmLUxFloEOt3LUUtR6GrG9bowss2ULQ+y&#10;mnFpUpgdIdNsYaVjRtUYYVikUxoYtibxq/gLC/S0N5PrbKaWBERVHz/2SXSEYQpM06BQXELpiGw2&#10;jZdycFyHWCX1nFJKVCP3VEqjhUaTkM44rN+wCq0VpVKZOImI4oClpQKdnd309PRTLJapBRHpVJZy&#10;qUilXKVSbaZcWSSIyoRxjTjxUSquA01KE8cRUVyvO1mcX0Rol5Z8K67jEQY+nd3dtHfkcCyPJIoJ&#10;/ADLsZCyDuJWyiUyaZfEVpjSxTIlpmmQyzYRxQmFUo18UzPNzc2QRGRSKSrVMsVyhdO3noHnWRw9&#10;doy5pRK93T2YRv1AnlgpoiBESYVf89GWwJA2RJKyr3Etk9bmNmxKKL9AEpSo1mokpk3NDwmj6GTV&#10;08/tLGjEHwZgK4M1XStZ072Sy3gdWmuKfonhiVEef34nn7jhU/zxJ/6C5f9rACuX5Q8/+RGeffYx&#10;Vq7fQJjE5Jwsv/OO30Rrxbfvu4VPf/MzdGTyvGH768nZGe548j4+9Z0vc+H6LZyz7Vxuv/duLjnj&#10;At7zhmuYnp7gy7d8g7sfv4cLztnGYnGOP/v0R9l7+Bn6ewe46sprWL9qLffufpz/9fm/Z3hkiIGV&#10;K0gCwdmrzuCa7W/kyNEjfPWmr1KqLvGmN76JyfEpuvPdvPuqd9HX0c0dj97NC1PHePXZ5/Pea97N&#10;2v41zCzOsePRu/j6nd/i+eF9hNSp/0vOei2vOeMCIp1wyyM7uPmBW1m/fh0Da1az64lnufT0C3jb&#10;JVcxX1zgczd/mZIqc9n5lzJ+Ypz2dDPvuvqdDPT28bmbvsJzh/fymoteQ3dHF/fcfx/dfV1ccvEl&#10;7Hz6adYOrqApnakDnC9jiU4W7z1z6Dn+4RufpFBe4JLtl/D5H36Lux67neLiDGs3b+ZX33Q1jmXy&#10;x1/7NC8e2s8HfvN9jC/MUy4F/NGv/S7nrN1MSS3R+3QHPfku/uYDH+HiM84jl8oghCRRCmnURXx1&#10;Z4FExBoZhmQNTVYohl98DiV81m04G8PJosniNzfh5jvJZjsQ0mscDiMIgzk8PUd1aoJgcZys00IU&#10;CyYnR/Fsm4GN61GtecrVIrbUSMejqTXPlrO24rkeYRQQxSGxCrAtg1yuGctKkei6IEY0eF8t6lSe&#10;igVaSZqbW8k3pUlUSBglGKZNGChKxSqO7dHc3EIUBSiVkE559UNydP0QmTipUa4uoVQAMqbmV1ha&#10;XCD0fTpa26iWyngph7PO2oJrNyFw0QrC2CeVkRhmQhRExFGEUgLTMhqKSRvX9nAsF4Eg8Kvkshk2&#10;rFuH52YIgpiKHxLFipmpGebVDMsHlzM40IElQ5aKBZYPLsdxXH54x1240iCJVmHaNoZpEUYaP0iw&#10;vRRrT1uNHxqMji+iZYKMilhmjKrVKC8tkLFiPC+FmWoiNhPyTbO4XqqOJfzMMKKOtwleQse10MRx&#10;QJAkeK53ys9oXafYHMOmr7WLrX1r6M628OKhfRyZOcJTT7zAc7uf5I1v+BX+4O2/TxLFGEg2rFjP&#10;488/yZdv+iLtTc28/12/z6+/8e1MTU9zwx03Ul6aZ1FHPPjEk1xyxnbeccmVYEpuvO97fP/xu9m4&#10;6XR6+pdzx+P3U9Q1egZW89bXXsPbL3srzx3ey2du+AxTE6O889r3cO3lVyEDTWu6BS/l8rX7v8dT&#10;B3bS07mMI7v20p7v4s9/87+zeeU6XhgbYmhsiHwuyxu2X87mtRs5OHaYG+/6LnfedxfNy9rYctaZ&#10;vLh3D1t6N3L1hVdiSIPvPbyDb/3oOywuzVObWmS4dIDXbH41V2y/nHTK5ks7vsHTR/ewrLuHXXuf&#10;pzffwYd/+3+wddVm7vnx/dz91AP0rVxNykwxdPAAr7vwYrLZHPc98TBvuuAKrrn4V0h7aZIkwTAk&#10;cZIAGsMwKNYKXH/7dxifGeHyS1/HyIkjHJgeQWbT9GU28lfv/QjnrDqDm+79Hg8+eBdtHR08tGsn&#10;WTvHX733T7j47NcwsTjHTQ/ezHdvu4X3vvndXL7ttdiWRbVaw3Et6sDQy3QWAI6VIqMldhTSEpZ5&#10;9sBeKtECg9kU2minrXM1LdkOdh08wMzcLs466zyGjw+z5YzT6MzB4uFjFIf3sjg5TKGtmVIhILOw&#10;xDIvjZNrInQcqEYYtkEYJZiGR1tbE8eOHmN8fIyNmzcyfmwE17VpzrcTBT6xFvWT4QwDwzBwnRSu&#10;mwIMlKpLmBNl4tcqOG6KbLaFieIMs9NLCFFi9+59DAz0ctqG9WidIBuHCSudkCiNacq6+tMysSyL&#10;Q4cP89QTT/L6115KynH48RMPk/Jc+npXYxlparWINWtX097eQbW2hEbh2C5aSwxpIZTENjyyqTyW&#10;kSKJIwQayzBxnQxBoNj93F5OjI4zNjFFsVBk88Z1HBs5wej4ETavX0F7Po0OA7q7ujjrzC3se243&#10;Rw4NsXz1chBGHfyNfBIUSRJw6PBxYu2hdMzYyDDLe9qwkphauYLlgNOSxXIzOFGIIW2ENn9KzvsS&#10;u6AbNUI0cmMhoFAtcf+P76ewUGD7hdvxHA+tNeVKiapf4dDIEe556iHu+/HDTE6McP6Wc1nR38fH&#10;vv5JNp95Dh/70EdZ3rKcMIqYW5rnhrtv4XPf+zKT89P8yfv+hA+95X3MFee5Z8/9PD70FJm2NrZt&#10;OYc3n/dGVnUOcnRsmK/ffj3feegHSMekJZvhqT176Fm7ks5CASdxuHr7lew7cIDP3PwlXhzaz7Wv&#10;v4Y/e88f0ZVrxQ8DjowN85XbruPGe24hMRI2rj+N/3bZ2zh99Wbmi1Vuve8OxubGEBjkMnniOOHh&#10;XY9z/R038ezQHt5y6ZWsXbGa6++8gayX4cILLqZUrfLVW6/jxenDTE6O05Fq4nVbLuDq7W+io7Ob&#10;g2PH+frtP+CW+24hrAVs6F3DOy+7lrPXnoEhDO5+7F6+cNtXmV2Ypk12cP+Bh9my4TROzIyyeKDE&#10;6868mEvOvpCh44d5+sA+3nDuxXiey9DRIVCadSvXsXdsiGf27KRnWQ9Hho+iQsW5m7fw0GOP8M43&#10;XMuW5Ru5+a5b+OztX2G2PMf6LVt5x+Vv4YqzL0bH8OjeZ/jSbTfy2LP34qYdfvVX3gxCc3jiGE88&#10;/jiXXXwpXW2dp4DuU84iCkImxmexo1Ey9jy5XERvaz9BVMX1NMJWOFmDyYlJnn7uIBdsv5xircKR&#10;o0OIvlZCpcn3DZLvbGP3C0exZTfL1zQz/+MDtBlpHCOLbcUo5eAIGwMXFUomR2YZevEouXQrD973&#10;JBs2rGfVwGkEQYiQFqZpI5RAxwJCgaElQuo6u6FTxCE4lkE+3YKOTWYnTnDowDitrc2UlkKW3BrR&#10;gMbxLMKwhh9UAI1lWUShQkobz8ti2mlMK0O1HHH86FEGettBVZiYGKFSXkInHgZpujs7MHo7cC2X&#10;KAwxhYPp2Fi2g2OlMUQN28riWHmqYQUVVsAwCbTmyNER7rzzfppyec591bksLM6wdt0K2rtbOfLi&#10;C+zZc4CMa7J2VT9dElKOwUBfJ3NTk8RRQP/gckzHRcdVMC10YrA0s0AQZBgbmUZVY6ImSSaVJpfK&#10;E1VnKczMkkokWqYaGpWTniJpTAFZB4VJ0EiE1nUJttYkScJXbr2Oj33l7+ju7WfH8/eiEo3SCWPj&#10;x5iZn2WxVCauVvGkxcrV6/nguz7AyrbVpEQWP1TMLCyS+JoXDh9kxxN3c2JunGxTlvkJG5Tmwece&#10;5oFdD3H/rieI/IDW7l5evekMMqbHd+7/Hnc9eg9RAt0d3ew7tJPndMg7Lvs1uro6+N9f/BgDPav4&#10;1p03E1ciztp4BnOVJWq1gJn5KRYLczy59xkeeu4RZqtL5PJ55Bxs6FtHX+9Knh16ge/ffTtRrHjr&#10;FdeypriO4yeO8/9c/0kcw6GvtYeP/MYfcvaWM/jq97/Onuf3sHz5Cg6NHObokWHOO+McVq1fyfGD&#10;h2lNNbN+3SaUKbjpwdu46+mHyTVl6V++nPDgYU5fuYEVfSs4cOIgP7j/dsYXpsg0NxFNDDO7NEuu&#10;Jc/Tu59idmae//m7f8bmlRvZ8cid7Ny/mysuuoyU5/LdJ37Ix7/0v7Gkw1c/+gWmZyeoRD4v7j/C&#10;loG1fOj9v8fN9+xgbmmeI3NH+Z//9Pfk861sWHU6M2NjnLZ8JWcv38zh0WFufeA2du3fy0D/Spq8&#10;LF3tHTimyxN7nuDzt93Ays5+rrStlypoT1KnWmsMS5BtTlOdiajUiqxe00c6lWFq0WdueoJsUwtS&#10;5BkcbOPAIZPC0gxRpYqj20gZKXoHV1OaOcz+XQfo6VnGaWu2UBu6C+IKFiFEMZ7wENLDNBxQLioW&#10;rFq5lkqlSrVaQUqB1grDFBhx/XfLEHWQBU1gCAwhMIWBaZgkSYTjehgyjWk6qETQ2dHOss4umlty&#10;OCYsLs1RLC3R5uQwpca1TZI4xrUMXNvCNiSWFIhE4Rg269euxzRMDh8ZJpVJ09nVjFYm1ZImjkyU&#10;SurnAycCISxMw8GyHAzDrOd2DW5fGhLDlAgpmZme5vChIxQKZTatX8PGTRsxLYNydZq9+3aSPe5x&#10;+ukbaWtPs/+5Z3nm2afo7WjFL5dobW0llc2ya9dzlEo+mzdvxkQiQwVxQmc+S6koMLryLM0VmJk+&#10;TtWJcHQN0zaYnZ7GjmOaOgYQhiaMfRQ/W8F5MhfWuh4NzUzPcesdt1EtFDjsv8jhg8/XK0mlxDDA&#10;MEwymTxd3Su56JzzuPZ117L9tPMIooDXnH8hn/riJ3n3n/0O6WyeylKJzavX87e/95ccOjLEBz/6&#10;IT72jU/Rnevg9BXr+eBbf5cbf/Bdnt79OH/wd39O3svgSYfLt7+B173qIq7/wbeYP3SCqy66mvdc&#10;+Wvc9MPvMj8zT7kQkJIZ/vS3Pkxffz8nFo9zx13f5+kjT2PbLkYkuOK8y/gfl13Bjkfu5rNf+wKf&#10;ufEr3PrAnRjK4qx1W3jfr76DM9adTskvkc2leWrvs7Smm7no7AtY3jPI9T+6gR0P/JBypUphvkpu&#10;IMs7rn4r5246k33Hh+jp7uPxPU/xoc98hLyXpUm4XHnRpVz5+jdwywM/4lPPv8Cnv/NVvv3AHRiB&#10;YuvK0/jQ236Pw1PHCRZqvPbC7azo6+cL3/wSe0eO8HfXfZaMcOhq7uI3rn4nF219FUkS8ehDDzN3&#10;dJrzL9pOS64FwzToyLRCXvHH7/0D1i5fw8ePf564UuWe227nqsuu4g/f/rvs3Pk0Lz71DDf94DZ+&#10;vHMn+Aldrcv48G/9AcXKIj988A4OTgzzWx/7MLKmuPI1l/Geq3+NVjfXkPDyEnWqCDFTNoPL+5jR&#10;x6kGEyjlUy6UyeQH6WruZ2L8OJWwREfbei7e/mpEEpAyTVb09NKaT1EtHeXhR++HuMg5G1ahggWo&#10;FUkbMUZQQEQBKbcZrSyEEhiGiTIkuVyWwcF+lvW009qaw7YtLFPg5FLQSEOEiJFSYogISYQtBaaE&#10;JFZIqTEtgziOIBE05zOsWtFHpVJAqCqrlnfQ2Z5CqAoqCbFNA0WMBDwzxlIVVHURO+PhqIjWXJqO&#10;zjaeeWYYw6yxceMWiktVjh89SLWsWb1qNdVqBcfzsJz6KeSVchUp/z/23vNJsus88/xdf9P7zPK+&#10;u6vao7sBEN6QIgB6UaSopShqRjuKlTRSxJqY/bJ/wEbMxMZGzIxmFSONNJI4EkWJVgRJkQRFgQYe&#10;6EZ7U95lZqU315v9kFnVBZDaofxS0vshqzLz5slzb57z3nPe932eByyzPyjs8lxc22Zzc53Lly/S&#10;bjSZGpvivscfxjYt/NDD9myOzY2CVODmzat867kvcuTIHO944B6aOzvcuXKFjTsrdEbGePiJJzl3&#10;9l7eeO0NNmPbzM+Oowkg45CPycTwSSkSXtciDF0EwSGUIJMrImfS9H2Brm3Q7rRRUy5365J/CGxs&#10;qBUThiHRWJQPPfV+MtMZmo020jBlF0/EKaYLFNMFTh5Z5N5TZ5gfnyFKHAKQRZmPPf2TrGyucP36&#10;FfKpDB/80Mf5qXd9gLyeYSpe4hMf+Tlu3r7KY/c8xs++72OM50YpxYr8e0llr1lmcW6BT77/Ezxy&#10;9mE82+an3/VTnJxe4omHH6eYzLM4e5xHH36aM3PH+cT7P8bZuVOYrsnPv/tncDsGN7eXmZ6c5+Pv&#10;/hhP3fsEcS2KGCjU9xq8+ubLFDJFnnnsvfzk488wlspC6JPU4zx17p08ff6dBEGIaZt855Xv8qkv&#10;/gHlepUzi/fwifd+go88/n7GcyMQwuLkAj/3k59AVhXKjV1Ozp/gY+/+SR48dS9xPcb7HnianZ1d&#10;XrjyKslkhvc8+jQfefS9TOZHyKdyZH4+xen5JSZGSgiuwm998fco18s8cO95/tVH/wWnpo6hING3&#10;+jx4+h2oisYHn3k/Y4URSkKJX/7YLxJVNX7i/icwHYMnzj1KIZHl3Y88yc++56OUUkUKDyZZrVT4&#10;wp9/GVUSeOrd7+Rn3/dxZnLjPP/6tyklspQbFlog8iv/4pf48APPoEgSoecRCvup9HCgGzKWHUUK&#10;ujz7+/+OzvYrzE1pyJLFxnKVfGmR6aP3cHX5MkpSZnL+SRLpGTxXoVNroYugxwO+8pU/5MobL/LE&#10;ow8Q+iFSy2Tp+VX0zSrBr7yX/tnzxAuL5PNTIKi4nozlBgOMgBggKwOBn3a7dSCqo6oyyUSSaCyG&#10;KArUazVu3LhJsTjC7MIslufghR4hAk7fRUYhqkYQfA8JlzAw8NwuYeDg9Nqs3rmBYfbIFTK4nsPG&#10;xjpB6LMwP48QKly5cgtFjzJ7bJ6XXvkezdYOjz32EPnsKJsbDXa3m1hWiKyoqIpKIpUkk8shKzKJ&#10;RJxOt0u93iCdztLr9dnY2iCViXHPyVNko3H6jTa+bQ+2RIFNgIuiCYgyrKze5sql17F6NqOFEjFV&#10;4/XXrrC8VmFqYoQgEOl1ukQ0lZimkM5oaJrPPWdPMjYygmFYbFXLKKqEY5tYVpd0OoXlOviyQqVt&#10;8+VvvkZp6jT/57/9dUqFKcJwX8JgfxsiDVCXojiMWYhIgkDLblCv1w+qIhOJBPlYFgnlLVWC7lAQ&#10;SglDBEmg7bZpNuvk03niWmqAsvRcBEmi7/YxrD7F1Og+KwZ+4FPrNDAdk5FiiQj6XWEm4W7BcxiG&#10;uIFLp9siFomhaxHCYZVm6At0rR5Nu0smkSKlxYeZtEEbHbNDp9ciFU+RiWYG0ZowGKJfB8Q1Qeiz&#10;urvBF//8WT797B9xZ3eVJx58gv/54/+aB5YuoIoKYRAOVCskAR+XWrOKH7pkkwUiagw/9PGG1adm&#10;v0PbaBFPpEhGUoiIEAxp+EQQhhSEluCzubsOBIzlx4mpUUJ3UGkqygOuVCtwUIVB7VBIOGhr+BuG&#10;CDTNNq5rkYvlkEUJPwgQRAnHd9ne2yGeilOIZAdVtCFYgcVr116nb5pcOHmWTDSLEIoQBoM4lgCh&#10;ICAdpE6RQFIABdcDVYuSiKU4dnwGUSkRT40ycwSWt26yubFD4+IG5d0GzWqF2dEs2+Utnnv+JeJx&#10;jd/9b89T3WmSMB1+wQi5kI6xfPk1OoHJ1HEBXdYI0QnFCH3L59qtG9xeuc2Ro/Ok00k2NtZZOLIw&#10;KKISPAJfwfcEAsQBvZ5v4zldHLszqNLzHXwERFlClRR6nRo3L1+iXt2ikNEYLcTptxpcef1VttdX&#10;OH5ygXxymurmOpu3b5JIJuglXGrVDhvXV8iWRonpJtNjSS6cnyWZTLG8fId+F86fP0+hOE6j2WS3&#10;Uqa6V+XqtU1ESWJmdg5V06nV9lhf32BkZJSHH3mImfkpIrKM0+2TkCQ6lSqNaplEJk4yE8e2O+ia&#10;ygOnj3NyvMDN67f53vdfodMxaLZdOh2T7Z0K25stAtsmn41jGzYnl8aJajadUpqiLpCMxUlFlMGA&#10;V1QQktiOQN900RIRotEIqVQeXU8gCMr+OuLQ6uJwmbDAfkF1GIZk1CyZ0ewwTXJoFTJ8CIdSapJ4&#10;t5IQH1JqhlRpOCH9gEBgEFkPPOJakriWIhw6iTD0kUWRkXThoE/BEJK5D58I/ABREgnEAEmUyWdL&#10;hEPSnYEWSkAoBiRiCVKJ5ADZ6QeEYjgIbociuWia3IGTGJ4jEsIQ+ekHPncqK/znz/82n/r879E1&#10;2zz28FP82s/8Co+eeACCgXZLKAQE0lABRpAZyY0P+hxC6A8rTUWREIF4PE1iCDQTgoBACAiEECEQ&#10;CAJhqOAXoCCwMDaHIAygBYP6hpBQHPRTDAWiosqw7nDgP8PhhBYlRCAbSUNkIEUX+iGSIOEHAros&#10;Mz86M/jdBGFQgkCILuk8dOqhg1EQBIOMWAgDSgJ8pEHd/t2YRRhCNJHEzY2gRVK0WlVcz0VPJOja&#10;BpKeQ4nO8PrVO1x+c4V0LMf0aIZydRm30+D4aJZm28FyJTyrT6frImkyYSjRbrVJRkPyKZt8QcYX&#10;4khSmnK1x6U3LrPXrBOEMscWjyIrCSanj5FOJQnpIQg+oiAjSzKhIJLN1inmixQLo/ihhe1ZeIGP&#10;JCroksad2g6X3niVndU1MnGZI1MlmrsVLn3v2zxybo5jhQim00TRQFIlLM9iu7JJs9Imk9YIgg6v&#10;vvgy97/jPk7MzrO+VePWlQq1RoAeazOzdA/jC/OcFkQ8H7pdg+XlNdY3l3n55VfQ9Bjvfc/7OLJ4&#10;lFATwfXxgoCYnsTZXcbYaGLJIBo+QtjD6teQSwls08bxLJLJGIlojDt3tqk2TBLpCJlCHssWcC2H&#10;SFwlEVeZLRRYiOkkdx0Cu4Y2qZHrQ6fTR4rpyFEdP3BRkxl8Vadt+YihiiyoSAxTp0LAPhhEECT2&#10;CeEG5fXS4KY+TJH+wHZln/9C2C9D3s+7Du6W4dBn7A9yhhgRIRQQxeFgFgZ3S1GU3ua0hLfB2sNB&#10;nEQUhhKR4sGRiCLiQf9EgtCHICAMB3gPQRzgM/blKg/84/5HhviN/XOptKt85muf5Q++9N/o2wb3&#10;XXicf/0zv8rDJ+8b6EAJd6+PNECBDbZu++fDoNpRCAQUAQJhSDO4f4bC3e8UxX04+3AVN+xPCEO8&#10;ygDGIwoB4n7fg8Ow8sF3hYev1bAfgigOVUWFYTn/PrOZsH+pDrAlwqHLjrjfRXHATYLEQBtrv4Iz&#10;CAk8i1ZvgNtwXJlarUs0KhHaTdzARFByJFJj9HtrnDl9P7ev3CF0BfDg/MkFrvtX6Ncb9HohhUyC&#10;sakRSo6DWW2xsl6l++3vYtomuZFxtLQIrgC+i4JAOpZkemoeQVBoNvt4vgCiCuj4vs3gUkmEgUIY&#10;KoShjICE4AOuR+AZeIGJ6wU47S0Up01GC8Ho8sZL22ytVElJceyOy/N/9jyR+SKx0hTJ3DySKtHt&#10;tahW+sxPTtHqd2lsd2jtGtS2arh9G02KkknHSaTzuGGI7bqIooysREim49xzfpKFpeOsbm4TjaeY&#10;mD6CqKp0XQNdUFBUFcEPaO/WiKox5h44g6QrVG9fpVcvY5ouZtDHsQwuX7lCs9HgsUcfZnevye3V&#10;VVzXRY8oxBM6lm0S00UKqShL2RG0nonryShdn0jfp7nTIjI1hq34iGKIoms4igqCTYCAHwQEHKrg&#10;PGCjloZz5y4VnjR0Cj+MFOUtlRr7s0B460uH8GgccFMKd0fk3ffvfv9hkw63cvBH4AdxncLBe6Ig&#10;vqUp4fDnD3/skJM43P7a9hYvv/EqvhvwE4++h1/68C/y5NlH0ETloM/S2/t6GFW7P3FF+IGzEgBB&#10;PJRhOLjqP+RsONDZlPb/+YEQk3D4sOFL4lvP6VBjwls+9TaHfMiH8PbjhjaQL5RFXCfANE0Uz0OS&#10;BCK6hmP1ML02WqJGZizD1vodlq9cYXysS7u2TkVoMjeRZHS8xCuvfI9A8uiZHs2uyZm5WVKej27D&#10;+HSMr62tkMutc3TtFsVZUKU8qhhlYabElRvLfOvrz3L85AlUXUMSB7Bo1xFwbQFZVvADaYjDEHFc&#10;G9vs4QcGvmsg+D0wqlidNlZ1DbG/TlJwcQm4vrJCveERnxzlhZtNCiWVn3/onRx/x2PUajY3bt/m&#10;zs3LLMzESCsxNm7v0N9r8udf+xZB2OH0vWcYG43y+pUVLl20WFgsUMjP4zoeRr/F9vYuAQJjY1Pk&#10;MyMDLg4fooqOoviIYYCIhxT6NVETvAAAIABJREFUiOkBl0d3e41oREXstVB8D9+yMSyD5eXbdFod&#10;nnnmKabnF/i9T32G0PMQJYdOp4GsQCaXweraJHMpbMWnH/Rpt22SUYFsJk1OKNLXJTp2B0kFLRQJ&#10;BQ1BhkAMCcTwh7Dn/WCg85+ihWFILBLjzInznDl9lp966gOcnTk5dA5/1yDx///bQZ2FrChEo1Fa&#10;jT69fhRZlLHdQRpTU2RSSZ3QM7lwzyTHFhd5UWnjWm1Gx0ep1DbRIhqh0GNyPItY6XHp0kWOyzEe&#10;yhR48PFHaa4kQRC5eOkNiq06i8fOQZjE8epoqsPRuSIzUzmQFUTRwQssXM8hCH0EwsGSDfB8H8u2&#10;MYw+hH08t4trNMDYo1nexm6VmRtNYnT6XLu5Ta3eRY8V6fsK23s98jPTdFsGa9dvU+94vPbaRTqt&#10;GhPJFFev3ALb5shUkr1OB0VwcQ0D26gRi9iMFGMDqn3HR5FVPM/ixo3rmJZJMpHDdwdLUoEAKXQI&#10;fYMwdAj9ANcLSU/n6TerrL/+HVIRGVVTqGytUL3WpGaZ6IkEM7MLrK5ss1OuUK9tkc9EaHe7BIHL&#10;+GSJI8cWsA0DrZSk3TPQsglSkVH6YYDnWiiJKC3LxJFFUvEYQeAR+oMMiCiE3F3wD7kUDlHs/TAT&#10;/rLq8H+k82Zxdp5/8y9/FVmUiGmR4TYseOsd+5+oHTgLQRSQJAnLsqhUKpQSKsVcjmvLW+TGZynv&#10;bHFkbpLxYppEKk3PqlHMJlk6tURg94lF05w46bO1WSN1Z5XtWxtU1ur4iRLpVJ73f/Sn2dze5eb6&#10;Mq+89gY7lTpz8yeYPTrC7JEZSoUCSiyG4fhIkkOjuUVEH6BDCS0QffzQwAssJCVORNdw7T5B6OO5&#10;NkbboNsxsW2fMBRZ39hkdWMXK5Co1VoE9S6S4HPxZpnV//sLTI7miSUSvHZtBVcMGcvE6KzvcXQi&#10;TaGkENEFjF4fVVA5d/YEJ89JpApTRLUInUYfQVaJxKLoWgzTtAn9kEE4y0cMDTzHodXaRsBH8EMM&#10;w8a3fISohKor9I0+m9sNVis7yCMZzp27wMLcPCvXbvDrf/RpYimfscksrh1imXDu3CTHjh9hr97h&#10;+L2nmFiYY/uNK1xeu0WhNMXY3Cwra8ukIzJtQaDvQkFLIEsmriiiBD6SFyD4PkJ4eBvy35/3/3Qm&#10;SYgiyqQjyYOAaiCAKAo/jMv4n5wNnUVI4Hu4tkksopKOa/R7NXYaDVQ1Qb1WZ+v2BhOzx1hb3mRk&#10;LECUk9QbIZu7HsfmFri93GTx9AWOngiJff/PSeOQK+/Q77bQHINodoHJeJbpM/fx7LNf4bvff4Ot&#10;so2mJRkfnST0HLbLe7QMi+LEBD3b4PSp44yPlFAlBUlQEOkihAYCNrISokg6gq+ysddia22HkWwB&#10;OzRxhCjzSxcw2MKP9dnZ69Lr9ThxbALT6rO+uYMkqRRsF7ffo+vBWtfGrptkE0n0hI6i5GnWHb73&#10;wqucOH+CmWPH2Ngus75p0zck9uoNzt5zEkXRiehxJCQiqoxrG4R+n9AD16jT7rRYvrVBtd6jWmlg&#10;7jQ4OT5JqVDAycY4evQMrcBjrdyk17yBb7Q4ebpEYTRLu9tleXmD2YVJFpbm0OMZtqtXWN6qEWgp&#10;JD3Ppr1Kv2MjGR4bHQtbTdExXHaqO6QSMYoFHQUBybdRGWBsgkNqYT+qKwh/2LPDzXAoPvBja8Mg&#10;YDDIVIihiCANth8//uf2N7chU5aPpKoIro/ZbtEJHHIJFSWTZnW3xXr1GmJsBJ86q1stMrkjnD39&#10;E/S7Ph1zjNtrIpVukkJQ5Nj8GE+lE3QXpui2v0Cwvke5soJ9R8UT4szPn+fJxz/O2Mj92F7AXqOM&#10;ligRy0zjbJn0uw7V7RaOb7ChXyMWdilmkgNQWcdAtCpYLRuzGwEBjJ6JaQZU2g6SJiEmx1BQ8foB&#10;ggbRlMVkTsBxmpw/M0E2LXH19h3q9Rb5kRQPzyjYRki3r3Hx4iorjR7EFI4fmQFJpt7u07U86u0+&#10;7a6D5VjIcpZYPIMWjSKZ3UGOPvARbAvPbOH0K/R8D6tVYfX2Kt9/6TqBkieTHyd/ap4jx8+STaW5&#10;eOMa5TDAdBw828WSYK++jC8Z1NsOXcPh+PljHD95lmiiQCjGiK0ZiJEkG7sCaX2MiaV3E9ptHFcj&#10;lZ7BVjWiiQjZbodQAkcUEL0QmYCIKhLg4YUhg4DXjzABhtH7w4CSu/HOw3Q5P/7T6S6ak4PI5I//&#10;Wf3t2XBlIUGgYvZD1pcr2AkfeayI5woYDXA8ASmEmt1CF3VUWaNjtQhDAdvp0wwCUGSkSAQnlNCj&#10;aRLTc5jTRapbu5S3V9lTDFASdCsdisUFckmdQItgCTapQpF4tsjErEc03sB1TFoNm92VFeJBB3Gk&#10;QERVcRwf2emjB3FwDPq2Sa/bRlJ84qkETuARUUS80OHO2iqbux3adhQlncYJI/zp119hPC+hqiGb&#10;5S71lk1S8ynFEyQkBVVUKLdaZEwNNwyIqQojmRKpRJwwCNA0BVGUiSdV0rk84+N5Gq0dwAHRJhAM&#10;wKbXbnDn+h22tjYQ5SQnTt6PEMsTS+dwXRtHUOhYPs1+H8s3SKcShGFIvb6B6XZYOrFILBGlUm+j&#10;J7MkciVkJYFpCwRIZFNpQCMwbSRc0ukkmuQjiwKO6xJTNVLxJKE7dAriIPXo+R4S/wBEuP9s/yhs&#10;6CwEQjdk+fYWmyt1bD2gudLF6PaJpLMYYozVvW2i6TQnz82yMBmntXebntlj5mSBrm1iaSK58ShK&#10;TMB2LGrVDYzNNXKxBPedO8+bisWd9U2+89IlRCnJkTPnue+d7ybUR/EFqDbqSKpKNp8nl0yyux3B&#10;7AvcuXkD+l1mpyewLJtua494LIoQmIj0CYMOod8hnZDRRIl+q4rvNBDpUGtssdXUEJstLMfEbjUI&#10;bQVVdlnf7SArEvednmJ2epY7N/fYqTSQEzpKNMLm1jbpRJS57BQiDroKmVQURc2gxVQiMR9Z7uF7&#10;bXy3R6u5TbtbplEr8/prHmavxdTcAkunHqDRC2gaHqImEXgWuUSGRCzOgj3BlSuvcuPiJdJJhemJ&#10;HEePnmEkl0VUZLzlVUQ9TSJZIhJNYdkhkqjiWRalUoqWUUdRQ+amxug09tjaaqKnU4iCiK4qiISY&#10;hoEmSZiGgW3ZqK7HP2/A/9n+OjZwFgKEvkuj3sbpB+xWOjTdkGxKotLexYvGsXsulXKV++/JkaBF&#10;UulgsIcSrqNHVe67cJ54RsUwuqSyMXqagmn5+KGGrqVYOrLAxNQMc5ObbG5XEZQmRm+TubnTyFqW&#10;0I8QiyQZ0HZ5TM6P0mtP89yzVa7cXCGaSNI3DLb2yogpnaKbR1EEUkkJ0ZPJRCUUFLxYDCMexao4&#10;uGaFjS0bR9RAlBnLRPECiWatj65HSSclIppOq+NxZXWHpmkxW0wTV2NY3TbpiSJnTi+gpSQE+oyN&#10;joCoY7pdbNumWmmws32T9bUy3eYuN27cpFHbQ5VEHn3oQU6evYCSLBJ1REp+iCT5KKKNYNn0Wts0&#10;dq/R2LjCVCrOzNFJ0sUcmqShqDEEUUGVO8haEk1NocsJRC9AQ2dypMjYeJZbzR1GUhmS0QDJVQj9&#10;Lq4dkMyMoUdydP0uPaOLHQgYhnE3UBf+sPTGP9s/2/+3HWRDPN8jk0rh5QqIqkA8cClkojTtgI4f&#10;ElU8hIRIc3uNV/7iOfqui93vYnb2qDgiE6dj7O7W2Vzd4JHzZ8iOLkBpCqddwwvjSGoONVBYPBVh&#10;7vgkG5U9bl5/iZW1DRaX7mdycglZtLEcn7WtdTK5NLKkE2ppcpMxUuNzeI0a/fVV1uq7aBsR4qpM&#10;QpGQAoeYJBDaXZxeBcGsU0yKzI8lqPZUxGQR2xdw2nX8QCWdzjE+liQe82g3m9y8XubmZp1QlPAN&#10;h9p2g7mxDA88eI4ji1PUOmVM36LX2aNcXWNte4VITEVWI7z6yqv4gcr05CTpTIbRkTGeed8zzE9N&#10;I6k6oiwTU3Vc08Hpd+g1t1i99jKrd65jWn2KsZBiXCIqy+zV+jhGh5nxBIVSEUVpEHgyEipSKCP6&#10;LioKyYjOaDFFIxshFZeIxUU0OUo6rbNe2WG8kEZWZWKiQuhFaTXaBCEoioasqD8g5PO3ZYfbFd5a&#10;Jrl/xPDx7c8HD4OYwd9J1/5h7XC8BzgcVP5xOt8DZ+G7PqHtokmgp2SScoDRMwntCK1am55nMn4s&#10;givWEaMTRC2IqClGxqdYvb6LUTZwLYfOTo3WnEM+NYWemaLldQjkPKE2hy72icaadOxdSiWBRCLD&#10;+lqFqy9/leraVQrFEpYbslVtMTa9QGl0Al/VUJI54qOzREqTdMKQSESkmC6yfuMWV8oriILLeC5P&#10;VFLYXNml1yyTS6aYHB9nt91AH53A8qC6anPP4gLdfp/VlWV81yH0Q5KpJNMjGfYqbZxulx4Gk/dN&#10;kB2RePP2m2ztbBOL54jFQuo1i92VKpFEnExBgzDK7PxRHn3yvSB+F7PfI18aQ42pmFYbv9XBNiV2&#10;ljfYuPk6vdptQqtMLK4yNjlCxwrZbvbQwzgoKXzZwRR15LgGeojvSQiCOADHBR6qGBCRdSJoqIFM&#10;6At4ioTlh0xOT7HXqmNYXVxfwg89EFUEIUYgWBgOpAQNQfirCyO/Pc7xw9zNwWtvcUYh+zz4b58X&#10;oXAXakAIkvgj5HF/DG1fqnDwv3C40vzHKoB6MGokUUSVFXRVQhMgDGxaLQNRDNFVGMlJTE5pzC+N&#10;srA0TW2jzvLVdXbW18jGs0hGD3odSnGFwGgjpDNIySgoArKu4osKshoF18JuKUhenJl8nvniCXa2&#10;y3RaNVZfe56rN28g6glE537MzjaS30bwA8pbd5AVCU0WKOXGWJg9STEzw9Vrr1GvbzI+f5RcJo0U&#10;TbF+5ya26yJFHOJ6n367hmHYRD2TpGgyNZtEsGNEIjk0TUESQkzDYTcm4dgWR2ZT5EYU3rxxlZ1+&#10;h7HxKc6ee5R4tMTli7dp1voURkeYP3YU0BAUFVzw+j5Gq0enuYfVXmXtzhWMdp9e02V3vUw8EnL8&#10;eIkjx86gRqL0bNgot7DkOmJEQVYEPFySBQUh4tN3DQQ/xOw1Me0+7UaDRu0O3UYUsyOB08OVPFwv&#10;imH30OM6pWIe0+7jiyqmYZBM5NH1GLqvIEiDCti/6QA90KQ4bG8VsBjKDBzCh3AILzLkOg3Ewbui&#10;ICCG0kDGUOQfnYVhiHCgvM5bU80/Pr7isLMQSOSSyFaKUiKC1dxAdj0kRcOsGIzPJyiUEhw/cQ+5&#10;whi3Lm6xemcTO/TpyWkam3VajQYjE+MsLU5hdC1ELCKig45Fx67Sd3tkYhrpRJ4wDIhF0hCojORV&#10;pgpZsrqE26/hCD7FWB/MHbzyHYymQsPawTBNOnZAVNZxJmziuQz3vuNBjHYVxzAJZIWZ46cZmZrB&#10;6JukC+usbz7L7TeuMDdVIpqLYjZ3OXZ0juSFCWIxlVhc4fatTbbWDR55cB5Zc1jfWmerVmMie4yj&#10;R44yNj5JvwdrK7eoVGvMzs9z7PgSiXSCwLewLAursYtZ28Xp7bF86XnM/iauWScq6WS1NAvvmGVk&#10;LEcyo0JUQZTj5IU4ES3HzMgIiq5iBx49wyNGC6Pu0q40WV+9zPrVN4kINo3KDlev3kaRa4TeUYxO&#10;n6I2imuoOKaB7bok0jHW1quMxIsUxktEYlnaHQvTDRCEENf1CMO/oxG6v6LYF1xmuCIJAwzHomN0&#10;afW79IwehmHghg6CKJCKxpkpTJNL5n6s7rQ/ug3BXmGIIAyBZv/QXfpr2F1nEdHJTxbw45MsjeuU&#10;lx1qqkunF6DbKrPHjlCcy1MaO0k0k6bvvIHv6IimyO0717n8+h2i0QgxTeIbX/gsKVnh9PYWUcel&#10;tbHCLbNC26xxbH6CRDxGt9elZ7WRhCgSMighkajO1HgRX/SZmymRyo8yPZJkfW2Fzc3r7O6WabY9&#10;JClBvjRBKGv0a3sY9Qo72+s4vk8klsC0HFQtgugFlMZzjJfjFNMaxWwCy+5TaTRIpHTWdraIJuMk&#10;RwokDQEtIZAu6qzv+ViAqMVxfYWr19bZWN+i0WgyNz9PNBPj5vINCHxs00AEKpvb3LhxGcusU8z2&#10;GJ/QSY0VyCbSKFIMxxVw/DaNFljNEFWOoaKgBqDh0Kv2sR3omw5Vb5d2D175zuusl3fIJCLkEyqu&#10;0aPfsVhb3abXbxORdXL5URBEQkHEB1LZLJFKmV67Sy6Zwuh3sB0P33eHKlTiX07Y+ze0AxWwIQ+C&#10;HwRYfYOt2jZXV67x+s3L3NpYZqO8Ra1axQ4cJEVmYWSWX/6ZX+Sj7/zQj+Uk+u/aPhhPGKiBNRo1&#10;BFEknUijyuo/dO9+ZDtwFoEsER3N0g91bNXDECzCmMTuTpuRmTmmjp0ils/T93Oo6giR9DTl6gvE&#10;NYvx4jRr1SaeK2GbENoms7MlJKVMq9Zk87m/4EZSpWPWsBbHGZkYxXVcRDGCEEbQ5SiCa+CabSyj&#10;RavTpbNeozBSJJaIMapGGJ0/xnYkzsuv3ODq97/PbquFGcq49QZT6QR6XCOQZUqz88SzRRQtgtPr&#10;IgQ2mZRGLpVmZGKUjuWwur5JuVNnoy4h9HweeugIj558AMes0+nvML4wRzE/w7kHHiaaLGKaPqMT&#10;m+xur3Hs1FHSxRybG5u88Bcvsn5ni5gao9s12diqk0trrGx2EGQZO6eyUd7F6Nq4tkBMT6KqKnbo&#10;EYtrhHYfu9dCFUD0JHa3uqxv99hu9mlbHol8hgcfuUApncJsdnnpe28SBilUdZSbt9Yx2j1mFs4R&#10;ySq0ew6maRKLRNC0OHdu3CQVTRHI4ATQ6w/wNPohrMfbJQH/xjZcY4fD/cd2ZZdnv/VVvvji57l2&#10;6zrl5h4RVUFTZVRVp+fZmM0eETek3WsPmjgUAhwEPg+hRvcjoUM76Pf+Ev9QbGQfkX73zA7J/x1g&#10;Yt66lTrYFhw+UPgh8Znwbh851Ie3Hycc2o4NnousV7f41Of+gGKpyAefeB8jmeLdtg5959v7cLdo&#10;9m0hUuGtn/67tANnYbk9uoFNudvG6Hdo1QywNMpdjdH0NF0vRaMeUnN65JwGXV+lFcpUrRBV12m6&#10;EZrNDmvffJWlhXmOj6vo0Rhtwce9tc5YIU+6ZSBX14gecclmMwNaOh8Cz8TsNPAch8lkEseTWXtp&#10;meXKq6RSSbK5LPnRAlOyROhlWUmkWNtrUml3KcUTuCFIBKRSSaLJFIGk0LM8glAkmskxvnCEXDZP&#10;rDhCTNFRJhap7lWRK7vYlkN++gJjk6M09tYwdhRSxQRyJEG908OVUoihjutKtLoOF6/dJtvsDESc&#10;RR03jGEFcY6cOMmpeyLs7W2z19hj5fk1wtBganKMhSPHyJZG0NQBDX9c84lERWyzg1ur0jP7hK5H&#10;W3Eg5SFYDv2eQ0yMs7PV4vabyzQre3QaJqGvcGd5l57ZRUSgUu+h7bSpt7oYloEsdLG6BpVyjZvS&#10;bVKZJE4IO7UetXqd+IgFgv9WTcy/htO4C1++O0UCGGj8igKGY/CZr/8Jv/47/4GqtcdIocS9Z+/n&#10;2OQsI4USPiIvXXqFMHB54t7HeOzcgxCAL4QH/BQhwoEDGvJgIQYQCgMNmZ5pYNkm6XgSTdEHwVIB&#10;pCF7SygNqPE6/Q6arA4K1QQBQhHxQNd1oJpOOAw8HjiCu1qhg+b2VUv3LcSwLaqNGqqqUkgNmKkO&#10;Kl45nB0aqJV2zD7Pfudr/NGffZYPP/2hQ7GffU+wTzKxX2J+qEp2GOs4oOMYsq8faDf8PdgBNsTx&#10;TJBEfFlHjGrEigLVtTr5yTHmTz2ImskRSCAlcqBGiWRHEXJZamFAt7zH9c0mHhBTgevrlIKApCjT&#10;T0fRJJG4J5BKThGNaCTNCP62g+PvgRAhRCahRgm9JGJdIiLIzERmKMZjSEGIWhdQAoPAMimZEtOP&#10;PYb/2FkazRaN8hY7O+vU+x3kQMQMJRRBRYrohKKFEs8hmh6OmiCeKKFFk4xmQ/TiCFY0SmgLpLJz&#10;ICfZqCxz6UqNhbkJ2m7A7purHD+RRQpCrlxd48btVTwFJhcCjh9b4sl3fYz4B5LoeoyoprO3s0W1&#10;sku+mKdS2eXVl14hGU9QGDvO2Ow0sq5j2Aaa4CCFIWlJZeqoSrW2w50bbxIkTaZKWcZmAjY+9zIX&#10;X77OwmyedAyiWkC0pNJquTQbVY6dmKNYKpJIZpGEOOmkTizl023V0fSAmZlZQtcipkRR/JBENCSe&#10;jKOqIgj77FJ3B/VhAZsfxYR91OpwpA4Cl/tzLWSvvceffPvztIMOTz/+Qd71jic4O3uCo5NzZJMZ&#10;rt66xXxylpMnFjm1eJK0msT3Q0JpMEH2xYwJBkQugSAM2KyCkEAM2GlW+MZLf0G/2+NDTzzDZH5i&#10;EEAVBjKMQgimbfLClZd59fLrXFg8yxP3PkSIPEAGhwKIQ2Kf/Zt3cHcSCsNVyoBgh4M5LIiDrUTf&#10;Nnjl+mt85flvcvLICT746DNkoslhnObudRpsP0ICAl65+Qaf+bM/Ro4InDt+lkwsPZz9d+mpgiAA&#10;wqHy2CEukeH1HXq2gSsbkg39fW3dBkxZQERNMJYbwasXWJrNIczYPN/6Lounljh97gJrtTqBIJAu&#10;jBORZBLJAu9++j2s37zB7Y11HnnwCElNJKZCPl0gJmvc2OuyoYtYkYBkJuTIZIbi2BRuNo+oaHiB&#10;iKKkUBJZbE2l1+qgyBKxZAQVB7u8gm80cF2DTD5CuLlN99ImsbhMemKU6dkJROEIptHjxp01treq&#10;CKKCpkQQJRXfdpC0CNnSBKPjE0zMLSLIGgID8d7JkTGaey2mxhfI5go0Og2u37qNoOQHaFKngSgm&#10;8B2XbrtHIprk8Xc/wcLSCaJqnFwmh6YrA41Us09L8tDVkGIuzuKR+5mfmWRzs8zWzi4dy2JqdpZ4&#10;IkFUjCMj4nkeoR3QbxhYHYvjC4uk4zKXL14nDGCkEOPcPbPkUhLlzTXazQbRmEY8O8XZC/cSjabQ&#10;9QSxRBrJ8UhEFUQETAIyc0exui2mxosEsoxaa3Nju4UiD6iaRVF8y6rir+IofriFBxwwASF7zSYr&#10;65sUx6b4pQ98kvNLZ0kmEuiKju8HTBRG+Ph7f4pUKoUfhoRBOEydDmj9/GBAfhMSYLomkiSjySqB&#10;CJXWHp/51hf4/S99mkfOPIooKUMuy8EdPBBCHNfmtetv8J8+/V9otjqcmjuJIMoDJzGcXmIo4AQB&#10;XbOH7wUDPk9FIyDAdEwEQSCiRjic8Gx0W6xsr3F57Qqf//YXePHSG3xS/gTvvO9RMrHU8FredRjC&#10;kFWr3Cjzpee+xPrWGj/1zIc5u3gKTVIJCOjbNv2+ga7qRPUIkiBiuQ5e6KMrGqIgEggDbyWGw94M&#10;cSx/nzGeg3JvTYkTlaMovkRUj2FaLpKosXDkGKqmUq7ssN1uEqs0B1T0rs3C8bOkMwXEdJJjS9PM&#10;FFJs3LlFICqgxlg2Q14MQjLFLLOzRbbyCqthA2u3hawkyORGyWVkRMmm22mxU94mm81SiBeJaCpm&#10;Ko4rdMloCSIjMYS9TbxOg9qlV+lMq5CMokciOASsrt7k9vVVdta38F0JSVYpjJRQIyqW4SBFkhSm&#10;HBQBhDBAIkR1PfxeH9c08P0AQdDJFqbYrvTYq26hSeAaryP7DgomM2NZkqrHzp2X6DTajOZLyCr0&#10;rAaSJFAr1+h2exDsshOJ4PkwOT1N19jjhe9/h1deeJmJ8RlS0ThiGCLLAj2jzvbuHSKqT68RYJo9&#10;PDfggQePY/VttKiIFpGYmhlFPTKGHkmQKk6hRjN0OhaNTpvNnTp92yWRS4JrIjomsZiK7XvYdh9Z&#10;0gk8G9ex8Fx3QAN3MKj/dobbAdZsQIeFJKuM58fpmh0++80vcPHOZeamZxjLjJJJZyhlisTjiYHj&#10;CgWC0Kfea7K+uY4qaszPzCMrEstby9xYucnS3DGWZhdp9Jt8+Ttf4w8/9ymmJkZ51yOPUq7sYhg9&#10;psbGUEQdz3O4tHyZ3/jc77BW3uDD7/sIyXyWSzevMjUyQSaRGSiet/e4fOcqV1dugCfwyPmHOLN4&#10;kq3KDhdvXkGWZSYKJYIwZLw4RkzT+dpL3+JTf/ppLt2+yF57l4gWIwx9fN874K48KDkbOmDX93n+&#10;1e/ynRe/zZFjS7zvyQ8wnh+jY3dY2Vnl8vI1VtbWWZpb5IkLj6BrGi9ffYNqq8ZUaWzArRGLMzUy&#10;TkzV9zdkfyu/21/FDlXniEgupCIJFEljrdyglBtnvDSOZbTIZRRMARBtctki3bbAdrNFZmQSqVzl&#10;3CMfoJRKc2Pj05w6d5rNSgVjx2ThkceZPz2LbNfJx2UqlTIRUUFVPOKqi+DvUa2UqdUq1Pb2kJxJ&#10;gl6RRCzH1MwEQlwj9Jp4OmiKikKI1dujtbNMZ9Ml8DwM12Ztu0LY9+gZPfa2ayQTWU4fmWLs6CKt&#10;jkU0lkQRQB+wo+H2DexWDafXJAycoaKYRKlQIpcvUN1rYFt9XMNBxEAXG7idMps3Wiiqh4RP3bhD&#10;s9MmkGByZgZFNuj3tqmWLTLZLK4n4rsWCQ3OnZimXu/SbW3S2HKpVvc4cmSaSCzA6G9RKpaQ5ZBU&#10;qcTJk+copcdZvr6O41tMjKXRZBtJBD+QcEIIBJlWr4OkKqgRBTkWRYtH8C2feDRBMiLg9cAyOyiS&#10;j++7KJKEIsv7K9m/3b3uoeCjiMDc2DT/+y/8Kt+9+AJrtR1WL1ZwX/o2qiQxOjrK4uxR3nXmUU7P&#10;HUeVVbYaO3z6G5/lz77xVc4fvcD/8q9+ja3GNr/xuf/Cyuo6/+aTv8ZocYyvvfgtfuuP/ytO4HL+&#10;7D08//K3eOONyzx030P8r5/8ZaKqxNW16/z2n/4e3770fR594BG80Obf/db/RSSQ+ZVP/E/cf/pe&#10;bm7c4k+++Tn+9C++wlpnHWh5AAAgAElEQVR5k0wkhahAOp/ij7/+OT7z1c8haRLpWByQ+OQHfpYL&#10;R0/ywqWXeOHqSwiBx8L4URZnjvHkhUcpZgoHHJdv979rlQ2+/J2vEsoC/8PTP835hTO0uy2++fJz&#10;/NHX/oTX71xhr1LlPY8+xcLsDOV6jV///f+H1coGI6UiVqvHheMX+LWf+yXmxmcQEPA5xOv592SH&#10;nMWAgVmRJALXpVapUIgWEQMf0+xSymdIj6XZ2OwiCj5aTGNte5fZpTN0X3mTpqGx1zJZb6m8c/Y+&#10;bux8i9Nn7mO0VGRyfpzP/uZ/QGiZRBWB0bESqcwIgqhQbZTx+9tk4jbdZpOInGM0F0XTYkxMTjE2&#10;ksenC6KBVfPwCutk71mCc6cpl3cw9+rEPYn8iSOYXZeVGxtYjQZWrcOtK1cYP7LA6VPHhkEhC8F3&#10;EAQf3DauUaVZXSOTTVPMl1D8PnHFZWFpEdts8PLzz2HIMslslFBwiMQVji/OUizEsY0OrusgK3PE&#10;00W0RIq1rU0ULcXS4gnGp2fxfQmjbWEaBuGSR6vV4ObNm1y9uoHrd2h2y+RHx5hbGOXCvaeYnJok&#10;msyjqVkUP0q3JWA4DvnRPHaviu8YqJqGrgooqkKlXGdjq0YmO44eS1Gp76EQEk1EUWWbSEylXiuT&#10;EEEUBCQhJPD9wc8t/M1Kjf+ykvEBwb1IKhrj409/hA/+xHuo1BtUanusba6xXt5iZXuDz379S7zw&#10;0gv8H7/wvzE/NceffPML/Mff/U9MFUc5c+4Mu80Kv/5Hv8lzr/45H3zXh5icnOK5157nNz79W1xd&#10;vc7c0lFefPMNLl18HdMwOXn6LGEINzdv87tf+UO+8O0vIikK9b0qX75xnWtXr3Ju4TRu6LC6s8p/&#10;/uPf5ovf+iJiUoa4QNtssdMp8+LVl/niN7/E8tYttKTGteUu47kpDLOHqqpMjI8zNTnN0uQcH370&#10;AxybOcb8xAxRRR9A/4ecpoOYjkC92+Rz3/xTrq/d5JnHn+YnLjyOhMDnvvMs//EPfoO9bhU/KuOL&#10;NrVOlY3mNl/6xld5+fLLhHrIemOFoOWwMD6PH+yryP3D2Fvqfm2/j2E3EV2Zdm2dwqyCaTeJREt4&#10;ehJfEOiaN7ly8zrzC3NUKjVazS69jsnlK9dwLJtur48gqLRqfSanioi6Tiyaotpx2bMN9LhEX/PJ&#10;KgoCCo1ehJUdj5FiGlcS2W5F0TJxWuUWbrrB5LF7EIU+vusQyOuEJNDyc6TnLpAsbhF0DSTXwXdd&#10;+oZPVB+jvCdw69YG33/pClo6xX33l0mlNCIRHUFW6fc7NCtbbK7d4s7165Q336S/d5NGvYPrWAS9&#10;CIW4jeA2WFsxEN05JicXkXUJKT3J+NI8kuwThAGhIAM6XqgStWNklA7J8SWkZBbRF0jHBNKCjx9a&#10;qK0mZcOj8+Y6ejZHvech73bQoxqCOkIkMosixJHDJLISx5fqCKqNphfo7nWw+wbJpIAiRQgtkYic&#10;hKBJo9WluVal2+0wOZIhiCXwJQk9nmDv2g1kNY4eS6IqEmII4tsIZw/HLv4q9hYsyJDpGkEgIMT3&#10;XWRRJiknSZaSHCnN8NCJe/F9n43qFr/91d/hN37vN/nKS2d40n+Iz3/tiyzNL/I/fvQXyOdz/NtP&#10;/Xuef/G7vOeJp/ilD/1LKo0qX3jxq5Rbu6iqQkqPc2xykdB0sUyLJ+99iJ29Cl9/6Tku3ryIh09M&#10;SzBVGGUyP4rnBjz8wGPki0W+/N2v8s3vPcfZU+dYPLnE17/3DcqbO4gBtOoNolqCd7/zvXiSz53b&#10;t3jfO57iyXOP0XUM7uysMZoZ4eee+ThPP/gufM8bsIkTIgnCoDo1BMd12Kzu8uWXvs6n/uwzLM0t&#10;8tF3fZSRTJHvXnmJP/zqH+MEIR/70MdZ29vi65Vn0SSdfrdHv93lnjP3MTozxhtXXiNzNMnPfuBj&#10;FFMFPH9ARUAYDIhq/x7BJcMAZwj4hKKL43Zp1H3W15aZmBghFEM0LYqgJ1ECgXxxlGp9D0VVSacT&#10;OJbB7NQkH/nJD2BbJn/wqd8n8Ppk0zG6nSaRqE6j1kTTIoyNF1k8ucD0wjHGJ0/hehLb25ukXy2S&#10;z8fY2qzw/1L3nlF2Xded5+/c/HKqnFABVYUMEJEkQIiUSIpBlERLVpZsedm92i1Pr/bMeK1ZMx9m&#10;Pk6PZ1b3tL3a1kiybCVLpiyaEkVSIgkwgQARCSIUcqFyfPVyuunMh/uqUJTUbamlprrPlyrg1bv3&#10;3HD22fu///u/u3tH2b79AMePn6Bcc5GKESh8SwVFRMBV8V0NMBCahWpIFKkifUE0btHaBamODsqX&#10;b1JbnOfcm68zf/MEA4Nt9Az0YTsec3MLOI0qlqljmD5TE9eYvDlNLl9HMQ3OX3gHFIX+zg5yahbX&#10;rmEaOrlSnkq1jqeGA6qyIvB9FUWxMI0koahPuWYgtCRCxINUlyqa7QIjRBJp2rsMHO8M8aRFOBwm&#10;l59HD8eIJEcJJzaiCgVF6KCaeLqBlA6qamBaURrVAp4EVxF4vsR2bJKJOEvFBvNL80QMC6SP7/tI&#10;VcGRErthY9cbRBL6GinoF0n7/0awCwk1p8o7Ny5TaBTZsmEEQzFwpU+1XqdQLLCUy3J+7AKvHH8N&#10;K2RiWDrHx07jG/DFz34OWff486/9e46cfY2DO/bzxx/9LMtLS/zjkR+iSx/LMtixaRt/8uQf4noq&#10;xWyB/dt3Yhk6z77+AvlSkVgsQ2ukk4+9/0Mc2n0PL595jfvvvpcH7znEm++c5KmjP6Knr5c/+4P/&#10;kfGpmzw1+/dYukGpUqZslPndhz9K72Afz7zyHC2ju/n4+z9EoZTjG89+mxeP/ZRPPvIxdm/ZweTc&#10;NJOzU/R19NDX2YMS4KsgBOMzk3z5qa/y3aNPsWKXeOzhRzAMnVPvnOWbP/4utxam+KOP/QEP3nOY&#10;f/vVf0e1YaNZBjfGb7F1cBP3HriHs7cuMj8xxecf/TjdHX1cuHqZ4cFh2tItgXTReiT1PRhr2RDw&#10;kNLGdmpcvzmFLwWGadFwbEwBqipwHZd6o8zG4X7SqRSFfCepdJy2tgzRUAhd9Wlvi2FZLrt3j/Dm&#10;G6/z9qlJGoVN3L1nF1HDJZMKEdIhpDe7oHsO7Z0dGLoAZYW+/gFi8QRGyKLh1pGuiy+bvAAJnheg&#10;wr7v4Tg+iifxfUDR8BE0vAa+0iCRNmlNJujracPzitRqHtlcEaGbpDs3kE4l8O0akUQ7e+5to5z3&#10;uTZ2C8f3KZRLhCJR7j98kPGxC0zeukEs6hHPJMhkIvhSIF0Fz5dINAw9BEQQhMG3wA+hKlGC1JdA&#10;4oDwqdWrKIrGwMYhLNNkYKCf2xPjCAHJdD+hRBeu6wRsS0XBbabphCJIZlK4Xom6W8JXHHzfo1LO&#10;0ShWaIm1oG3sx2s0aElGMTUBvoMQglg0SqNex/Rc6nYDPSKRyn+dF8z1PY5fPsX/9ZX/m6pwuGfX&#10;AULoVLDJ5XPMTc8wNTfD9MIshoAP3v8oB3cc4PtHf0TJqfDayWNcvXaLol3CClsYEYvLU9e4fOMm&#10;4LG4uMDM/Cx9fUNMzE/x6pmTZBJBZ7Tj588Rj4SJxC0u3biEoWgITeGHrz3PrdlxDu2/l0tTN7gx&#10;MU7ItOjt6CMTS/P67BvYrk84HmFycYHhrhEePnA/Jy6d5a2zZ9k2MsLlW9eYWZjn0sRVMASRRJTr&#10;t2/w9oWLOK5He7ptLdUapGUES+Usb996h/nsDKqhcuzka+hVMDFYzmVJZjJ0t3YH/WmXssTiSVYq&#10;ZWaXlvnMw0/SmWnlP3zrKywXS2TzBV564yiJeJKNg8MgRCDs/9vIhqziqrV6HSEEiwvz9PV10tXd&#10;hQRUTaXmukjh09PTQWtbGtuuo+k6Axs20dnZi/QcNMXjwP4dGLpNT0+CzSPdvPH6GTpaEgwPbWLu&#10;5lmqlSyVYgzHrqGZITq7umhpz2DqJv0D20i3dOJ7IJqNZ+QqFUYQNJRRNRAaihJ0Lld9gaIYgE+1&#10;blOplWg4ZZItEYaGh7j7wH4yLRl830ULmSRaWwhHI9h2lWuXLyAiGhu3HyCdbufQgzV8FC5cGGNu&#10;fpHWzm6Ky7PUqstsGGyjpbudRHsnKALHBUXR0dQwQg3jSx3f1/CljhQGCDN4b9bqJSSGKclk2nn4&#10;0UcRwiWdSrJ15zYcW5JMtdBw3ICO3UzvKroJ9Sq+9DEtk3A8il2qU7drFBcXcQs5ElKnLZGgrz1M&#10;pVxCU3wUv4ZwXBKRKL1d3Vwfv4VSKeP6HqauvbvPxW9qCGh4Ds+/9jJHjh3FD8PJS2dRPImnuCie&#10;JKwYZKJpdowOc8+OQ3zioY8x2NXPuUsXeDb7HCfOnOHBQw8SjVv8P1/9C85fuYQqNe7asoukkeDZ&#10;Y2NYpsnY2FXevnAehMeB4f3cmp5h967dxMM6f/HUX1IoLBKLJPn2C/9AuV6kt2MDtydm2TmY4tMf&#10;eJLBjh6ee/MV/uJ7f8PC8jz37DnEXZt3sKV/E3s37yITSVCqlCmWypy58A5t0Ta2bN5Me08PF6au&#10;8vKbrzJ/a4EN7X2879730dfdu8Y7Wa2gNUMWoVSC3q4BwprKtWvXSOgZ/uAjn2Pzts1854Xv8/xr&#10;L6GpOmYoxOc/9Bk29w6zZ8tdbN0wyo3Jm9TrNlMzszz32hEev+chDu2/h0wydYc5uo4A9l6MtdQp&#10;qBh6CF0L4biC7o42ECpSCBzPxZUupUqFfHkJIRwMyyAei5BOp2ht6cat16nWavT2tFIqL1LILdPZ&#10;HubQPTu4a+cIvpMnGpZBG0KngWPXqDfyTE5Po+kaG3o30j/QjS8VioVK0IFKU1EVFYUgH90QKggN&#10;oegIxUA3Qqi+AsIFISmsFLh+6xYtHS1s272TatUhW3HZsmcnVjhOw/MQusD1KlQaDrZIIA0Vlyie&#10;aiGiBpZmoMeSOPNZZueXmV9exhESMx4m0ZpCMQ28oJ4aRdPRNAuBgZQi6KfZNG4SgQzarQe/+waF&#10;FZidroPSRkdnlFTaQtEkCmrTU6qjqiqKoqMILcjQqAG+oGoahmWhexZutYbpeiQ8ScYMY9Zs6g7E&#10;ImFct47dCFJ2mi+JxWLUanUino9mGKAq61sM/eaGDCqXN/Vu5LEHHiNv57DxUIRO3IyRjibozHQy&#10;umEjm4ZG2NI7SjKRwXc9njj4CAhBJp3mwf33c+HmBXYMbSOVSPLYvQ8RTcT46lNfZ6B3gAf2HkK4&#10;CosrS4QNnR2Du9i9YzehkMGXn/oq4xPTfPqDn6artZtsJUe1VqC3tZe9m/axe3QHqXiKcDjGQi7P&#10;+NQt9m3ZzgfvfZCt/Zuw9BBIH9tz2bFpOx9/4HFA8uTDH6avs4dCcYXJ8XESRowtQ5t57PDDbOjp&#10;u0NLE0GPUM/zmJqaQNrwqUc+Q2syztOvPM+e3fu4564DhHWdcrHEkZOvYRkKX3ziU7x///toiQXh&#10;hZTQ0d7FY/c9RF9bJ3u37+KjDzxGazKD5/urZ3vPoc51YYhCMpxmWUbQzBa6+jahqFGkqlNp1MjV&#10;6rwzNka2sIIVthgcHCAciZIv1Oho66ezo51qo4T08nhugXo9i2zYVEpZSrlJFLeOaYaIaxa+GqJU&#10;zHHmndNcHZ8mEk2AH6KtzWNufo5wKAS4KCJw433Akwo+Or6/2pFMQwgLX/OQQm2CpfO8c2WKzu4O&#10;Dm7ayvUrU5w/P0HvQJ7hTZ1IpYbv19E0jWgsTSxWwGmoCDUMIozn1xG+hlAM6o7HuUtjXB+7RjoV&#10;YrkqqM1UKDcK9PUM0tKSQdNMNDWE7waLXeCjKgqC4KXx3Tqeb6MoGq6nce5slnNnFrAbDlu2tbNl&#10;RxJFr5JpiZBMGBj6ass5L9ipfBchQFUVVF2gGCqyHoRh7fEUUTWLulLBKdhEWjOEVEm5UcbzqkjD&#10;oVqtUfdcHKBSqyGlD553x9v5Ncd6nEMgsDSDTz/2cQ7t3c9SMYsjg9aTmWiGTCJJPBQjbISa3dgl&#10;DqCqGht7B/kfPvlHIAQqKtaowf/xpf+NZCROPBzh//zGv2NpaZH//Uv/Kx869HDQWtH1UYSCaYSo&#10;2VWefu0ZXjj2MvduPcT/8vv/M+2pVuq+Db6LpZmYuoUvg5Tj5oFN/NnnvkSlViQdTxO1oiCVtRJ6&#10;XdXYs3knI30DaKpGMpZA+pLfOfwEu4a305ZpZ7h7kKgZaupxNBmwgFAVSqU8b507TUiz+PB9j7K8&#10;skRb4gyDbT3EQxEiRoiPf+CjvH/ffYRMg2Q0ha4GG45suiYt8TRf+NAncD74ERLRJJZhBKLQirZ2&#10;rvd6rAtDFDTFxPMNEpk+Mm2DRCwNXzPxVZiYvs301CTvf+gxrl2/zvxsnnzxNuO3J+jp6eNLX/qX&#10;xOIx7EYF6RuoaoLs3BK1eolqpYilG+ihNEKqCDNGtlDk4uXL7Nx7kOXlIleuXOfUqbOceOs4d9+9&#10;j9a2VoSUAf1VVfCR+OhIDBA6SB3pa/iKCopOtehz6/YKE9MVUBvcvl3g5vVFTp28TPfAVbo2DJGI&#10;6/g0kFJBN2MkY21USy5C6uiKhaKuUhAlTt1mKVug6upESXD52gqTi9eYWcjy6EMP8oH3dRKPRwAd&#10;z5e4dg3ftdcJFkh838a2y2iGguPpLC64lPIxHFsyM2FQLCygmAvcfe9G4jENTQto2IrQUBQP6dn4&#10;XoBP+D6oKuimhg0oDZ+Io1KYXkZLRujs76VcrlLJzuOFfSr1Gg1h47iSuuPgF4soioKhaL+gUeCv&#10;Pn4RICoQRK0Im/s2s/mX+L5B81ahoGMEWBSQiaZ5cNdhGnaD5988wutnT3Lfrrv5wF33E9HiICRS&#10;E2s7+tzSAkdPvIHu6zx5/xP0tnYBAT5wp3ZFoIhVzpiKGUuTiaXXT77p2QerIaSYhJKtdz5XYLhn&#10;iOGeoZ+7jp+9FbPZBa5MXSMUj1J1qhw79RatsRa2948S0U2QEDHCRFrD7za4qzTz5pWlY8l3n0vR&#10;7hSl/TP397/GuFN16vs4LjiOh2WFUVUNoQpMy8RthgSGabK0tMyVsatE43HqDYfxW9PcuDHOFz7/&#10;KXq72zDMFL6nEonEKRdV0ItooVY03SAUMpCKhdTDFJ0shhWjXK5x5eo1KsUKAJMTEwwN9TM8PML0&#10;zDTFQoF4xmrOcl1RTTN0atQ9FuezjF2c5MiLr9Mo2yxN5zn24ilK1QqFSomJqRmmZhYoFDQiUZV4&#10;IomqmAitjFTC+OgBF18D6fsgXcAlbIUw1BCVQp2J8RnGZ5ZYzpdZmCtgN0Qz/PBRFNA0Za1r2lrZ&#10;kfARigOKgqpINHS8ejlwNV2dcl6lb6iVVCKOqvh4vt0sH/IRUkfi4ns2vmfj2hKn3gBPIlyJhoKj&#10;qWixKFgmxUoFV4BqGhhRjarn4roBYF2tlpGRGJqiBsf/bWxLv8RYPy0pJQ3bJpfNMZDp5aMPfYTW&#10;ZAuy2f3bF7LZvVNSrVTwKh6H9x9m367dd46zViD33l5H3a7jSJeZ6XG+88L38aouj9//KEN9g6yV&#10;q7NaKvbfz1gnq1cjX8hTr9ep1Ypohk4orCN1DduVbOjvJ19p8JOfPodlhenp2cqt8Um6uvowDYHn&#10;ujQcFyl1VC2OqioolosRKRPNDGCoOoaugB7CR6O9I8WWbTlePvoaju2wfft2wuEwmqaydcs2urp6&#10;GLtyhVw+T6KlG/AQQkFTVYQU2LbPzOwCtyeusDiXY256hZCl8vij91NYzrG0sEQyHqV3QwvhiEq5&#10;kufWrSlMQ6O3d5Cujm6QGppuNC26hyI8pOKjKB6eW8ezi0g7hxmJsmmwm1gsxkrJZtvmzUTCEXzP&#10;a9ZDqui6gaqt1uUFXcIVVUVXDFQtKJ9OxEGwgickiXSKeCLM4FCIRNxCiDJSukgJnh/UWUrpIHwH&#10;PAcpJNL18B0PQzMxwgpVyyAx2EsZl9lqgVRrC1YkhQz56HYDte6i1GqYpsC1aygigkDge/+NWgsC&#10;I7FajKUbOltHN/NHyS9wz7Z9+H6z3LvpIQgZlMO3JDM88f7H6e3poyWWAil/ZiG+h4tSStpSrYwM&#10;bGL2xGsUcyU++ejH+MDew0TNML5sGrl3l7D+dzHWeBZC+HiyQaVWIJdfpOHU0PQwjhBohkEqFufu&#10;u+9GaNDV2Udndy+KqvH440+gqSqxcArXEfgEmQBF1fGVOqrZghFpR0NF4jc1IVUiMcHefQdxpY5l&#10;mtyzfx+lUpHu7i76+zfgS5rutx+0t1eCQiMpJaVyldmr17ly9Sz1WpHB/hG2bt5GvZaluz2GWyuz&#10;NL/A3FKRaxPL7N8zzOaRHuIhl/HxcS5dOMf8zDSWpaEIH1XJ4PsOjVoZCfieS6WUJxb2OLC7i/bW&#10;FjZtGWCl5FDzQ4xuGcS0JK5bRUgVQ9MDT0y5w9eXSBRFQ4hwM3XqsmV7FFXrouG7DI+GiUQEoYiH&#10;olURwsWXbtMAKUhVAVwELsJ3UIUaxPqOj+17lPCZdyokzAiZvh4cp4pr6viyQb68jCvACoewPI+u&#10;zhamc1UatTp65LfLAvxPj9WydLlWLm4YJtu3bGP75s1YqoFsTl02+QWiGfG1tbbzoQceCZ5BszpU&#10;Egj9vOeLUkJHso3ffeAj7B3ZyejgCFsHNhHWLCRyTQTnv8Un8M+NtRJ1zQiTbm3HldDX141majSk&#10;RiTWQiHXIJdbJtnSwq67drOhf5DFxQUMU9LekSSZyLCykiOjtRKPp0F4zd3BbKYRdYSqgZR4vmRl&#10;JUu+WMAwDbZsHiUei6FqwUIbGBgkHo9z89ZNXNdHaCpBEySfWrXCUi5L4epl6IyyYXCUrvZWVFUh&#10;uzRHKhMDxUHRavT1pynX68TCYRQ88isLtKSjdHfsIZurMDExydlT55HSIxIyMDXJ3OxNPN8lu7zE&#10;rRuT9LQo7N86RCaTxtAdUnGdtlgG180zMzNPPBonHmtBKKul3n7gAQi/ef0a9UaDbHaZcnmKkJFh&#10;zz0xYsk4nt8gm53F9xVmZ6vYdo2W1jTRcDjYefwgJPJ8F0VXUQ0TxXWxGzCzUMCUgpKmU1Uk0USM&#10;cCjN1MI8iqKz0hA0Kg6xsImlRWht72KxPEGlnEeLlYP67d/Q+FmX+ucJX3dw+19Y2bpO4wUk6loD&#10;4uBvTc1AaSKPQmkeTawLpaRAVTQ0ZfVVXhWbEe869y+ct/TXzWcdaLj+K6uZ718illn9C0M1uGf7&#10;fu7duT+oEvVXPw/kAX5lAyZ/wX1dNZi/rdSpbiYRapjurjasUARfj1FzQ9yamGWlVKDTcZmZXSSb&#10;L9Hb00mtXuDmzUsMDo4yObOAVDQSyVaE8JC+g4ZAbZK9VmM1KX2Ws3NcvHiRgYF+AGqVOEpnJ2Nj&#10;l6nVbHp7+rh86Rrlah3VMqnUHObGJ5i/OkahXCaeSNC/Yxfp1hYU4TE9dZPbU7NkkhG8egHplOhq&#10;a2VyosDCYo2eQh1XzqIpLiPDQwwMbKCtrZVqpcC5c+e4dOki5VKOUmWFlvY0IDAUi0a5zs2rszhD&#10;Jp2WzuRsgVx5CQ+Jqmns2LmbVKoj6IcpAEWg6CCa7E7Qkb7CykqRublZDH0R14XhjUNomsKNa9dx&#10;HQddD8R18XSs7iiWriERuLaH47gIM4QtVDwlhKInKJZmcB0XjBhLtTJ6rkiL2cbkYgkpBZaWZmml&#10;QK1g09kew4pkUOQ4vltFUd1m/87/8vGLqOGrQjEA/rrdU0ofZVXGT67WjjTfORl8vkouCrDOOzoZ&#10;q37amu6GWF3SSnMeNO2BXBPUWj/EuuK2nwcugndxlccj1v/Nz+aWf4X1uHpnlOZx1nhazZkLFIR4&#10;l4X8JY4pwb9zHasZmDVA/j0aGtzZFQzDwpcKtu2iqBqqZlCu1Mnli0hVUKpUmJ6ZxXEbpNNxbNsm&#10;k0kTjoTxPB/XDajGqipocsyCFKLnghYg06vosaIIWjItLGeXcB2ber1GuVLB96BarZLP5SkVSywt&#10;LTE5OU12epaE49DR3kHf6CZau7qw/QaOW8HUXFqSUQxF5frtGeJhHZHRqVfrVCpFpPSwLJNCvsjJ&#10;U6dR9TBWKEyxVMFHcOv2bS5euoAUHjt2badeqWNYGroeomar+CKCL8KUagVu3JpHUVX6+vpAmtQb&#10;Dvn8EtPTC4zfniRfyLMwv8jwxlFC4RChkIFpmrS0tFCvO9wav0E0FqGrs5N8vsj83DyjoyMYVoi6&#10;7eB6EgwFgURVVRxNR2o6KBqapWKEojRccBwfhCRXqVKs1Qg3HBxPUqlUibV34qNSqpTp01qIRxJY&#10;moEpVEK6gar8+uXN6wVz1o93KVaL1ZKq4JOmtFPzAL/4uP9JpGHtsOLndloB4DeNjqLcMVz/WYaj&#10;QAoFuW5+7/65bpq/AqlhVfZ/1R7IVZBlLdPxc1f2K43V1OpvowVlgFk0KeaGbqKoKkgFx3bwtTqK&#10;YtDa2kLDd1B1QSKRYHhkhFqtRr1eJ5VKs7y8Qja7wujINoRQkNILMH3p47pBlWMAIip4no+iKPT2&#10;9GIYBgsLi2zcuBEhBOl0GrvhkEql6Ozs5NLYBc6dPUt3dy/9/f20oVC+Pon0bJB1NGx8t4jq5ElE&#10;fExVIR4CU7jY5TyWJmnNhIEGpXIBzTC5cu0mp06dI58v4Ps+yVSKvt5eytUGc/MzXLh8jWq5ypah&#10;AUb7+3AbORaWstSkSTZXJdPaQVtrF9FohJnZJc6cO8+Va1eYmVnAaXgoisrt1gkuXb5EtVpl/4G9&#10;dHe1oxkaXq2OpmuYloWiqfhIYsk4QlNxHQfX96k1bEzLwNJ0DCuE79l4qLhO4GW4UmBGojS8fPB/&#10;noeHIJvL0bAb6IaG67toukYslEJXAxp8PBpHV1fAk2t6Fv+lQ6zb3YL3546yk5CgNnGFUq1EpVYN&#10;aOaaTiaZxlTNYJdUVg1L8NKvlVX8UhNY/bk+27FKhrvz+VrJ+C86hgQhFdbq3wBPetScOvVGA98P&#10;nmXIChHSLdRfUlf/oLwAACAASURBVD9CCNaUtYKT/Oykf/UhhEAq6zw6cccE//qiRb/8eFfVqWze&#10;QNO0cF0P17ZRNZ/Ozi5c4ROOmaRS7QyPDjIzM05XVxctLRlq9UU2bBggGo3h2C6qLtGaAWaQWgxU&#10;mXw/UFNqbW2lpaUFIQTt7e1kMhkMw6C7qxvfl7RkWqk3Gpw+c4Jqucw9++8mGQpTXFii0LDBs5F+&#10;DeHXUdwimpcHN4thRNgy2kZlpcDKwi0atWX6N4wwMNBD1RGkUq2YVpyxK+McO34K0zDYEU+RzrTR&#10;1t7O0OgI09PznDl1mlgySUt7ioXJRYr5JaqOi26l2Tg6QktrF1MzM/zkpz/llVdfRdVUDh9+gIEN&#10;g/i+R3tbG7Nz01y5epmBoQ309HYwOzfDxQtjlMsNkukkV65d4dKlSyQSCVrb28gXi1y9fhMpPe7a&#10;sZ27du3EFwpCNymUaly5coWbN24ipUDXdWZmplhcmCMUUunq7WB8eoor124SCYfZODBASyZNZzKK&#10;KRw8RycUiaCbBr74pZfkf3asl+FbfVnL9RJzuQXm5udZzi8zMT/JQm6JfKlAIhTngQPv4/Cug4T0&#10;QH3KbQLYiqoEBLxfeRbBLicFFOtV5ubniZghuru6fs6J+dkrXl1fNbvOfG6R6YUZ5nMLLBaWyZcK&#10;OLaNbhh0tnVwcNsBRjqHmgbxn70xlGtVZhbnUXWVzpY2wob1z3/vP3eV67w33w9qhVav6T3HLFbP&#10;J6WP67qYhkUkHAUrTKMuCYdMQrEIRsQgnWpHFQphK0w61YLnBt7Dpk2badQdpiavMLSxn2g4ghAK&#10;qroKi4gmQi1IJpJrN2D7tu1ouo5AEIslsRsuuZUVwiGLbVu3cfrMW6xkl0n39iE8F4WmfJtv41bz&#10;ONUctfI8ywvXkakMXS1dULOZKkyTXZrGNSP0lYsk27pRdYHju4SjcQwzIMTUGi6LyytIaXPX7t3s&#10;2XsQQ1OwNJtyOUsiJjDCJlJTCMVNFFmmWJxjavI6Z868xfj4LfYfuIdHPvgh+nr6OH3mBLVqFVVV&#10;6O7uJLu8xNTUFIZhsLKywiuvvMnU9AybN2/m9sQkV69dZ35xmW3btnJzfJzXXnuVsb276entxpMC&#10;oZmgGLi+4MSp01wZu8G+fbuIxkJcuX4du1FFNzUS8ThLi1lOTZyjXm3w5OMPk0rGmJ24QalYZblQ&#10;pe5BSNUD0dpfc4jmQrV9l5nFWaZmJnn71kXO3TzP+PWbLKwsUcPHCplI6bKylOXK7esMbRhiY3s/&#10;uVKei5cv09/TR3dX9x0fYF2IIZvvjVi3QQei3HINyPSRzOWWeeHNI5w/d44P7D1MV2dXsIjWXebP&#10;whdVp87t+UlOXjzLqbEzXL5xidmFGUrVMrZjB+IyEro6utG+qDHU3r+2MNeDuevRB4FgpZzn1ZOv&#10;8/Jbb7B9yw6efOARwrq1Gj2tcT9WJ7PWPmF1bgQl/qu/r5rQUqPCOxffwdRNNm0cIWSFgmzPezjW&#10;6N7BM3BQfA9NKmhSQ0FD0XVs30HBA9clbIVxXRfF09CEQSlfYmzsKi2tA0xPzXH58mVa21uJRGJB&#10;jYOq3wGRmjRfuOO6WiGrCVQpKIqCY1e4cf06kUiE/g0b+Obf/Q1Hjx5h6Au/h1B8gqoLBaTEsWuU&#10;q3kcv0YiapJORNE1BcdvkC8vUW+UiNkuk+OTuKpOsVLmzJlL3J6YpFavYxgG8XiSkZEtqKpPNJrk&#10;+rXbqIpCOhViZWWCjrgkHjLQLBmQwzSbYn4Bp54nHFaxQhqlYp5bN2/gNBrMzMxw9sxpbty8QcOu&#10;sWfvLkY3bWR0ZDOTE9P88Ic/JZvNc/f+g1SrdV577TjHj5/g8H33sXPHNl595Shvv3Oei2OXKBZL&#10;LC4ss3vXXQxv2kxLWwvzr55AVX0O3rufifFbnDtzjunpOe771GGqVZdLl69z9eZtFos1ZpbyXLk4&#10;hoHH+K0i12+X2draZMX+OkMGgrqzywu8cekkr5x5natj73B55hbVRo2eRBuDvYNsHNrM5sERGrLB&#10;v/3an3Nz5jaO61Jt1Hj6tR9z9uw5/vXn/xhVUQIPQxF30osS/GDrDNS+5Z1zyzW3wWd2ZYnvvvQ0&#10;33z6WyRDcZ584LE1Bak7X5Fr/A0VhUqjwvGxU3z7J9/jjROvM708h8QnHY6SSaZB15nPrVAvVEha&#10;MTLRBIGERBAsBUCraLKKA2UwASyXc/zw+PP87T98nWq5wd4du5tehViNvNYEfCUBrhGsDWUdhiPx&#10;pI8vaCYIBMVqkX868Tzffeq7HNx9Lz3dPYTN0Huef31XGCKQ1CsVCit53O5OPK8KKih6GFNTUFQF&#10;3/XAB7vu4DQ8TN0iEorgeC4N20ZRVWr1enAbhdK0mAIhlOBmrcWZYp0LG7zAQZgiMDQF6bm0ZNIM&#10;DvRz9sxpZh96kNiq6IfvIxQVxTBRNJNIPEUyGSNkxmjUPGxfxYzG2by9h+GtD1K0NXxUlnMrzC3M&#10;Y7t1kqkEmm6QSCbZvn0Hw8NDnD57mpde/kf27Bxm/76NjJ1eIGw4bOhqI5ZsJZrpZmHFpVquMzTY&#10;y/0PHCQcjeM6cPbsCS5ceBvP81BUla7ObnKFLLt27mTH9p0sLS1z+/Zt4rEwLZlMQDrSNDKZFJZp&#10;0qjVcG2bdDpBpVrh5JkzVGs1jr9+kuvXrnP4vgNUq2U6OlIkExGilknI1EjEw4QtBSlrKIpNMhmm&#10;Xi8zdv0apXKdYqlBb1sbDnFyhVmqNfD9X/8tKzdsvvfi03zt+1/j2sJNZMNm17Y9HN59iD2bdrF5&#10;aCs9mS4ioRBPvfoMpmrx/rvvpzWW4fV3TvA3z/49j9z9Abo7uwCJ7dpkiznCoTDxUBRFChRfubO4&#10;Vsla6+aQLeX4/ks/4Kvf+wqu6/B7T36aPbt2vxt4FYEB8iXNdIpkammW777wff7xx08RD0fZv2U3&#10;I4ObGO3bSFtrK9PZBc6PXSYZjvGBfYfZt3kvUlHvZF9YJYUFmVAErFRz/Oj4C/z1d7/M3MwUX/jI&#10;53lg371EzDB4gTezqiS+ehX+6u/rpP+FJDCI0gehUnZqvHLuTf72B9/k8tXLPHD4AXRDD6qTf+2n&#10;+KuNdxkLRdFwXI98voDneUjNDxSqpErDbqASFAZJGeAPhXwRKxRm06YthKwQvb29RCJRYrEYa30X&#10;CG7Iu+LR1VjyXUpLgQS7aen0bejFcz0i0Rj3Hrqbr//tN3jmmWf45MgIHoHriVDRjBjReDueZ+F5&#10;DRxPYssqqBGS6T6SbSN0D27Hm8sjQjAwoOO5Ort2eFhWhGKxQqPhYDs2S0vLHD3yKrVahd179jC0&#10;sZOFGyepZ8fRUAnpJn7DplIq03AatHT38FDfBvbdfQjXEZQKdSZuT1MoFNi3bx8bhzZSrZXp7GzF&#10;NCxc1+Wuu/awdcsOYvEkyUSMfXv2kownqNWqJBNJ4rEYn/nUpzEtk3RLmqvXrtOov8Lc7Ay+6/LI&#10;Bx/m0D37CJs60UiIXTu20NoSpX+wjUplhrY2nSc+dBDbliQSJtGQgWdXyC4vEQqZtLak0VQDft2O&#10;ZEJwe3meb/zoe1y5fp6OgT52bdzLHz75+zyw+16SoRioGrVGnWdf/wn/4W//kv0j+/iXT36R8flJ&#10;/v13/5rBnn6+8KFPEbPClGtVXjr1GkfefIUnH3qcw7sPBoumKQYVrPMg6AjeJkG+XOLpI8/xV9/5&#10;j1QaFb74sT/k0w9+gng41pziWuCyOmUUBK50uTEzydmxi3S0dPH5j36OD+w+zGD3AOlEGtttcG3i&#10;OgeG9jDcP0Rnqg1FqEgpmiD9utsgBSpQrJV59s2f8Fd//x+ZnJ7idx98ks899km6WjvxpI8mFNao&#10;IasHkes4KmJ1lQT/UDyBIlRc6XL07Bs8/cYLIBR2b72LA9v2EAtHmnjRe6vC+e522hKikUC0xXU9&#10;NAs0TcUWEttuIHwHXbUwzBCqplMqlVAUlf4NA0jVIhkXtLa2YppaYBnlquQ80FRokvKOG7zeuxCK&#10;CMAbJC2ZNL4v8XyXrds3kckkee7HP+agbhINWaApoKiBxyPSSBGiVq+C00A3FTStiGUmSaV6iCc6&#10;6TfacJUqimYzOrgRQzexzChzc0vMzy3R2tLJsTdP8OKLL/HAAwcZHR1CU23isRQrK5M0Gg6u5yGd&#10;Bu2drbT0hjHjKbRQjA2KiaFE0JU4U1MzZLNLbOgbJJXOBIrP0sXzXLZvbeGunXejqnpAtxYwsnEL&#10;dx84RK1axbTMtR3RCpnYTpnFhUVi0TiJeIyenm527dyCgku1kCUctjB0mJ/vY3BjF5VKjq72IiEr&#10;iqqH8KXG+fOXmJ6ooiEIGyqmqqB4HspvoNep49ikIwkeefBx7r//IQ4N38OOjdsIGRZIiet6/OTE&#10;Uf7y2/8fPR09/JvP/DGmZfL//uArGKrGn37yX9Df0glApV7l9fMnODf2Dp985EkUoYAisT2H5UKO&#10;erVKJpEiHo0ipaTaqPHK2Tf48j98hVwxxyc+8il+7/HP0JnpWIcJ/IIhwPU8SuUi5WIZywqRSWeI&#10;RmJ4+DQ8G0M1GO0bDnQmdAPpraZhwfVdVgorLOQWCVthujNdKKrg9Ytv8o1/+hbjE+M8dPhRPvfR&#10;zzPcOxQkDBB4qiRXWWE+u4TreHS3dpKJJoMMi4CG02Axt8RyfplkLEVHqg3LtLh4c4zvv/QMK26Z&#10;RDzB/dsPMNqzEVVRWWW5vpfexVrqFBGkqpPJFPF4CE3TUVQFVdPQNAvDMvGExDQsQlYYx/GoVKoI&#10;KbBCYTwZMC0t00Qi8bzGu42BCPJJArmmthP03VwtnQqYbUJR0A2DYrHAlSsXUTSfnp4unj72TxxL&#10;ZngklEAzTYRiIFCRwkcRGiElhNcoYtsNdEUlpFnEoyksK4ppadjoeF4OQ9NQFQ0hJJoEw4f5yWmO&#10;vPgytWqdnTt3kUomaZQXiCfSeC2tNHyPql3HtOIkWlKoVpz5bJ7x67eo2T66CKHKGCvZAuVKgaXl&#10;HJFwBBD4zTJzITRAoCgK0gvcTEFgJBWh4El/zRfzPJdyLcf1a9fo7uokHotyZewybqOMqngoXg3L&#10;1FlezJLNLmNoCrZToZDLIsQSoUgE34dqOUtXa4KoHsIpOSzPrhA1VLTfAIOzv7WTP/u9f026JcWm&#10;4VESenwtVHClz5uXTvKX3/lrVEvhDz/+RVLxFN/6yT9w9PRR/vQT/4rBtn5cz2d+Jcu5S2/T2drC&#10;n/z+H7FjZBue7zOXXeC1t49z6vI5DF/jdx9+gj1bd+C4HuevX+JrP/g7xudu8NHHfocvPPYZwmqI&#10;pWKOlnjy3QtotfNRM2uiKyqD7T0c3LGH87cu8A8/+QFH33qd3s4u+tp76G/ZwHDvEBu6e9E1fa2x&#10;z3J+iTNX3ubYueNcmRjjri27+Oyjn6ZcK/Ht577NpRuXOLz/fr74xOdoTbayVCyQiiVwHYdzN85z&#10;5O1XuXT5Ippi8pknPskDuw9h6gZTi9O8+fZJjr19nJm52xzccz+f/uDHCYdC/OClH3Fj5iaJTIKB&#10;rkHu33eYTDy1GrD8NsMQSTlfwvdUChWHbKmBrDtouo0vSujlUIBfaDapZCuTk9Os5IosZVcoNVxc&#10;HwQauqri+RLHsVlaXGJhYZmZmXlMIwT4a6QSKYNgT1ECl9jx3KCEuIlLFPIrTM3cJhwJEYnFcRoO&#10;L514i45N2ziwnKN68QYSD4SD9OsI38F3SniVHP7EFKLgQGiOSuVy4EJqDnhF6s3zakLASpXixBJH&#10;zl3krWNvMjg8QE9HB9mVErmlBRaX8tTKLg0vR9XXiNkhSs4yQq9w5p0LvPjKGxSKFSzDAs+iVvWx&#10;HS8oiNODFjmO66xdp0BBVXWkJ3G9QK9DCIFhGHi+HdSG+D6u5yGEoFQqoaoKS9kGrx9b5tSpk9h2&#10;FUN4hDSNaqlKtVInFLVAkbiODdLDMARCOgQoIWhSsLFniHA4UBf7hXTHX2FIKUlEojx66CEAXC8A&#10;lMu1GivlPNdnb/N3P/wmb40d5+DdB3nrwkl+cOQZXn37Fcr1KsfPnyRqJdi5dSs/+PE/cfqtk3zk&#10;wx/lyQcex7N93rh4gh+89ENOnD+FHo7S39HNkVNHSMbCGKE433/5Gc6eP83he+/nkfd9kEtjl3jq&#10;2tPs3XcPTx5+BEPR3kUaWzONPqhobB3cxJc+8y+4ePsKt+emWcwts5xb4fbtSY7Wj5Fpy3Dvvv08&#10;vP/9dKTauDZzix8ceYafvPI8Yzcu4UiXzs5OcrUiLx97kbfOHmfn1p18+KEPs7y8yPNvvMTW0a28&#10;f99BLly7zNe+/zecuf422ZUVDC3E6PAoezfvYmJhhW/86Ns8d+wnTM3PUCoWqLsKDx/4ANdmbnD0&#10;9KsslbL0dXbyxKFHGO7biLYqXrSOH/JejUDPQkiQgnKhRL3mMrewRLyjHaELhChjux66YRKOxpCG&#10;jesLCqUKPgrFcpVipYbrSRRFRVFUfE/iuj7ZbI7cSpHFhSyGYQRCstJHiPWIvMDz/WaK1QfhN2M4&#10;j+6ebqSismXLTnbu2Mml19/gqGqSOtpC5uoEnhP00hB4+KKB71UQbp3SQhanDsq1GiJ8Fp+gA5ni&#10;1RFuA9wamuqRawhOzRR58dJl8qU8fYd2IbwSc4szLE7PMjs5S3FpGs2U9KPhEEfm5kAN4dmC7vZe&#10;2tIO0VAYRYmwslKjVndIptOYlo4QLq7jAIHbqCgaqqrhS4HveyACiX5d1/D8Bp608b2gcE7XTBYW&#10;FvClSyqVRlHAadRxPQccl5hhkZ1fYEXJkmhNYYZCBICOjaG56EoDp1GhUimxODtLPr9ItVbB8iT+&#10;b+AVWw0pG57N0ZOvcPLqSRaLWeYWZrk9N8HlG2M40ufEubc4/vZp6vUiTqOCoUY4f/MSe/bu49vP&#10;/z1P/eC79HT0M9g3hO9ITl46xZ9/56+YnZ/m0Pb9DA6PcPrKOV588ydsHh3FU0xeOvUKm7ds4uBd&#10;hzj59mmef+Ul/LrL6OimZlbvZ1miwcpSCPCBaDjGntHd7BzeQd2xKdcrLC4vMj07x9XJG/z03Mt8&#10;5emvE1ItDmzfx98+801+9OqzWIbO6OAovR0bePzex1hYWuClk6/S3dPLod0HGJ8a58U3X2ZmcZ6W&#10;TJJ3rr3N15/+FtcnrjLaP8x4ZIb5+QXKlRLz2XmePvIj/vHFp4m3JhkZHebKlTFKlSLleoFTl04z&#10;vTBJX9cGHjv4CPtHdxMxQ8G6WW8k3kNr8S7MIpKIkMzEWVi+TSoeJtWeoVyuIZtiuCgaVjwFQhCL&#10;x2lrb8e0rKCXhRXBMKy1Xcv3JaFQBNu26evrQ9PUNa8CggfqeR65XI7p6Wmi0RjRWJRkMkEoZKIo&#10;AqUpl9zdYTNza5q3j51grFRkqu7SmenGdxqo0sOpVVG9OiphGo0yUlVQQwIXA00L5i59gW5pKDao&#10;fh0pYGZyjhPnrjKxsEyqJ0VPp0465VKnSK1awrSihOMZdEMSiaQJh2NAGMczGNywka3b7iISjhI2&#10;Q+hmjJvjs6zkSgwODZNMRZHYSF+iCJ1GoxFgH65PtVbB8x1M00DTVKKRCIZpBKlD6QchixSce/sc&#10;QoXhoa3ouk+1WsbzHKTtoLg+N69cYW5uhq6+HuKJBF7NoVErIt0KiagCfp1qeYVXXz6CqRq0puJB&#10;+8LfAINTlQIUKJQrfO/FH/H8iecpOEWcSpVUJElnqhvDClN3baZXZoiaETb3DhNXY/zOhz9BT3sr&#10;X/m7L9Pd3cef/P6X2LNlJ2OzN/i7F75LoVTiTz/7JTZt6OfZYz/lxPE32Do8gh4K8fLrr6JZOls2&#10;b+P27QnOT41RljaPH3o/9+04QKNaR4RCa+lYIQRKk2ThCUndbSAdP3hmio5u6cSsCK2xNH3t3cTT&#10;Yc7eOsHly29zffw6qPDG2WPsGtnCRx/8KKlQmlQ0RShk8a3nvkepUWfT8GYWVpa5MTnFfDHL+/bf&#10;yz1b7+LIyWPcnBznk498jFgsyTee/Q4l0yAaNXnj4nGeffMFRgc28tiDj/Hy6WOMXb5Aui3GZG6S&#10;UxdPkYyn+PyHPs0jdz9M2Aoxt7hAOBwmGo6yRkh77xmcAUJrRk1iyRC4NaRdprt9hKxRxEUlX66x&#10;sLxC2FfJ52vkskXqDYfbE5N0dXURj6VJpzJrJCwpA4ORy+VobW1F1zV+ltPuui6NRoNcLsfiwgLt&#10;HR10tLfT0d4ZiJxIF19IYnHJgXvvpXvTJm5O3uZGyOLwoXsIxyyq5SJLt25RXVomHYtTKZWolcs4&#10;ToOcqmAmk1jhMJoqUMIGwitSry2g6grT2So37BpV4dGfEHS0aSSTKjMrVXL5An5DI5YYwrJUbNuk&#10;XARN88gXsyhmlb5InHQyTTQSx0NHUedRVZV4PEE8EQ0k/FQNUFnJrjAzM0c2u0KhmKPeqBKNRfB9&#10;j+GNQ4wMb8Iw9Ka3oSKlQjKZpFqvsJxdolYt0KhXMUyd/u4usD1836XRqFEqF5D4+BUbp1ECr0Iq&#10;kiQSCWHIMMJpoCkWsZCJryv8xqpOJRiKyl2bt3Nz6QZvnn2DgZ5BPvvYZxlo24Dn+zxz7DmWTy3x&#10;2ANP8PGDjxPTwgxvHObLP/o6BafK//Tpf8PDe+/n2vg1/v6NH3H84mk+dOgxNnT28cJbr/Hsmy/h&#10;K5KRTdu5cuUab5x4HSOiUcoVCUVjxCJRtg8Mc/jug0zPzZJbyrF7510oTVJWkJXz8XyPyewcx985&#10;ScNpMLJhiIgexnFdSo0qS/llbkze5PzYWc5cPElLppWenl5mluaIRGN87MGP8eH7HqPesLk4foUf&#10;vviPvPjWUYSuUi3VMZMWiqWxsX+A+/ceJJvP8/rFs/QPD/PkQx/h+PlzlEpFEJLr0+O8/vYpivUK&#10;/+rBP+CuTTv5/pEXqNh1io0Kz715lDNj59k0tJkDW/cR0SxOnz/L7Nws+3buIWKFAz9JeW/jkDsr&#10;W0jKTgWhS1Ixi+z8FLXSAJ7t4ClGs0IPKpU6juuBogIKbtNtbpLq1g4H4HkBndfzXDRNbVr6d08g&#10;Ho/T3d3F8tIShqYjUAIqhReAnr5wUTSFwZGN7HnfYb75Nzd47tQpyrEIoUSYSrXE1OQklXyR1nQb&#10;ju0gfRfXrVGtVlH0EKFoFFURhA2BcGvk84tolsb07Aq3alXSPUkO3LeNLdsGME2LSDxBoqVK/v9n&#10;702DJLvOM73n3D33rTKrKmvvfW80Gs3GSoAESYgiRyIkgiOJpiiNJCpGHjk8vzy2//qfw+EI2yGP&#10;QyMNR9LQokhJFHeKpEACJAhiaaD3vbuqa18yK/e86zn+cbOqugGQkocUQTj8BSKqkcvNmzfP+e63&#10;vO/79dfI5ErxTNJ2Hcc0CD0fr98nnXAQKiQKPMLAQ2kCQzcw9Lh4quTWfA4FKqaad7sdOp1OfP3Q&#10;0DUT1/Vi8hj64OdQgIEQJqZlc+aF5+l2O0xNTdJttzl//hzvOnEf9x89hhCx9gYCgsjHddsIGZBN&#10;OQhTEKkQKX0KuRSJRJrFegOhvHgQzk9qKgYpZZMpnnjwUb718rcYTg/xqV/+Lf7V079NKV3g4vxV&#10;/uOXP00lW+KTH/51njr6BCIS1Lp15paWiCKP1doi//fX/4q5xSW8yCNtJjhz7iUWN5ZQGiRTGVr9&#10;Nl4QsrS+xqbbwFEmB2b2kRsq8uxLz5FLJrlw+TwFu8BjRx/ahmVrYgcaWe82+fL3vsGffv7ThFrE&#10;xOgYtmbh+x6ddot6q8FKYwPfd5kZn+RXP/hRnjjxKM++/B08t88rF17F9fosbKyyvL5Kr9dGaJJW&#10;q8OBiT1UykNcuHKOntfj/PVLJI0kSigymTTXl2c5c+M8wjLYVZ4ma2cQeRMviOj4Pq9cPctGfY2Z&#10;6gyj6WFyiRxOKsPi2hJffe5rPOdk2Kw1uf/gcVKDbuWW/cxrFlu9Ia/Xw7EN9uyeotOs0Ws18COB&#10;mbYoFHI46SwdX6OiO3huxA0BDzxwilw2j2056Lp516ElO0njFtNU23YeW10S27aZmJhkZnoaJSGZ&#10;TA6EphRCEwhNoQjI5Czue+AwX/xigXM3rnF1YS6ufShJEMbDfg3dGkTYEk3EQByFhtC0AfJTIqSK&#10;HYoWY+ccTXDi4AxP/8pTHD15BGWUGcmWMIwxmiNLOJqg02lT21yl1W+ya3qUieky6VyRRDaPZWrI&#10;oI9umySTCVw3QNNA0zWEMpAy7pnnMkX27TtIudxEKglIEo6DVJJ2p82rZ84iUIxWR+h1XTY3W2zU&#10;V7EsByfhUMjnabeaBIGHUmEMyMpncBIOmXSacrlMTayiqYDKUApN9Qi8Nq1Wg7GxKplsmYu3N4kI&#10;QP/p6Hsr4ujxh6++wsUz5/nEM5/kt//Fb1JOlgiigNevXeDGjVucPnyCAyO743qCVNiWzQMHTvL8&#10;d77Nn3/+Mxw+fJwPvOspTh24j5nyKC+8/gJH9uzBsR3mZ2c5MrGPdx85TSVfRhohCcvmmfc9zSvn&#10;XgFXki6mKaaLPHnqCfZN7EHX9bvOMV5HnV6Xm3O3mJu/QzvocfnGVYQmSNo2+WSKUq7AA4eOcnj/&#10;Ud59/6Oc2neS0VyF+t6jjJQqfOn5r/K9cy8wOTHNkyffw+GZ/Xz3zPdotTo884Ff4cqNy1iuQGKT&#10;Tud4/L5HmKxO860X/4G/+Ou/xDB0/qsPPsOpwyeZGd1Fv+/y51/9a7753e+g6ZJ37T/O48cf5tDU&#10;QdLZLLl0ni987Qt88Ztf4cCho3zksQ/xyP0Pkc1kB2nkz7i6yVbrdMBiM4nl44ulPCvLc5i6jjAM&#10;/NDHSSVIpFPMX7nD7dl5Zqb3UKutEAQ+qWRqQBTb4g4OfiglYwaq2GqTKmKB6SimXwcBFy9eZHNz&#10;k3379jE7O8uY57J3916EriG3gLsqwDR9jh4Y5+TJfVxL65SLOVTgowbdg8iXCJGk2/foei2cZILQ&#10;h4STopDPADmv4wAAIABJREFUDaakC4SSBH4XLfKh2UW1Ghwv55iplLCsNJHIkDaz6MNpZL/DtQvn&#10;iaQgWapQq89S6BoMlSdJOBJTROjIAaxdxSK7RIO6A4BOFMYNY8tOk0zA1Su3yWSzmJbB7duLTE9P&#10;0W65fOELf8vt2ZscPHCAcrnCufPn6fW6vPuJx+h02ry4MEfCMdl/YBejIyUKhTT9Xppmu4G2rJPP&#10;5llZWGOokMXRk7jdHo6RYq3vk0ikMTQHQYyi1X4KaUjMhIx/z1JmiI//0m/yyY98nHK+HBeyhaCS&#10;LvPJpz7OYydOM5QciOPqioTu8C8e/gCy5RLKgHc9cJrj+46SsVMUs3kePn6a1c1V/ubZLzE9McWn&#10;fvmTnNh/HF0YjBSGsC2bamkEb0/Av/vNf0u1WuXIvoOMFIfftH+2ItliNs+HH/sFytkhaq1NQhmh&#10;mzr5TJbhYonRoWFGShXGylWGi8PYmgUKDk7v5w8++inOXr1A0nE4vPcgB2cOkHZSjBRGEEC1XEWX&#10;Or/3zKdIppIcPnSYsdIohyb2U06VWF1bYXpigiMHDjFcHMbUDIIw4Dferzhz8SyphMPxw0fYM7EL&#10;x06gUHzi/R9jT34KJSMOHDrE8b2HSTnJGN2pbfFG3pY0BBBg5bNEmyZJPY3bd1FKkcmmWG20iAIf&#10;y0lw8cLrvPzyGcwnNebmbjE3d5vJ8QmE0AEVS8tJ7ipmqntRb5pA1/XtyMJ1XdbW1ogiyeLiAoZh&#10;sGtmBsu0Ylk95cddDgJGK1keeegop04d5pFTxwnaawR+Hy8I6HY0MqndtHo+V26fIxIBKjQZG53m&#10;6NEj8YcrSdhr0K/fIWzWWHzpEtdefpWqHiG8Pn7fA0eio7BNHd/3WFutY1gZhipF+r7GwuIqk9US&#10;qYxDGMazLS1TR2iAplDqbmcRA9KkjDkJUgrarS537iwxOTnJ+tomxWKZ6ugEnU6fV14+Q8JO8sjD&#10;T+C6Ad///vM0Gg2KhRzptEOxkCaMXExbx1cuhq2RziXx3C6XL57n1ZfO88DJ48zsmiDExLFNfMPC&#10;NG16LvihhhYC0U9hhSmFjkBoOu998DEePfkg5UIprjUJhYbGA4dOcHhyH0OFIrZtDxbAYMr66BS/&#10;+8xvIRDkstlBZQFKuQJnr5/jP37+PxEKwX/3u/8tjxx5KAZqKdg/uXfQiYE907uZrk5iWVbMxBys&#10;Y+2uBaeIxXgyqQyPnXiQ+/cfxwv8WAtTE1iGiWNZOJaNqe2QHrfONZNM8+jxhzl54H4MLcYRbdG3&#10;ZoYnQMSjKmbGppkYHsM0DEzDQCpFuVThFx57H1EQ4tg2hmlsE+UMw+D+Q8c4tGsfpmFu16vkoNW7&#10;b3IPE+UxdE3DsuLi9xbC8+0S+h2I38SmpZL0gWQ6h+cFbLYbWJl0TBwKAkwhyKcSFLJpfLeLriuS&#10;SRshZBxaD3ge2yh+oRBbuN1t2K3AMOLZB1EUkUgksCyLMAzQdX0wZEcbSNSFSOkRKQ9NRJimRnko&#10;Qz6X4/FHj9PbuInvtej7IV0vT3noJOv1Lk5e0Q9a2GaK6am9nDx5Al038N0ujdVZ6Fn0Vx3k1Sts&#10;GoKEUvheQCAVIgxRuh8PMiLCtI2YNLW8TLvdpZA2Y1FfM0IqL9aakDaailBSEUkZK0XBAN+voesx&#10;8U3XBNlcjoXFFdbWNuJRjGgx5Nz3AYVlm4yOjnLo0EEmJsbIFTMcPXQU2wHPa9F32yQsQShDdAMK&#10;2SRet0O3XUOJDqFq44UtNEcR6j7Stkmks7RrHrqdQDcc+CkMA9hasDpQTGcHt4UdHqYAcpksxUx2&#10;cC3uIoMButAoZLI7q08JgsDnB+de5X/+9P/GSm2B//73/x0PHTyFxl0ERLlDQdV1DcOJndAWT/XN&#10;G2nnEcewSGS2xgPE7VSFQA6g2BGKtwJQm7qOmUjd9Yja+i/+BAG6oWEMJsndfQ0sy0JY1r0t3a0z&#10;1QSJZHIgf6HuVegSimTS4U1UibfRDGCgTy2QvkKTgnQmh25ZXLp2mWQ2RyqVQtN1bEPnA+99gt3T&#10;07R6LqGMGJ8YIZQeEKcaOsYA+h5HGnEx7Q203IHn1nV9W9eiVCpRq9UYGRkZOAs1cDaga2L7Ma/v&#10;0VObRG4LQg8VutQ3Ngg1jbGqTSqlU62O0fUt8rkSo5UhwCOK+jRbq3S8FvlCkZyhyJfyFLJ5kpki&#10;za6P0fGxUxKDCNs2sEyDkWqJRKqEVNBrp7H1TYIoQGkRlm0TRQzqJtE2Xn+LWCwjiVJi21kgBMVi&#10;gSNHD6Hr8ffJ59LML8zHQ5uSH6ZSqVCrr7F7zwzHjh0jIqBULmEaklDahGEGt1sncnvYpkbG0hhN&#10;Fsntnma0lMF2TCK3RiplEngeqaRNNpujU18HTWAmbDTjJ6c2y52bL1KpHe4DbH9/ZEzueOO0dSkH&#10;v+1gWwolkEqyuLrEn3/hL5hfusMn/uXH+fDDT+Ho9oBTMTiuUtt353h/7WhqxCME37DVt4iMg/9R&#10;W4KYqFgpS+zcyoTYCu/veruKUy1x9zkMbor3DGvaViWPCV53X483qYkNUMvbVPy7nt6mpQ+4I3EK&#10;//ZEEm+0gbOI7xCq42EEsWLW6MQE5y6c49Dho2RMh0TCIgoC8qkU77r/BIvrNQzbIZ/PEslge8qU&#10;3GKSqoFc0IBFB/cqK0Es5GGaJmNjY1QqFarVKqZpxgtKKYTQEUJH0yyEiDsIQogBdkvDsjL0un3a&#10;zYDcSBJhmqBBsVjG8RWFfIlKZQRNCNrtOo3GGo6TJZEfQzMyJFMVMoki2eI4K7U+QWaTPfv3Y+gO&#10;UaDodT0sK0mlMkY+X8KyDnHryvfZ2FikWMriJDMI3SQMNMIwQio5QGUyYA4O9CYHi8GyLMbHxxkq&#10;99CNGLlp6BqWozNa/fX4+kUh6XQay7LuEpeJOytxpyimNidMg25jk9FMmnImTSaZYiiRodluEoUB&#10;WT3Btdl5IulipgvoUYiSEVKT+DL8iRaNInYWaoDcF+Iu0qA2EDna2nZvgQMQWvz7qrt2lFSSrtsm&#10;mbX4g9/8fZ5539MMpUtxlHbXbNZt0Z17OgL3ph1v2lpb6y4+wM4rRUw/0Ledz4CW8MbzvXvji53j&#10;3O1y4+l593alt943AFveEyFsOYK7nxF3v0rc/f1+PhzGPWmI1+nh9Tx8X7F3/wEu3DxPz+3jpEIi&#10;qdist3n1zIs8+u734nUkoQuhF+EkE2xdkigCoWsxfVfpKCmQMr7LShnTt0HQ7/d48cUXuXbtGpOT&#10;kzz00EMopQZSfQVs20ZTOoIkCh0NhRB9TCODk7DQ7TyEAV6wiZOsUBia4qXXXuPK5VuUyhmgx+uN&#10;y5w44TE+OUaz2USKBJn8CIaZpxO2qbX6GO2QiVyVtWKJjhuihMCyLZqNFteu3uS1V1+hOnmThx95&#10;nPGJEVpdRbveojrsUcgaaJoRj1eUktDzcb0Ovt9FhQ46MVtRDdSNTEvHtFLMX5xjo7bOkcMHyVVK&#10;pNLOYLNpg07JVt0nLknqQscywPcDhDTjYqnXpXFjgczqOirVwB+pYHkaqVYfp5xDCIubV25THUsj&#10;u22kG6JjEkYCLwh+4oWzNQg4Dqi3HolNibvunm+IocWgnblVV9jaA5omGBse4/ef+V2qw+NUUsXt&#10;GgSKt3YO23f6wefyFo5i6zO2w5PYsW0phIu73/kWG/Ju9ur26Qi2xxBsmSa0HYd5z3fecZZ3H337&#10;uOJNz7zFZ/982D1T1KUgDht1nfLwKLtmdqMGebTr+rRaHpcvXmN0dBdf/to3aPZ6TE/v4f5TDxNG&#10;PogBam5r3icaQm3hJiSRlLEQsK7R7/c5c+YM8/PzFItFFhcXefbZZ9nc3OSxxx7jiScejyML4nmn&#10;mtBQykFIE9N0wDAJwgiJRn5oDGEUePW157l5e5aHc6epr9f4xte/wSuvnOPRdz/CffcfZ3h0kkQ6&#10;iy40/Cik2e+gux7lRBZn1z4Waxt0uy1S6RymGSMre50WMnTx/A5f+cqXuXLhh0wOGxyYqCKLIUrv&#10;EyFRuk0UhjHHAx9kAFKhMLYz6a1NtLS0zLVrV5mcGKdcKSJViBroI8VMRX2AYwExEH/VROw4NM1E&#10;15OYYUhBSzB/7hqZsSFypRIbV65Qv7PE3odPUvc1ep0aKTuH123j91x0BoOlf8ICmQD07WjizQW3&#10;N47ke9P7xVucgdAo5oqUcqV7PmhL3+FNbmAQte1sYPHm12x//t0V9nudTfx3J4F6SxscY+sTtDce&#10;567v9aMO82Ov+c+XT/iRFvuJwclajoXQNUzLJJ3OsHfvIer1TRzHwTANIhkRRT6tzgbXrl9gY2OF&#10;mzdubKca9y6Me69AFEWxw4ii7fC6UCiQzWap1+vMzs5y7do1ms0mZ8+exfP8ba+/HZ6pGLWolI9S&#10;Pn7YJ5ASO5FF1x3yuSLJZIr6Zo3l5SV6vS7NZoPbs7dQUpBNF+I8M+rRrK+wvrZKFEo0DErFYYaG&#10;hum0O/S7HZKORXWkzMTYGJMT4/S6bb77nWd59eWXaW5s4nW6dOsbuM0mkeujIokSYJgmpmmh6Rr3&#10;rGYgGtQ1oijEc32kVDtyakJD1/QBsEtDFwpENIg04kKxbggs28SybDTLxs5m6HT7aKGGqreoXTpH&#10;/cJruDevUrtxiUrBplBIY+gK05AoXAQRlnGvMsF/qd2t3f3Pcay7EgbecLveie23IhMUmpI/eujz&#10;W/uSf8qTb3rFP/7qu9/39nUvftp2T6VLNzSC0CeSAZZls2/fYW7enKPb7ZFKJ3EcC9MChMvk9BDT&#10;u6poGjFf4a7i5fbluet30zRtG1m3VbNwnFgUZmlpCd/32bVrF4888giJRALXdYmrKbHkPQPMRhR6&#10;yKiH0FwC6dJx+2A4CKFhGBpB0GdpaY7NxirJtMHQUJ5cLottW2h6XHwN3Cbzt66yeGcRlIaGRsLO&#10;MlyZQEaS9ZVlQq9D0tLJZlI4loVpGAwPl5memqJUKNDrtmi3NlCRj46GYVhouj4ocgk03UAzDHRT&#10;xzBNdMNAN+JOTyKRIJ1Jx10hLa7xxLGYxlZMJohnrkYqRBGhRAQGCE0RRhG9MOT22grZqXGkptPY&#10;2MBKaJgONBurtOorTFXLFHNZbFvDskOU6hKFPcRPC+79MzIVX4GB6BGDjCFOG7aKmwriAU9v98n+&#10;f9i2xxeCIAhD0CBSIb1en3yxSCqVYX5+geGRcbK5DA89/C7Ko0Uee/wUPU/n8OEjA2RmhCZ0pIju&#10;+YC7FaCFENsOw7Ztjh07Ri6XI5/PU61WmZycpFgs0m63sWwLiD1zKMM4HBcCXQelXMAlkH0a7TbZ&#10;UkipkuTY8YMkswYCj7lZi9JQlnedeoyJqSlGRkaIIdY6jcY6i/O3CPwehl5ARjEkLZVMMVTqU1td&#10;YmVhFtsQnDp5P4XhKqlcEdPQWJ2/gfDWaHVahDIdoyF1HctxMO7ulW/n4gZC00EIzME4vb1795LL&#10;FSgWC3FbcFsiLUYbbIHZlApiPUYVIRFE0qfvevh+AL6PymfIH9hF1GhSD1ok9k+RLyS502vTUQaT&#10;Q8OoMERJD03zMYwAKaJ33H1upx4Qn3ngBzR7HXqBi6YEtmmSSaewBy3K/9/+eWxbsDf+6+M4Jpph&#10;0nN9rJ7P/j2HWFlfASlIJR0OHNxNIuOQymdotCKq1VG63Q6GbdLvtLGdRCxuem9bHW0LiEVczU4k&#10;Euzbt4/JyUl0XcdxElSrVcIwpFgsxFwSJZFRAEiEkAR+B9/toOcsvF6bjc067b6H4aRQAsYnqoxP&#10;DLO+Ok9rfZap0QM89tjDKN1BMxN4vo9On/bmBl5tlZIlcRKC0NIJAc/3SGVyoCKuXzlP4Hrs3nuA&#10;dGEI3U5y4oFTtGbGuXbh+2yuXaYReDhKktJ10HU0wwA9bseFMgJFPEsV8Dwv7v5YFqVSkUIxj2Nb&#10;+EEwiJpiFq5p6ei6QkofqXyiKEDKHmEY41IkMSI2UIp0dZSG6+IkHEy9hDR6mGNjrJw7i55y6Eob&#10;t+kShD66BVIoZKTQtnAW6i1y9bdrt93TKdvOLWI8jpLUO00uz17j1p1brK+vslxfp9ZtImREJpHi&#10;6L7DPPXwk0xVJt7UqlR3f8Zdhdc3ps1i559vOgbcW4t5q+e3XvNPfe7nrYD5j9m9gr2hh4pCBDag&#10;EXgCS0+zeGed5aU1ur0OpUqWesOn0XAx7AI3bt3ED6E8OsLS0gpTUzNUq1VAvCmiCKOIleVlOt0O&#10;1WqVhYUFNE2j0+mSSCSpVkep12vUausMDQ0RSp9kwmJ4uECzscGlCy+zsjpPFJi8+KLJ7MISGw2d&#10;yT0B9dYcVy+d4+DeKfDaRM02+eFh2u06d9b6CD1J4HUpZqA1P09/eZFc5NHzWtTcFlGzxfX5OSxd&#10;o1TIcmNugeXFBRL5Ela7TyQMqpOTbPZ82v2IXmiw3OiTKIYkcrHS81ZbLRYnEXh+wNLSLWw7ie/5&#10;9Hp9DMNgfX2VyalJioUiyyvLWJaJ7/m0mk2q1QqVkTxCC0AEgIeUHVSoISUsr2ygfImtC1ZXa3T6&#10;PpbQGBsfRXMUc7eus2nnyDlpbqx3qWZtVBTR6jXpdfvYjo6Qg+zzH6nr/cxtwEaUA9CDlJJaa4Pv&#10;vf4Cz73+A87euMjKwizddoe+5+JKHyyBqXRO3TrFod0HmCzvOIvtzSl2eh5IuZ0qxpON7u12bNeZ&#10;/smn/IbP+hGP7dAh3vz4O8XibkisbQ5ehPIkItQxhYmhJdisd1mYX+XKpWsEkU8oR7k9v4wfGszs&#10;PsrsnTuEKNL5HFJKXM9le56l2rkYAoiUZHV1lduztykWi9y4cQMhBBsbNQzDZGjo/UgZ0Wq1yWaz&#10;LCwtUCxmyeeSXL16kVptlf0H99KszfPyS+dJZstsbkZcvXqHYj7P/O1bJHHJWBEZxyBp6rQ26/R7&#10;sNlu0drcoJSG7uIsadtmeGKUjTPL3Lp+lbHF+5mbX8Ftd6iOlljfqNFqdqivN0lnwEqmadabzM+t&#10;0GkLoihDz5W4nooxIbCTO7OTU88vLGDoNiPDw3iex61bt1lbX8Z2Yjj73Nwc7XYLQ49hwqYlKJSS&#10;2I5A08DQBbqmMLWYur62ukKn7nJg9242N7v0ux6GkuQ7LonQpNMIKBaq2Amb5dUVDCOkkBS0W228&#10;Vp9UKR4yPfh5BvZWyMefvW0p4MX/VizVlvnMl/+Sz37zs8wu3KYb+KSdFBPDY1SKQ3ihz+XZa6SM&#10;BEf2Hma0VAF2NuPO0GYGXzaGoostvM7OJw+6UNwTbvyXbOofpS/xVsCsd5rdg7MQSsNQOp1Gi1Sy&#10;EOfbQieZTLC8ukw2m8TzQtZWNxB6ik67RxjEIJ9mo0G73WbCiFtz2/Tsu0zXNNLp9KD2oJPL5Wi3&#10;20gZ0esF9Hp9okhSLlcolys02y2EiOHQyytL2AmTYi7NnVsXaTVdKpVROs15Xv7hqyRtWF+8Sd70&#10;SE8UKOUtpN/E69YZyk+imxB5LjLqELgBQ4UilUijpmZZX1kk12zRarrcvHKTpYV5FhZukEs41JYW&#10;kSWXqV0ptMBDiyCdGMI3NAK/hucTT1EXcqAEtgNAs22LbCaD6wY0mw06nR6WZVEajAKIhzr5BEEM&#10;9fZDj0AGbGGOJTH8WNP0GFAVSdKJBIEBfl8S+TG2I5N18Lot6On0Nhok85l43kSzRSsfkkwqdGGi&#10;QjEgqmw5ix0wkHqbHUbsKMRgMwtC6XPuxgX+7O8+w+zqHAf2HOBdRx/g0MwhdlensC2LM1de4+iu&#10;o5w4fB+PHHuI8cr4PcfcnrYuB4jIgQhwrbWJDCNGiiOYhrHTmf0xG/itnMAbHclbOYAf5xTeaQ4j&#10;TkMEIH2kikDEi9aSLq4nqY4VOfWuw7T7m6D1mN49RTpXoLbZZ3VjnYnJaRLpNLbj0LXcbWfwRlNK&#10;oQmNynCFA9EBkskke3bvptvrUS5XiOnqFkpFFIsFMpkMU5NTSBkiJUShj9AknU6TxmYbxxzC7QlG&#10;RsY4euI+VuevMX/1ZYSqMFGdIPIkG40GkVdjfM9RcmGSbCZB2KnTn7uECiISlomORMgQTVMkHJuD&#10;Bw5TqaRptefIOyYJI0D6GxDlEEFEpZDCHh4hiIaZu3MRKQ0004IB/X7wbeONLgTV6hieFzuLRCJJ&#10;pVwhlD6pVJJsNsvk5DSWZRLJiEZzk+GRCoalEyiPSAYYMkIgkWE8p2WoWCBjlbEwKeRztOsLlEpD&#10;ZJMWd67folZfIJWbRpchlZzDSCELUR3TSWEm00htC4K/A3HedunibXQYd+GZNAF91+XsjXOsNdd5&#10;6vEP8dtP/yaHJ/ZQzpVI2g6e7zGULWCYBlOjU6TtNELeGxVsI0sHziBUknM3LvLZL3+O0fIon/ro&#10;v8I0MnfhIwZ/35BOvOlUf0xNQg7qT5p4Y/Ty5vf+LFWufhq23Q1RkUvH7eBJl3Q2RRD0iXotCkWH&#10;ZG6azVaC27M3sS04cuwAqxsd5r/1AjMzk2SLJXTTojDUxA98XM/FNhJ3heVbYAJIpVJMTU2h6xql&#10;cpmilJSHygNZOY0gSKEP5OVyuSye18PzmpQrRS6cv0l7c4NsboipscM46TJ6r8MDJ/cyl+2zcrvE&#10;RDVLLqMjUhatrk+zuYKhBRRyKbKZNP2Gw0omy+btDuutNoZuMlwdJp1JYNVbTEzNkM9pnD1rMjky&#10;xMR4nna3hm25SNlARhqpbIFscYqev4nvtQmDrXmuOyAgDQ2kIpfLIoTBUGmISKpYMZoolg0UGkrG&#10;izqZSlAZHkKIkCiSoO/kuKgY1IZS5LNZSKVxhIVjhawsXCSd1knYioW1W2SKNsWig2PbFNJjJBxJ&#10;t2viK43QMgliaO12fr6NYdgGSr19hYxtOLZShGHIRmMDL+jheR7dRpNguEcYJQmVTsJOcHDmAIZh&#10;xA1ntZXuCtzAZWl1mXqtxnBlhLGR6iBaibi1MseFW5cZGxvDNC2kilivb3B7fo4oCJgcm2R0pIqh&#10;3U22i4/ddXt4gU/STmCb1vZGb/U6zC/MEwQBk2MTFHJ5AJrtFnPzczSaDSrlChNjEyTseO7pO8lJ&#10;bNl2gVPoJoaRwNIdiokkoSHpuG0czSSbKpBJaLRq69y4ep5TpQKptEE6k6Db97j0w1c5/ehpNMPg&#10;hR++yPFj97F7YtegNy7j/rgmUBIwFJZhoKSKJfiUScq0MAbcksAPuHb1BtlcmnwxwZnXnieZhKFS&#10;DrcbsbzU59jxkzz43vfiB13m567QXj1Pr3GdI4erTE+PgCaw7CSOk+TOUp1bly9RmbTouor5G1cx&#10;EwmiVJpLZ68zaqaZnp4hWS0zJXSytmJx7hWylsfBPeOMDw8zP98ldLtki2k26nUuXjvL9J79uDJi&#10;vbbBRKtGsVREEwHxiCoNXZogIWELwETYqcGUugghBQIdGUW0G8vcuHGD6elJgqjP5uY6hw7vo1jK&#10;YahEzBeRCVACzYSkboE0Y06Jq6E0n8jv0Ol5ZDJJRscmcL2AVDKL1/e5dPMmY9URAhS+jEgoHxVF&#10;2x0B2EoBBsQoodhipf5M1/PghLaQrI5t8/gDT3BrboHFjSX+97/69yRtm0I+y65duzg6c5ST08fZ&#10;O7U7pqcLQSA9rs5e54vf+zrPnfkeUavHx37x1/jtpz9Bu9Xk5cuvstHc4FMf/z1O77+fMAz4zsvP&#10;8o0f/j0LjRUajTYPH3qQf/2x30HXDS7eukrSSHJs30Hm6vP85bf/lk6rza89+SucOnA/7V6HV6++&#10;xt88/xVev/AapWSRf/Nr/5onTj/K2RsX+NI/fJkby7dYXF9jsjzJH/7a73Fi71EY7Iut7uA7xeKa&#10;hQKhGeTyRYLWJhoxhdjQbUzdAuUhlEl1dJJrt2/TqG/gpIbIpNNEoaTZatHtdtGEQSqdJplKIYnb&#10;h0KLiTlyq20l4guFNiCaCRCavh19RDJks1Ejivo4yRy12iL1ukculeXQgeMcOfQoI2NTDI+NU6/d&#10;IpWU3L51gWI+z8F9D5OyHTQCdD0kmXIpDcVDfdxul3bLZ+7GFUqpLkfv20VvfRlxboWwW8cUksMH&#10;D9LemGeuX+fg7glmpsex7AROPcnq6ip2Ok++mKd+p8b8nTv03Cae16PX2STy2+jKQ6hgAKLS0LR4&#10;iLMaTMWMN6dEqa0oRGCZRuw8VYTb69HY3KTb6ZHLZtCI58RKZaLrAiUDPC/A6/fi4U9Bl0TSQhOK&#10;KPTZs2cXmung1dr0fUnPlXR60UC9qYht2ehaTM6DncL/TutcDYKMH8Wy+Gc0BUKJOEJQYBs2Txx7&#10;hJnyFIsbi6yur7K8scbK5irXr9/mpR+8ylfyFT764Wf4hYffSxiGfPvMc/zZ3/0ZL7/+ImvNOjPl&#10;KbLpDOuNDT77zb/hM1/6Kw7uPcj/8HvvI5/O8fcvPstnvv5ZCqN5CpUSN2fnUQo8z+Wr3/smn/nG&#10;F3j4+GmW6ot88Xtf4+vf/RpHpvfzSw99gMXaMn/73Bf5/Fc+x9nrZ2l2WrzvwfeTSNq8euUcf/y5&#10;T9ONugxPj3Bh7jpDbhd9gDGKpEQJdY+i1zvBYtapisVZNF0DXaBMAy/wEIaJbjkI00AQMTyapOOF&#10;LC4sMTaVIZvNUCjk2DUzTRRGSA3Gq2PkclkUCl3Tt/EDUsVkqhhbP3ASg0ZjjBZXQIRpCapjJVAB&#10;QdAkm7VZXFwjkypw+NgpNtY9cvlhbCsJUYjn9SgPV5ia2k/CykAUIZRPr1MnEhZjUzPYmTGUbqJr&#10;JkO5JGbYpJJN42dSdBBYCjRCND3EMhTD5Tz5RJ5MNkWIQaZQYG2jxtraGrqdR0QKQ0ClWET2a6yv&#10;LDA2VETze1gixBDxHTJ2iBLBgOU5yKNlJOMIA0m73UBoikTCQtOTuF4O04yBXEIzCHwfzwtI2BpR&#10;KPHcgEhKiCKchEWxWKS2UaeUSVEql7mzuEy33cQQJgndIJe2iLw2hhaha2AOdE5//iy+kQgpEAoM&#10;XadMLds1AAAgAElEQVSQzJLffZBD03vxfZ++59Lpd6k16ly8dZk//fqf858+/yeMV0r0el3+l0//&#10;ryyvLXLi+EmMUOPkvvt54NAJvvGDv+ePP/8fQOg8fN+DjOYrvH7rEp/++mfo9ruM2BPUltd56r73&#10;8Cvv+TDnbl3hM9/4azpeh5XuCn/0hT/ltQuvkzZt3v/wk4yUK/ztd77E//m5P0YXgodOPIJjJvjo&#10;kx8hm07zJ3/7Gc7evsyxI4dprjY4OrWfZ558mpnxaSLkDjv57b7k/y/trm6IIob8KEJdYSYTmMJC&#10;tw182cNK5Akil7GxKc5fvAhGGl1PkMkmOVDYh2bGitS5XB7bNJFhNEg/4yJOTATbktmLncQOJTcG&#10;XUGIZSkmJstI6dPtLmMZEtsyOHDgCOlMmcWlBYJI0ut0WF1apJAvMrNrBtspoSId3+/hdrvU1ho0&#10;Wl0mZqqUymXCKIFp2PR2T9NY7GNJncAzsLQMqWQJqSSe28A0FZYR13CUDFCaTjadJmHZNDfq7D60&#10;i2q1gq4b6FaErXW5eekVbkmPTDqHrSUwVRDDtSXEcPUIRIjAAGWwNQxaIamOD1MeGSKZsJAySbGU&#10;I5PNYug6SoLnRXhuOMiRdUzDIZk0QQXowqTV7NFYWGXq9CkMPc3wUJVcuoCp63hen6hvYJoevV6X&#10;wGujCBlo4/+c2U6rM9IU/cDFMk1szcQyLCzDIplIkchkkJaOXLpCvdeg3Y6YXZrl+u0bNHst/uvf&#10;+H0+cPp9sYSBYXJx9gr/+at/ha7rfOqjv8uvPv5hOr0uX/3Bt/jhxVfYU92F4xl88NSTnDp2kla/&#10;zee/9QVqXoOJqXFW6yvU2zVKQyU+8p4P8+Rj7+d7Z1/lP3/tbygVRvmdj3yc+3YfwdAMbN3kay9+&#10;k6//4JsgdOiFHN19kNNHHyCXznBncZ6xSpVcZiDl/w6z2FkMikqGaSIMHTuZHIjNmggddF0RERAF&#10;IflckcnJKVY2Nmn1G+w9EJHLZVADVkMkQEMjEHHEoA3IUZoQRIgBe1LBgJW6E+7Gm0fTI0xBLKnX&#10;6hF4HWampxgbm6LdtlGaidAkzc01lhfmOXbfITLZYUJlIkwTXbewHItQ+YS6IpHJYVoWyhPIwAUh&#10;SRYzpNMGPUMH00KkEpgpG82x8bwWrU4DaQZ4nguWie04VMrDeN4qtmUzOjYeC7hoLpazj1b9NgvX&#10;LzKUKWCP7UGLQvQtdJZQoIWx7N7WHV2LxYOVUuRyaTTdiBGbUpBKJ4gHT0uE0LAsh2QiheNYMZPV&#10;ijUXlArxeiG3ri8xXihQyI3RdgOSjk3K6dHvbeBGDWyzi2EIlGohNJcw6sYO4+fQhBC4octLV17n&#10;G8/9AzPTU+yf3oOIArpBj9XGBtcX57hw8zLXb1xkfXWVD7/7QxSzJe6sPc/+3Qd5+n1PM1kY587q&#10;Et/84T/wuW/9FbcWbvGxD/5LfuWJX2KtscHffOdLfOUfvkjaMPnIez7Eh059gFQqyaXF6/zF1/6S&#10;756JJf47jQx7qruJvIBEwqE6Nsbrl87z7Zeeo+V1+chDv8gHH3o/GTvJ2RsX+dwPvsmXnv8qy40V&#10;Pvb+p/nEUx9j99gubq4t8vnvfJV9w9OMFCtxwZqfuZL/T2xxgVMCeiztL3WNXuDi9kIiaWNZOpqu&#10;CII+sfePKJXHWK51uHjhPMeOPkIyWcAL/cGiZ1sAOPR6hJ5Lt90lcGOymdACIIpp51qsbRFJiW6I&#10;mPOheghcOu0NLl94lXa7yeFjD+EFCs+PiHwfr93Al+skkykkJqsbHdAchPCwNIVtgDBMhG4TRBqb&#10;rTa+6yP7TWq1a1hmj55rEao+hi3RGpvoNxfRbJto5Q729QUyRQcrWwNboilFpSfxam3Ccxfx+ybC&#10;shH4JHWfg6kx5js3cG9dJ+hLeuNTGLqNrmVQQiKjDrouQHOIRBJUXNxUAynCGN3nI0SAECClwNBt&#10;ojCuIQRBSL8fE8uIIAwVyZTDq6+e5c7iKscPHaYTaqx3ekRhHy3sQLhJ6LUIvT6tRpfNepcgjAgi&#10;NZDz+/kyIQSRjJjduMMf/eX/xXee/xaZUo5CNgthSBAF9Pp9mt0Obb9PJpXnFx7+RX7n6d9ieGiY&#10;VDLPC+fO8n989j+QNBKsrq6jG4LR8gjX79zg3I3z/PvP/wmtbhfDMpgYHee1K2eZXb7Dc+df4M7S&#10;PM1eCykjjEgnaPU5efowu3ft5/yls6xuLPNVvsxjxx7i8dOP0Oy3eP6H34XAJ+pHrGysUBotsWfv&#10;HpZqKyzUlnjp5lm+f/YlZucXmJmY5si+Q2TSGbbRze8oV7HlLDQgitjY2GBtfY3L167S70VEkUMi&#10;YRIFHkHQjwsyuiSRNKnVmly7cp0Lr5+j3mjT9buAhqaboMXiN421Ne7MLpFNZePBOYQx0UwothSU&#10;hBAEkSQkwhA+htYj8hss3rnOmTMvMD69m7k7y8zecQldk/lbt9lMSRynT99vcvXGdTBzmEYOUGjS&#10;xTEkm/VV1tfXKJY3kZpNu7GB17yD311mdDRH0AmQC8tkFjvUvvxdxJnLCF0i2xsk2mvIjMV84TKB&#10;nkGLIvTAJ9xYp6vZzBdfINTjCEcXEhEGJJfnobaMu1JnwbFQk2tIs4QUAum3MITCcLJEegYljUHx&#10;P24RapoGIiSS/XiMgGZgGiluXL9DGET4fhfLVIShh4okmmbQ3Kzx8kvfp+f1Wao1cZmn1qzh99oY&#10;YRcz3AS/ji5cGs0mK40+m/U2yWEdoZk/Zkm8fSaVpNVrsVZbwxUh7cYqS7UldM0glUyTTabZt2s/&#10;+/cc4OThUzx+9FF2VycIZMhj9z/Cq5fO83ff/jLVygiP3fcwv/DI++i226xtrPPapdfxuh6/+O4P&#10;8r6H3svrV1/n1tI8X3n2G1y8cpn9u/by5OnHySUzZLQ0ke/zax94hs1uB0OYpKw0+yd38b4HH2d8&#10;bIpup8tffOUzfP6bX+Dg5H6efPAJ3n3qEeZrS7TWG5w9f4HF1XV2VSd46oEnePLUE0yOjGMO9Gff&#10;WW4ith1uiNBwbJuElWAoV0TkHIJIx0lY1GqrrK42yWbSlEaGiWRI1Uhw9PBxHMfGMnWcdBHDiLUc&#10;JAIZKYxI0u/6lIYKmIYeC/Dig1BoQicMZTwbFfDDgNBrEfkunhfS3NzAcRxO3H+aSnkCpTJ4/Yh+&#10;aw3bbJMvpLCTWTQzhRs6dDpxbcExFdLv4Pa6FIswPDxOPxSEgU9vU5DJ5alOTuEv1IiGx1Ardbqb&#10;PbT2LTTZQ/Va+IFLkEyh0jqR6WEJheZ1kf0WYRChrXhIw4oRgTJCRBJLKQpdE6OjY+gOQS6Bl0iA&#10;7qCiBEpGaGYKKVLouhPrXwwgybpuILSISPZj3QrdQBMWjXqbSMLwyAiWGRIGLkoJ+r0OP3zxLOlM&#10;gmx6L/l8mUQyT0pCLpXGkW0SykC6ElMLGSqkMVabXJlrEUtZRD9qPbxttgVk2j08zb/95B9ydfEm&#10;3X4HEUls26FYKDJSqjCSK1PKlSjlSuSSWUCiK53H7n+QXCbD7aXbjJQqHNl1iNHyKL1ul//mN/6A&#10;G4s32Tuxl2N7jjJcGqaULWAYBouLi0xXJzm4+wBTwxPoQmd8eAqAXcNjbLQ2+Tef+EOEUJw6cJzp&#10;8iSmafKrT/4Su6em2Ww22D06w4HpvRQyBSYq45i/rnPu+hWS6TSHZvZyZHofhXThTRIN7zSshbiz&#10;fkeNF8cQQnD5te8we/UyJ48dwzIThErDckzuLMxy6fJFnKRDKpdjdWUd00qgAF03CZRkeGyMY8eO&#10;kc0W4u5GZLCydIcb125y6vRpEkkDhI9S/ZhyHQlqtQa1jU3Wa5sYhkWjvoSQLYo5ndWlOXQnwVMf&#10;+nUMq4oQKdqNTS5f+D7t1i127xphcmYcpWeYnW/x/e+dJ5lwyKUtNOkiAxfNsEnnq6zWWxC55Mw+&#10;wwWNyliB9fUm0YqPvSHJmjkyuQSd5VvMnn+djXoLK1PBKk6ClcJQAUFng7BfJ/T75Aoj2JkMufIQ&#10;xaFyLHjj+dS//Sz1lWvkf/k0+cdOoxXH0ZNFllbWuH7zNr1ehGVkse0km/UGCMjl8nTaHTLZJMfv&#10;O0S+mEYTOiiN8+cuI6Vg3/49JBwJMiAKFS+88Byvv/4KQkocM8no0ATLKxv0fZfdE2XyZp+xfIAZ&#10;reP2GkgFN5YafPG7l0iPneR//J/+iKGhSbYmjG8BHzUlB6jngcrZz3Atb5OwoghfRbi+RxiFcfdM&#10;0zANA8u0MBnQCaSKh0sb2qAUFA/bDoIQQzcxNRNEzNvxI48gDHCsBMZgwrpUEj/0CYIAx7KxDRuh&#10;BiDCWJQTTcaoz37koQmBY9oxj0oqpIBQhUgVYepmfM0G/BI/CnB9D13XSZg2xgAaoN7wfWMg3zvH&#10;YexMJBMSFUZoShD2Q/QoRNN1pKfIZbJMTU3gy4CNWotmo0ehlEHJiL7bwk4m8D2PKAyRUcTsnTlM&#10;w8Yg7oAYhkI3fMKoA1ofTSr6ns9mY5nbs3OsrdXJ54t4/TopJ8LUUhi6pDg0jJMsgEwgpQ5K0m7V&#10;6PQ2SSbH0TXwo7irIvSIvtsk8iN05ZJK2iSNNM2Wi4x0HCtNFPpowsLvKzq+gRou41ZT2OVRyiNl&#10;uovD+GWNhKuwUlX6WgEfA1sP0MMGYWeFjdUlGk6GsZk9ZKYm0EZGsZwkRrNNuHCbhbkzLN++zN6D&#10;I5TSKZTpEMiQvh+yUW/i6D6mkaTv+qTSKTSh0ev2UCok8CMCP0QpF8tKxEI3gU8UebHWp4q4efMG&#10;vZ7L8aMnaNTXmZ+bo1ZfptGoIwwNUx/C1gV+p03oNWlsLKF0g6AXoinQhIng5zAN2SJ/CYGtmThJ&#10;a4uECsQba0v3IMaGiDjdjQVE4lY9GoY1GMSjZCxurIFj2DiGHTukLV0UNBKmTcKwBwzXuJUvNLU9&#10;ODoaEARThj1woFtleIlQDOaMbKnZsw2Xt3QTyzG30bxbyFS1ReB7h8G8t2wA947vKL1eH9/1aNY3&#10;KRYETjpJt9tCElEqFpCaQgib0eEZ0ukil69eYvf+aUaqFVrtHv1+BydhU6+vYeom+ewQmqmBiAjD&#10;AD/oIbQAgSKKPHLZNNOTE4xWxuK2ZidFPgPN+jzddoeDJ8YIIw2UQEQ+7c15Ou1lRsZKlMrDKJFC&#10;N7KUK3kefzyFpgI6rRq3b16i22pRGd7DZGU/TiqPLiKWbp2h765hdgMMZeMkirjSQjhpIsfGKGTI&#10;VUvoSiNbqCLtUfqRiQzaGORo1xWBaNFudnCSAZXhFE5K4Pl9vGYHLdDI5UpshhF9r4dugGkbjE9M&#10;URiaotv26W32UBgYholUMRz80OFjICISCQPfC+JaiB6L4KAkUegShBZLi/Ns1NfZvWsvxXwBz2vj&#10;uR5JK8n4xAStToNsNoUVhvjtAEcZCGUipYGh29hmGiGMn9OFGm94qcUbWlMxImcgwhnzlhh0ggQ7&#10;7NFtNqk26DBsMYAZIEJjipzawnGgkHKnXhY7qZhkFnNldmBqSo83th6DguKxAYJtmPw2dE1ADAWI&#10;XdYOMe1uJ/LjCWfvBNuZos7/096Z/Uh2XGf+FxF3zb32pWvprq5uNpcmKbIp0qZoWZst2wONDRjj&#10;BfNkzOPA8J8wTwPMX2AYMOZhHgwYsAHNyCNbomiJGouLKHHvfamurq49s3LPm3eJiHm4WdWLSFrS&#10;jC3KqA/o2vLmvZG37zlx4sQ53ycRjodQDlZoMjMgs5Yo6eJ6LoXAI8sy7ty6gefXWFx22djc5JkX&#10;PsPcwiylTp1er4dOJY+dW0Rr2N5ukekMbQSuKIxqKfJdAN/LcKXlzvUGe9stFubnqN/dxI5Z4rhH&#10;tTrJ/MIpkB4YQ6d5i6vv/Q1JdJuZua/iF+bRZhxtXZwgYX42JIv7NPa22Nzcx2Qg1A7GmeH80lkC&#10;T+LaPq0tQ9xvEAZVyqUiWd/iqiKSEp4oUUThOxmTNUkvG3D5wzUGg4STp+bZa/SZnJ5icabK/s5F&#10;9muWhdWnUO4Y0gvQOBTnlknGFNaUMKqAdANCGRJ6JTyTcuP9d7DC4gc+cTyken6c2bn5UU9IjNYp&#10;WHAcB5sKlAXP96nX99jd32VuYZ6ZyQWUcEhbECUuSWpJrKG+32S8GDBRLuOICWwkkEWL45cIPYlw&#10;20fbrkf4FD23UgiElUczcv5V8PAg7ze83FvIB8vMjoxSjeb1B9+v1IP9Lw+T4NyPQ/aGw1eUEHkN&#10;xU9sKI0U+YQYbZM/cIWPOvUvndMYdZ3mzkIqB6SgWC4iHMEgjhASlOvgBwFRq8n67TXC0hhBsUR/&#10;0AEhcByPcrmKkIrhMML3oVSqUizl26XGWJTycdGARViDIWEQDVi7dZvdzQYnF2ZxpOGgvk+5UmR5&#10;ZZWwOEmSapQdUN+/SRQ3GBsv43pFhCwhKSIROBY8Keh3Gty9u8nuToMT84u4bsD+fp0oigiDKsVS&#10;hbaQ7O/tUhqH0mSKNvm6VgkXZSTJYABOinIgHQ7YuH2T7kCDtGxt3eWZJxdYWV2m12/x/jvvMDQB&#10;p8+9QFgsIHyFW65SW5jgoBfj79aZ9aqYLCZLe7Rbmjsbt0l0xthYlTRNWOotMqMncD05qkk5JKbJ&#10;u1Yd16W+u8PdrVuMTdaYnZtBSAdtBEOTEemYXqdB8+o+ntCcXZqlVK4g3ZTIxNhBjBV5MtbYnCnd&#10;2gdnuMPiuV8kjgSHfmYD+rjjxSe8/tNf42OP/MgXPtop/FvBiNV8tAoUoNE4oYeWYIQgKBRByLzE&#10;WCrCYoDjGoolxcRkCaVyMWQpfUqlMZQM2NrKmbUYle3mIZ/EcRwcpVBSIQUYk1EMPVxHs719gxs3&#10;LpJmMcM0pTI2g5QllLAMoy16gx1mF5cp1ZaJkxBjHCy5tJyvXKRwQCiUcgn8AN8P8QM/L50W8ki7&#10;w2JJ0xgh8wkCo0Fnub8cMXIba/KmL2EwIiNOYpqtNsNhhjYuXnGcc49foFad42CvTjzoIZ0s3/6U&#10;itriEoRF2s0mSaeJtDGeD45nEE7GIGpRLHso1xBFbbQZjv4laBNjbAJkBAWXTqfFzevXqNWqLC8t&#10;4rgKTUZmNa4PQsRo3cLzEkqBi0lj4nRIYgzWdUBCb9BiOGxj7JBspJJ2jGP8rLiX4Bw1OylX4QQO&#10;OhMoKZHSwWLJDEjH4+mnn0S6gtpEgVojAKnznIL0wWRUKhP0ByntTpck7ZKl2aj4SoO1GJOh0whh&#10;U8JQcPbcErWKT+AkhCEYm2uOVirj+bo163NQv4bjJUzNnGVzs49gHEEBa3OWL2Pz5pwwLLKyskI8&#10;GBLHmsAPWTy1OmIRT1FCUCyEVMtFPEdis7ws26LRNgMl8AshinztWqmW+ewLF4iGDmPj0wyjA6Yn&#10;fZRfoljxWFpK2NnbodfaZqw4BmmERFKbmqcfFxi29tG9Jn4QoAIJk0We+ezjRMOEWq1GPIyYmZ1A&#10;qCzXSDVmtKVqCIKARmOX2+trPPHkOU6dXKRQDLEcUhSmuKWQpekx5sqCSqFIu9EBMSQzEdI1DEXK&#10;MOthbMwgjojiA1yR/Jud+Y7xL4sHnEWcxBhpyazB9VzS1IJSBJ7LMEkxNubRx85RKHtkZOw0dgkC&#10;F2MsxiqMlbhuyOTULIVCmUuXL9FsNUdydYYsS0mTHjYbEAaSILSsrMwwNR5ikzbFwlO0OgekJiQI&#10;S2RZyv7uLZr1m8wvzSOcKRLjgqiA8POmMZV3KmqtcV2XU6dWMJnhxvXbTE3PsnxyFeX6YBJ0bLHG&#10;5B2cWUIaR4ALNpcHtMKOSGIBCcVSkcfPz2NtBeX4WD0A00GQ4PkuM9OLRP0BvXadodE4WYqjwXEK&#10;VDyH3tZduvs7uFKiUossTnL27Bmk9BFSY2yKciRC5AphwlqkA0q6NJt1bty4QjGscGJhkbBUxNoM&#10;oRReKvCEBEexPDWGylw8R7ElUhzHgorB0+AbhJMiGRIndQbDJiUbIz6FdRbH+PTjiN1bIHOj1pos&#10;S9BZghUuxUIJIV18x+Og0+XyOx8ilCEoKnqDAe1ul8lJ0MZirUILB98t49aKVGq73L5zl163heOU&#10;yNKEOO5jdUI8zLizdpudu9vMzkyzMDuJ8mdwghBrFY7nEfW22bj9IV4ItYkFWt0KViYYKwE3z2Rj&#10;0SYDFP1+zNqtNa5dvUbroMX0bJtudxepfMZrE7T6AzZ3tlASPE/SPNhFO1VsFmPTIdZkDNMEnfbx&#10;Wk12b+9Tb2hmpldZWTlHqVTB2gCTDkjtAK/sMjEbcXvtIuFeEz8Zoq3CWAc/DOn2Utw0plJJUX6M&#10;DC31eoM0y5idm0JKiU5HCThr8DwHpQQH9T3W125TCHxOLMwSFjyQijRJIU3xM4HsJgzv3iH98AYF&#10;T1OaH2PeETjKQQxi4iTCKE0wFrC1scPewT7DOCZLcno+YLRVeY/X4hjH+CQ8sBvi+wFSyFHGF7xC&#10;gLEWz3MplioMteEb//AdXvnu9/na7/46xhjC8gZnV59DysNTqVwVG8PM3AKz+3UGwz5ZPaJUCHIN&#10;U+lzsH/AN//+FVqNFrPT05w6eZLLV6+Dklx4/nmUEzDs38LoPrWJBXBqGEIcJ8Rxch0OIwTGZCAF&#10;Uih2dvZ55ZXvsbW5QRj4ZBp6w4gTiycplyt0+gPu7mxyarZEUPB56813cQozLC4/gjPiZ0zSjEEU&#10;U79+g3cvrdNuGSbGbtHtRtTGp+h22iwtnmBycgwnLDMbemTZkOEH79Lf3sJWZ4CM2uQc0wvLmNYu&#10;rh9SKldpDVO+8fW/59qNa/zBH/4+jcYB9UaDX3vpJU6cmGUY9Vhbu8ru9ianTq6yvLyI5/tI5WJR&#10;ZBmYNMWRHvF2nbvf/SHZxgYDM2Cq8ARpf0gSa2SoSAopuiaojk9xe32dg3afJD4kpr1vHfILoK44&#10;xi8ncgsfkTF6nofruDnTtOfQ7fW5dPUdrt1awwkKSNdjt9Ukyoasbzao7+9z+eomN65t5YU+QpJl&#10;BiUVnu/T6jZxJDx9/jxZFrG9vcvUdIUgUGRG02gd0O31mJqbphVFXL21gZCKydlFmu02ne4BQcFn&#10;fGIWnXlY42G0yslDyEbt7sAoKrJG0esNSOKEwPNoNBpw/Srl6hhKCoLQp1wp46icdGYw6NNt3qXX&#10;7x1V2AnpUBuboqct3c6AdivBdwd8cPEi6+t3uX79OktLC6yunmZuboLTy9OcmJsinJllfTjE8QaI&#10;LMX3fU6eOcvG5S6tTptwfJr1W3dp1utsbWzywbvvEw8H9AYdsvQ8UOGdt9/gzp1bPP3008wvzNLp&#10;9EELsA7SOjjSI8OQJimpNvQabUw7JigHuLFDfKdLllpsySFcriIyge/6TE4vMTc35Or6jVwTVH4a&#10;+SyO8WnHqOvUgLQ4owYXk2XEOsPqvGjo9p07fP/1NxikKU5QJYoS/u4fvo8jck3OH/3og1GSM+86&#10;FVbR7nTJdMILz1/gj/7gD5kYnyOLUxr7TcKCg0URlmrML57kM88+y/bOPtYNCYIyB50+7W6Hvfo+&#10;vu9Sqc5iRBnXdXE9H0d5I0YnjSMdjBV5MY5Q+J5PGBaxVpBlGUkSk2UJoKnVyiwtLeIM6wgJlWoZ&#10;zxTwfAcrLJkxJKkmKBTwHIdSucaZ1RV8r8bf/M3fsb6+ycrqacJSlWtrt/nb//m3hE7Kf/zDr/Eb&#10;j55lamGB3a06vd0dCstLlCvjyKDCaz98jcKla6zd2efGlTVa9V3e+KdXGZ+osLAww972Ogf7m9g0&#10;4bkLz7K0fBLXD1GOj8nApAaTgZI+YrRLI/2A4vQUtbKPGLbRbgFrAwrFkEgawsI4TlnRG/Rw3DGm&#10;Zk8Sluow2h4/xjF+Voy6TnN6r3gYYzOdk6Bai1fwOHvmDH/yn/6EhdXT/I+//mv2OwMcp0iWSBZm&#10;Z/njP/p9Hn/kEbTOSFLNMErIUsPrr7/Bt771LTrtiCy1BEGZudkFomGLjY3b/OP3XuXm2hZzqaD3&#10;5tts7mzz4w+vMVmd5cWXPk+SWBr1DqdXluh1E7yCxYic6DZLMkDjKEWmM+JY47lQCH08z2dnZ5eF&#10;+Tmmp6YxMt+iNdYSBCG+Nyp9lgIlBcLaIzr4YRwTxwlZFhBWKzz62HlWlh9HyRI7ux2qtUsMhkOi&#10;JOOg02eYaMYqlbxqz/MIK1WSa7e5c+Uq3sppgrEpekNFalx63Q6SiHNnZlk5PUev12UwaHH10h7F&#10;0OWpp57i7OoZStUSjhsghA/Sz6n5yBvLrM3ZtVTBIfEPcJZmKYbz7Hz4Hn7gIubGkW6IMAlNnSBk&#10;QKeT0e9ZEAGOF6Jcjweqho5xjJ8SIw7OfOFqLaRZymAY4TkuQeBhlcOplTP8VqHKN195lY3GbYqu&#10;YpimBIUiJ+ZPUAgLJGlKq7XPpYtXeOlzv8af/el/ZvXMGa5duZxzPlqJcgLK1WkqnT79QYLnB1y5&#10;cgWv4OP4isceW+XLv/5VvviFl7h06QfUm23G2hFf//O/ZH2ziRFFhpHm9PIKv/3bX6HTbfHaa2+y&#10;vb1PbazM448+wgsvfo5Hzp3hnbd/zOs/fJPecMDNjbvs7bX4/K8+hxWKbtSnPFGjUCqwdbvJaz94&#10;jUa7xc2r79LYvEZQCJheWmV55TFWlmFxcZmv/bvfZWpimrfe/jFSST773Gf5va/9Dq36XYoVH23y&#10;qKxa8NlvbFPfvENBK6Qq8rlf/yq1qsPBwT5RHLO7d8D+foO9vTrT07N85tkLLK6cRsqcL0RnLhaX&#10;NAWRjbRILJjMYK1C4RCMjzP77JPU9zYIHzuDOz1OYWwSnWpIIzppi2QQIayLF9bwsrwwTkqVU/79&#10;RAmifeCn49jjGA8j5+A0BqV0zsEpBMp1sEqRSsmNG7cp1iaRfohNXTyhEHaIH1g2t6/x3/7rf8F3&#10;AuLYkGUGVwU88eh5Trz4K/zWV3+DyfEKjuMCkiyT7G3uEEUZL734EnMzk3x48V3iNKZUKXJibl6G&#10;Ey8AABQhSURBVI6Ti4rbN18jHuzjhgGVySnOP/0sl69/k7feehuD4tbaOlv7u2RZzNWrV9ne2UFL&#10;xezr0zx/4WnKBY9Llz6k1+tRP2hz9dYm77xzmbsbG1x4chnfD0g96MRDfvjWh3zj796gUPJYPTNL&#10;ZW6W/iDirbcv8r+/+QYX31/nS1/8TW5cv8W3X36FJEk4sTSPTYdce/9d1tZu8OKLz/Ls0iLCagp+&#10;ikob3Hj/NZZQnFg4y9j0BNokqNRDJ3V29jbo9iynH3mWpaVTVMZn0BRwPG/EkOWjhI9JBVonaJOQ&#10;poIk1uhUsbm+hbUplaLLWqNJsRDSbHfQGVQrFaQqESYlXJ0ytG3cIIDhEG3y5ZoSuX7sYWJbWQtC&#10;Y+8TaT4UIj52Gsc4xH0cnBk6y0izDKUUvu/T7g/odrvst/p0ooRms03g5EzTmdacOrXMc088ydbG&#10;Dn5Q5urV69TrTfrRAGMNreYBb//4bU4tn2J2dhapFP1ByttvX+K117/P5uY6QhmiqI9yNT98421W&#10;VxZ47pknydKYWA9pNns8d+EFWm3N1Svr1Jt9DppdXCfgj/7gjxlEff7261/nO6++yt7eAd///ms8&#10;dnaFz3/+C0yMj/Otb7/C62+9zeb2Nq9+/58I3IzV1RLttS1e/9H7fHD1JkqVuPDCs/z73/sKV69/&#10;wO5enemZjB+9dZGNzV0uX72GMZYzZ88ShgHKsQgpmZoYZ3VlifNPn6NSKdEhw5JihaLV2mORjHKt&#10;zH7jgDfefI0b164ijKZ10Gbl9CpjEzM0Wl2M8OlGMRMzk5SLZYSQ+famyNuTNBbpOPRbXQ7qXbr9&#10;IdvbG0yOlegPYqzOS+j7vQFJljIzN0O1UCUaDBEyI0v7JGlKmmWjsu57y5D7i6IPCzvtLyk5yzH+&#10;ZeE8/KPruSPJwJhysUqlVMZJLa3uAIzGHZHvJlnGwuIJvvo7v8Vbr/+YldVzTE5PMTN9gmef/QyX&#10;r1zjL//7X/Lmm2/wla98mcPm3mK5wvyJU1x4TvNrn/8CQkB/0KZSc+n3erSbdYwVrK/fYWFpFoVH&#10;mhimJmdQjkectJmcGePCc8/zwnO/Qr15wHsXr/DqD15Hp0MKQcBYpcrs1CzLS4t8MHMJ1/FI0owo&#10;SRBuSKNteP2tf+LdizeJtCT0XSqTk5w79zTRMKXX/ZAXLnyGX33+i7zx5lu4ruT8k08SPRHRbjdx&#10;HMXM9BxLS8vUqmW8APzmXboYHN9hYmqCpnVwAxfpKm6vr3Hp8mV0kvLoI4/w0ksnc85SqSiVKzhu&#10;SKs9wAn6FIIy0pVY8r4QhEFIieM6tDpNmu0W1doUWufKbb5M8GRGqRDQaBzQ6XTodtrMzEzjOBLP&#10;eBgTAxIpZC7Ic+wKjvFz4J58IRLX8zhUe3Zdl267y9raLXpDw53NXQb9AUk8IFQFhDXcvHGDl//x&#10;28T9jLtbu2htqFT7fPfVV3n5O9/hx++8QbFQQFuNBbr9Lm+89QPSJGX1zCl2dreZnZslDE+yuDiH&#10;1Snf/953Wb99k6npRXZ29mm1Is4FNRr1FlE0zHtKsgQlclGiW7dv8OEH7zKMOgg0OhsyNlZifn4K&#10;VyqyRCNROK4izQyuV2T+xDze+28zTC1ISZKlvHfxIj948y0mxyeoFKfZ2tjl9votblx7F2FXibrj&#10;BKFPlw5jtRPUqiUKnkOlHIBMAYFULl5Q5MTSCvX2gDdef5N3Lq7jFUo8fv5J2o0mS4srnDp9lk5v&#10;wN5+g26zz4QqYfGQIkAbidDguwqhFNK6OK6PsZpCMaDbdbh4+V2sMTQaW7z3o9eYqIUIawj8MrVa&#10;NacqTBOEGDFxCUUYFPD8AEb37RjH+FmRV3COnh3XdQmCgCDwEUhcx5DGCa+8/D1urN9FWCgFBSwW&#10;33PZuHuHv/qrO3mTv3UBMSKZVWhr8TwP5Sq0yRWwCoWQ80+eJbMpE2MThBWHqakpyqUKnhvQa7d4&#10;5sLzXLjwWTxHcuv2dRqNBn/+F3/Bq6++xqAfEQQevV6T115/lRMLU9xeX+Pu5hq+l/dMRFGL/cYm&#10;Bwc7XN1q8sG7H+bbuY5id3+fb33rZVoHTzA7PcfnP/cSV65ucePmbd557z3W1taYrE2ghwn9Tht0&#10;hxeef5wXnz/H0mKZaq3EubNzaFtDqTJB4JHEQ5RrcKRLphVpKiiqgBMLMwyDmMLEHLMLi0jHI+rF&#10;jFfHKZZqBMUxxibn6PcGCOGChLDg0+9HuXJ6uUiW5dWW2hiGyRA/9JiYGsMreLgKFBkrq4u4IqZY&#10;KBJ4tfz/zVVALqmYk+lYfM/DUc6oiew4sjjGz477KjjB8xSO4xD4RZIkJ2N54cJnWVhcJooTpFSk&#10;JDi+IigXqDe69PsJ7717kZde/AL1xgHv/Pg9vvSlrzAxMcHu3g71+h7nzz9JRorjKlZWTmJJEUIy&#10;XquAEoDCoUAwFRIGZW6uXaFSLnPm7GdZe/kbFItl/uzP/pR2p8t+o8nk5AxLy0tMTEwwPT3N0vJJ&#10;Ip1gTR+VdSk5MFmrMj8+TrnwH7h45SbXb65TrlYYH69QLRZwfIdyKFmYqbA47SCEiyCg39W4rkMh&#10;XKZS1Jw9WWO2FDHjHVDxNDuNAXd3E+ZPPMHegcvVazeYnBvn7HiZQWSJ0iLVyjKnHn+CZb+GdCtI&#10;KUhNklfHKoWRbq5KZhX1RourVy5y9sxpBv0Oa2vXWT1zilLZJ86ie/UrOkEJw9xsmSV3lmGnQ5b0&#10;0Etz6KzHzNQkUivurN/l+o0NlpdPM1adoN8aIjD0OxkmkQhrPrVSAMf4dCNPcKqckj8PWw1Sunie&#10;y2CYcWJhgcXlZZI0IbMGLVK80CUoFNjaqROnElf4fP5zn+P27Tvs3t3hqccf4+TJZbZ3t7lx/Rpj&#10;1TLCZghhRizfMucvcg5nuFzKUAqBsZr6QQNtMorFMpm2rKys8uUv/SaNRp0r1y8zNTXDyZOniJMY&#10;z/NYPXVy1GY/yKUEzACZJlgDywvzFDxL2YexyXGkkqyuLuOHGa9+7x9o1PdZXZrjzJknGB9bYGZu&#10;hamZWYRK6DVvsXn9R2zcvMidKz0mJqcojZ1AUWNv5w7WlFAI+t0eXQxS+ATVOfyJZfzaHMgQUCAs&#10;jpW5lomJwQoc6SOAmZlJ9ra3EUIzNT5Gls5RKgYolUcI1kqUdHAdi05AmAyRRfgKtElI4j6DfhNh&#10;YkghTYZMjNdwlWJ7c4tb128yNzdD4IT5tqnVv4z6Nsf4FCB3FsaAFCRJijEGrfN1frEQohyHJE1h&#10;RC9mTU5katKYNB5QKo5xYm6KYdTG82BhYRpjElzXQUmNEBnWZDmdm82XKAJ5X/fSiO5MZGBzFqNa&#10;tYxSijiJGRuboFqtIIXGdcGaiCxrI0UENiIadOlnGSpNCJ0Mm3Robm8waLVodyLWN+v0BgkLkzUm&#10;ZydY21hnf3udldMzFFzJ+2vrrJxY4dmnniazLtWxChOTRRAuteoyU5OSremAtWsfctDtcuPu++we&#10;WKpjJzmxcBaLx3RtiYnZOfYLl4gHTYx1EMLDmFy+EJlXyEprkcIgRJYnieOUjfXrZNmA0Jfs7azT&#10;PKgzOzOGEhYlcuEmISyuk1enShJMNsBkCVnaQ2cRrYM67bphcnyOTqdHmloqpYxev8sw6eIH83gi&#10;dxRpehxVHOPnw31dp3BIHJjpjHQ4xPMLSAR6tOWmtSZOhkip8b2QVn2XcqHMs888AVbiuVV+48u/&#10;xvT0PJAhRYKrDEpq5EgY+JD38JARKXcZBiHytulCIeDsmbPoTCOlz7PPPEMQOiA1QqYEoZO3t/sS&#10;5ThkWmNTi4g0WbfB7vp1vvO/vsn3Xv4hB01LL9G4ocvEiXnmT87QH7bxQhifKNDrNBn0Ina2dul2&#10;uijf54N3/w9RPMAKDXpAtaSojpeYO/sUcb+Pt3NAZBq0uw1qgwMWFlepVIrYOEGnKanOiLo9ZKsL&#10;bgjCkqQRSTZAujr/HLgo4WIzi+9ZKiWPXqdOr9vEZkMa+zsYk9JpHiCsolnfo+8arB5gdUS/0yIZ&#10;DhhGPS5/eJmi7/DoY48hrY8UPsMoZhhHzM1PMT1bQ0nB7fVNhnGEJ8RxyuIYPxfu2zrNS3GEsFit&#10;GfR62AxCz8ORglRrhlEfncaoUJLFEXfWrtNpt3n0sSdxXJ9Op0eWGpK4T6lYpNnYpr6/yc7mOmFQ&#10;QgiJ9ORISEflZDg2bzEX0iKFg5Qu4oju3VCt1UAk9AYdeoM2SdwjHjokcXdE/Z5ishTXxniB5MTC&#10;LE9/5nGaO0329yO29lvstloY0wcZ4RckUTyk0xco12NiegYrXG5cu0JYcOj0m1ihcRzFoN/n7kaE&#10;dR1KYzXGKxXc4gSrZ8fo92Mq1Spz8xNUamWcQYJjU5RJ89nfxugsjwys0XnRk40RGORoIeb6HqdP&#10;L2IziPpd4mGI4zgI5aEcdyTuaHGlQOiMJOpj7RBXCCpjEzgTE/gWXAXFYok4zqgUS4xVa2htiIcx&#10;XuDQ6bRot+sk8YAsjTHmsCDrGMf46TGq4LRIYJgYOt2Y/UabdqcPYshmo0maZggpydIUazO6UYwR&#10;GleVSYZw5842UrmkaUY8TAjDAqVSme3tHXZ3D7h5a4MgKOK5Ho5r836HUT+KMYbMaKwEKSRixI4s&#10;hETKACklxsRYUnr9Fnt7bZIhKLl1ROwqjMYVGdIkSK2YOfMZvja1yjBKuLu9R2c4ZPLEDJXpCok2&#10;9HspSkEUdWkddJidWWRhbgbfhyVP5nTwQJJk9KKESFtQkmIQ4AmLaw2eHwIOiVYctAdE/ZS7RtAV&#10;kqCfEOw3GZoWWkiQBitStB1i0UgrEQaUcjAaMAKtczo9x3URwiHLLHuNfTCKUrmMUpp+r4kgw5EK&#10;38mZqrUt0+0OuLO9jxUwHEYolTO2d7sdsAmdTpudvRbtQUbRKKzJc1QP4t4uybEbOcZHYdRIJun3&#10;evzjq2/w8rf/nvFKkTizDI3CZBlCG1zloIRkmEUEQYCQeVlwmqZ4YYBwFEqpkXCNxRpBvxPRancY&#10;n/gRjuvgeh7K5uzeeTSc7/kbNKh7/Qo5HbtA4AFqpL5uiOOYZquB7ysqlQpCCFzXwRqLsnKkF5Hz&#10;ieYM8RqDwQgw71/BSnLdiDR3TMN4SL8/IAxDysUCI/Z4GJEMG3Ie0lw5TI8kEwQOudizkBI94oh3&#10;IsvOzTsM4yGnbq1RKBWIbEriiLwt/HBUFsRoK1kIcrEca9HktH5CgtGGLMvodLtgHKrVMVzHyYmJ&#10;0mykiQFYg7QGk6boLAMBWscImSFklksvmIws1bS6Gddvtfni+KMYk29zP5jpVMhjN3GMT4ADueJT&#10;t9el0+sjlUdqAdfHMQ5WZggDjpQ4UqGC3Eggjwo838FYizDkPJdKjfQ7HQphFYGPq3yMsaSpJZ/U&#10;chIWKexRQRj6MDTOhWFyMYecDfxQOct1PKqVGlKC0TlVX64PIdHkBL6Hxo49bJAz2FFxksk0UoJy&#10;FNZYXEdSKuaFaJnOFd6tBWtMLmKDM6J9t+Qcojn9npZgrEQYOWrJEijPY/rkMkmWQiEgAhIryDI7&#10;0ri4Z4jS5j0492qjLAIHyImDrMmQwjIxVr3Hdm0truMibApC5qr0OkNYgwpGTkeDdARCmHwZpBMc&#10;kWunjqWCqRnD+Seewdr7C7MeFLz5ZaOnP8a/HsSd/Tt2tjqDUg7dbhtjNUoJjBUY6aIQOEIcqTQh&#10;bM6IbSzamrzlGY5YseX9FYJG5TOgAG1HGgxqpB1CHjscPppqdI5DpvEc8vCVkVSMwNpsJC9gjipN&#10;LWCsw+G7R6ca6dPcYy43NgObc3DmKlQ6d1pSHlE8HOqP5ozkueLUkcMaOQsh7zVhmdE1lRUok0cg&#10;SNA2p64TH0E088AMPprgLTnx8KEjOBpDzjBy7/Mbc584jj76bFhywWWZH691XsEppQADFkmmBUq6&#10;hMU88SoQ98R2Dodz7CyO8TEYRRZ59WMQFhCOgxQSTd6X6HJoLvkfjia6hyQSPnLr/n6Flo8/6kGM&#10;HMZhw5P4CY7IkdGO2uoPxWa1FfcGd3Qqe99KPL+8tSan+he5YUghP/ZTCA6N8qPaufP3GJH/JjV5&#10;dCRBqNxgD4+xP3FeefTKYa7AknMQIXJuGgsjR5t3ikIePQghyNKcIUy5Co1mGMeAJXTD+8R3792O&#10;owWHPbwH+dLneNVxjJ8FeZ3F6KlSrocBUkYGKgSZzR/7XCrXwgMz3ujAUaLxfoh8cZ4fAke0dcre&#10;L9ckRnmGUaejuHc+MTLihxWn819zJ3IvRM8lAbAPmqUh91cSi9AGKfKZXgrnkEnwMEvC4dLlXlRx&#10;T8tKHOYtDj+/FQjLPbGe0SAO9TCFBStyharc+T1klfYwUBNHtwEhENIeynneuz/5mTnS+bSjnaTR&#10;Uk4bsDJvEDOjMR/6tsN7J0cRhNVZ/j5jEKME8zGO8dPigXJvJUQe+I8EYQ33Zh/x4Jd7+MTZ6V4S&#10;TRwuOj4mCf+wq/nEsz4cKgsYxdoPvFPJQ2MWIwGhe79/5BUeCsk/5ur5fTk06cP7I3I17yNlrU+g&#10;kDl0VD955pHDPEr0PvQZ1f3OKf/qKYWnDpdq9x17OAp7T+1TqpEDFna0XDnGMX56jIqy7s2vhxAP&#10;RfXi6PtHWftHmcWhoxAP5d1/8v2f5CgeNt6PMuajZcJH+ZBR9HJPG/PjjOSfNx5BnlQ1IzXs+8di&#10;hX1QcfMTnM4/P4SPOuDnMO4R1f99GYnR9R/8foxj/DRwIFfzOpTYvP/x+X9nanz4Mf2Xw8c9+EcO&#10;4/8TpJRHeYGPvtgvDj9xeSGQ9r4My1GUeOwkjvGzw/moP/6yzTj/GuN9IIp4KI/yqcZ9rFe/BKM9&#10;xqcYDsBua/cXPY5jHOMYn3Icc8If4xjH+KnwfwEuJGkveH6R0gAAAABJRU5ErkJggg=="/>
  <p:tag name="ISPRING_COMPANY_LOGO" val="ISPRING_PRESENTER_PHOTO_0"/>
  <p:tag name="ISPRING_PLAYERS_CUSTOMIZATION" val="UEsDBBQAAgAIAPaipET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9qKkRKfq1jEnBAAAoxEAACcAAAB1bml2ZXJzYWwvZmxhc2hfcHVibGlzaGluZ19zZXR0aW5ncy54bWzlWN1y2jgUvucpNN7pZXFIA0kzQCabmAlTAiw42+aKEbbAWmTJlWQovdqn2Qfrk/TICgQKTcR20u3MXoGPz/l0/j/b9YtPKUNzIhUVvOFVykceIjwSMeXThncXtl6feUhpzGPMBCcNjwsPXTRL9SwfM6qSIdEaVBUCGK7OM93wEq2zc99fLBZlqjJp7gqWa8BX5UikfiaJIlwT6WcML+FHLzOivGaphFDdim5FnDOCaAwucGq8w6zFsEo836qNcTSbSpHz+EowIZGcjhveb9XT2nHtZKVjoa5pSrgJTjVBaMT6HMcxNf5gNqSfCUoInSbgeOXoxEMLGuuk4b05OjY4oO/v4hToNgpscK4EhMP1wwEp0TjGGttLe6IkEyIhr0Q1tcwJgG7JNjQ1+aTXAiuKlxynNArhDjK5anjX4WgQtIJB0L0KRneDjnXV2SJsh53AyWbYaV8Ho24vDIajm/C2c7BRGHwIDzBy9+yqd9u/7N6P3ge/D9uhm83NfT8YdNrdd6Ow1+uE7f6jVVGRjdzX/e0y1qHcIpebxdJJno45pgxm4JuKKaJhihiWUxKKFoXemmCmiIf+ysj0jxwzqpem32DYZoRklyojkR6YXmp4pj+8RzgLCI5Bg607tfp23ainZ1uh+/b0x7D2elmHOcwwX3bEVPxk1yvV2tr349ozzu9zs461xlEC06hXw7QpWWlNBN+qirlGY8HidUAkHZO4i1OysWSGM8pboFnx0AT6h0Gol5Ji5iGqIfRobazysdJUF2uttamJAAvWJ0G3w51URAmWaqtZ1lk3iyRqBjxG1xIvYGfaZFjx99T7hLuo3UDmmck+kS7qgcTqAE10yZiL8mA1QC7Kt1jOiEShEMxJ/73IWYyWIkeMzgjSAsG85in8SwjaXNVoIkVaSIFONFKMQqnmlCxIfOFy0D0ckeZgaVqTEW1P+JjTz2hMJkICLsFzqB/IqbL45YOAM6zUIyhe+fjKLsh29zr48MoEiOM5BvI4DBwmhaSZfgl8DLFzAUcwJiCbGxCQmQjn0CmmPjGNCzWXMJ3PTvC8KLopZAEK5abgj8WEGxHMNOUPxOsAGGGOBGdLhCPoWGVaaE5FrkBim8VCq3/loDVFlBeuTmH1wGEydpu5o8rxm5Nq7fTs7XnZ//L3P6+fNHqgwT7D5jTLg1dPPgo4W37z2PGM3Xfo/RmrJ0j+GcsnqH7HtiVkagYj3vF3/zPMA1PtbvO6b1hmP+kU3Pgrck7vLoQ8BS69V6TDiZgGwZ9OgJBZpxFyO7bbc9HqvXOkK8Mf/Q3ucCIiLLkje//nql0gqqllRaAqRlMKM/BiO+inTNkPPdrZEX2ZKft1U/Yji+n/kjF7tX413HoXrPt7PwWYOynlNIU8Gr5ffz9oVk+O4O1y761SCdC2P6w0S18BUEsDBBQAAgAIAPaipETrVdNmvwIAAFQKAAAhAAAAdW5pdmVyc2FsL2ZsYXNoX3NraW5fc2V0dGluZ3MueG1slVbbTuMwEH3fr6i672TphRbJVIICEhK7oAXx7iTTxKpjR7ZTtn+/tuNgp02aUgkJnzlnZjyemRbJLWGrH6MRSjjl4g2UIiyTBmmwEUlvxnGlFGcXCWcKmLpgXBSYjlc/f9kPiixzSMV3IM7VbHACPszy9n65mJ8jcTHWk8fpXa8g4UWJ2f6ZZ/wixsk2E7xiqZY92k+fLN+XIChhW3uJxWK67mNSItWTguIbObUlpQApIbWBlvezyaCK4hhoE2l2OVvOr8/U+FCnb38g2xFJlJWdjlbiDNpFni+uJlezfj7T3luCy+vJfLI4LVDwTw1eoaR4D6LtfHI/vZ4+9Cp4WZXf6ZFS8MwUtK2Z2s+ghnKc6vE7P4i5kAk0OCKuPEdP5f4N5x6ZcRWcvpq6HiwE8+gxhZUSFaCoOdU2mfPPl0rp+YDVBlOpCSHkSa866VdcycZNG/O8v/BJWBqQHOAZH5xWBazrfANiG/f89frOroowvy8sSFDAzoFBhh70zD+6rEfMAPTMN0pSeGF0f0Q/tNSa5onvsHvM09XXVmBYH5t6NafGaiI9m8GVQWgHNJyCp7CSJp13UoB5NRRZrE4pOsoJMbwjGVaEs9+GF+/tZSSKDgyu07r7CimiKHS1m81RL+nwvex5uBvr7wR/t/o8UnqF34yxUjjJC/2dJMcjp9Mzot2Mo26FWZKaDuKJbXigsYn1iQostiDeOafnhmFcgTzXPa8nq4+OoqAGKOouMnJOuqrPqiIG8aAfjYBsnqAN1sScZDnVf+qDwCekB4oeay1VufbHMPlqywBwPQBYJPlXB9Sn2lRUVBEKO6CNOUDspftuh6Ru076Ou1XPsFFhzznkoCmDOfI96VaFb5bQT9vQIfjQaXUrastw3yscS3ux1uQ3S9in3FrLzTYz3RdGrwHXTS3P2n5cQQ2aX5P/AVBLAwQUAAIACAD2oqRE1vuWO/gDAAC0EAAAJgAAAHVuaXZlcnNhbC9odG1sX3B1Ymxpc2hpbmdfc2V0dGluZ3MueG1s3Vjdcho3FL7nKTTbyWVY49jY8QAeF5YxEwwU1k18xYiVANVaaSNpIeSqT9MH65P0CBkMgWDRadxOr+w9e853/vVpqVx/STmaUaWZFNWgVDwJEBWJJExMqsF93Hx7GSBtsCCYS0GrgZABuq4VKlk+4kxPB9QYUNUIYIS+ykw1mBqTXYXhfD4vMp0p+1by3AC+LiYyDTNFNRWGqjDjeAF/zCKjOqgVCghVnOhOkpxTxAiEIJiNDvNbk/IgdFojnDxOlMwFqUsuFVKTUTX46fyifFo+W+k4pAZLqbC56RoIrdhcYUKYDQfzAftK0ZSyyRTiLp2cBWjOiJlWg3cnpxYH9MNdnCW6SwJbnLqEbIR5cpBSgwk22D06j4qOqYKyUl0zKqcAuiXb0DT0i1kLnIgsBE5ZEsMbZEtVDRrxsB81o37UqUfD+37bheptEbfiduRlM2i3GtGw042jwfA2vmsfbRRHn+IjjPwjq3fvejedh+HH6OdBK/azuX3oRf12q/NhGHe77bjVe7ZadmSj9pVwu40VaLfM1WazzDRPRwIzDivwTcc0NbBEHKsJjWWTwWyNMdc0QL9ldPJLjjkzCztvsGuPlGY3OqOJ6dtZqgZ2PoJnOAcIgcGArSf1/P16UC8ut1IPnffntPZGWYE1zLBYtOVEvnLopfPyOvbT8gvB7wuzgo3ByRS20ayWaVOy0hpLsdUV+4xGkpN1QmMYEA653CiGeYCYgdyS9VtjK2CajMPoWNtScSzMTnLJFCu91f51He3RkNQiQVBD4Tkcgi49J/6eeo8KH7VbqCW39aTKRz1SWB+hiW4491Hur1bCR/kOq0eqUCwl99L/KHNO0ELmiLNHioxEsIF5Cv9NKdo8fNFYyXQp5VgbpDkjFM0YnVNy7ePoAVykOVjaYePUOA+fc/YVjehYKsCleAb9AznTDr94FHCGtX4GxasY37gjr9VpRJ/e2AQxmWGgg+PAYfZpmpkfgY8hdyHBBecSqrkBAZVJcA6TYvtDGFmq+aTp7XuKZ8um20YuQaHdDOJxmPAigZ1k4olKPQATLJAUfIFwAhOr7QjNmMw1SNywOGj9twJ0poiJZagTuLCAM0X8du6kdPru7Lx8cfn+qhj++fsfbw8aPRFbj2PrzTFb/SC5e1t+c5F4we47hP2C1QHafsHyAHnv2DalSu1ikJ14999Knrhn9zSvhPbs308jS7Z7HRbp3seQeeQzTcsEvaimH/3qBQi18loKP7edro9W94MnAVlG6G2wgRe1YCU8+fhfV+0A9UwczwH5cJYymOofdqq8yt4cvn65rfqH9ua/W4SDh8f/tgbuaf2JtfVNVQn3flIXQL79S0Ot8BdQSwMEFAACAAgA9qKkRERlCbWcAQAAHgYAAB8AAAB1bml2ZXJzYWwvaHRtbF9za2luX3NldHRpbmdzLmpzjZRRb4IwEMff/RSGvS5mgojubdOZLPFhyXxb9lDxRGJpm7YynfG7j6JOWo6xe6J/fvx7d+V67HSL8GKv+9g9ls/l+s1elxoYTcsd3Ns6bdAzo3uKpitYpBnQlIHnIPn101/5dCMwY4+VpsvDu7FVFT+PmzdrQlUVF4iFRDSFaDmifSHaHtv426rsUtW5okqblzutOevFnGlguse4zEjJeHcPZVQLdGCeg2xB1yQGy3T0NB1FYRN5c5z4s+DZ4mKeCcIOc57w3pLE20TyHVud6VkZVXpzECCLA99eE4yiYFIFaKr0q4asfWObFBKUgtXVdjQd+ChMyRJoxXfQH4zC8R+oZVwvyKHzVKX6Ste9BUmg1qUwGvrDgY2xwsvl+mM/9KM6p2Gvm9ITlBxA1qz8aTAOXiyQi534xwEKyRPTkRoalIGilJNVypJWS5OssW36JW+FXjprjRB3RmiDTV+GiQwTFSZqdHiVs/Mc+7TxznJBjoACA3M0Ge3eJGb90fWI1iTeZMUFUVyORSOI3IJccE6L7D/dPFu26px+AFBLAwQUAAIACAD2oqRE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9qKkRKszfeNuAAAAdQAAABwAAAB1bml2ZXJzYWwvbG9jYWxfc2V0dGluZ3MueG1sDcw7DsIwEEXRPqsYTR8+HUWcdFBBk7AAy34gi/EYxVYUds90tzi6w7RnoQ1rTUUdnw8nJmgoMenb8XO59hem2rxGL0XhWAvTNHaDlOBlRmsGK33F/7AuyBYND59NziHZCTfgQz3dbflKiHwcuz9QSwMEFAACAAgAFGVM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9qKkREnSGDSCCAAAXSIAACkAAAB1bml2ZXJzYWwvc2tpbl9jdXN0b21pemF0aW9uX3NldHRpbmdzLnhtbK1a6W7jOBL+P09BOBhg9098yOfCrYUOOhHakT2WknTvYmHIFhML0eGVaHdn4B/7NPNg8yRbpCRbkmVH6h4LCaJifVXFYh0knXH05vjKLqKB5/xuUSfwDUKp479G4i8IjdeBG4TzkESEckKehHzLI58axtoh/pq8EvLWQBG1fNsK7U+NF8uNSCNGpTjkwMBqR2ng364DnxKf3vpB6FluA+0tdwfSJvzTaH4MDPYkrAF7sdakqGzAPx+icpp6A/aUYtaBt7X892nwGtyurPXbaxjsfLuKjZv3LQldx387Mo8GCi7X4joR1SjxSmzDQ/ZUQG1hASNyMq2P2XMd6For4ub1taogirquuKGA3DuRQzNIqc2eUuTWeiVlPh9K7LkA8UFH2ToN2HMFQ8l3euQWOuwp53atdxKWqVC77CkHBdvdtmb4bMPglXm5DCbI/XZLvg5zA8uGpD+Z12LPdQybHFNXZXVyDuNTV1O+cTNTUXjRaRarTizo2fHt4JvmvwQJMC01ChuNxBaKHYSGA2moDuGtK3c7aNDFHTxEKu4pMDYS1JGgwJjaaSvjZkFELDckaygv5VLHzdzoOUDzIxJSzbfJd1HIc2eH8jO4C8H9wBeJ/S57DqnWQxwnqNuGmoMPHUkQhD5SempbbR0Gg9FAaiPc6vZawkEesjhE7V6vPeof2oNOT4C3yagPUrp41EfdQbfbUQ8d3AE0kiRZ7SiHgTBqtyXQhocj5TCZyINWC7XbbaGrHnp9YSK3EHALIEMShsyBgirIQv8gyVJ7KKCJMpEn3QNWcV/poWEH91utQ1eWhVbr5NzT7LLuOlErTyd15wcCS5egdPQUbfngGq93YQjMJvEgyilBKysierbZ3bFm10x4WfdMWY9tMkc9pgTrmGJGxrjJKbmMyXbgis1TvGnxTzKbKkhex2vgsu1TvBlK6nDQqwpLdCmdiSBfBV1ooOJNnA7XoKcOyiY1GAjKNe6SHlrFvvImyhQO1W6nEjLTRcWbbrs77I1q4E4qP/bIhWZaRWuxm4o3vUG/0+9exxTaqXjTHnV6ncHHIN4eqkzpvKGKNx1VGAn4KqrYUSupKmmp4o3AP5VwaU+tpezYVKukWOK20uVMXou1ZOyBFljcbHFJSFzkXF4qs4e5pH9dTmd3s6Ws3TVEJc5KxNLyl791+sPv7V7/7+NmAqwoyniQptO8MMSF9VrVZOnmYjZdgkA8Xer4i9kQ2e/a0NmjOdV03BCTP2oLmC/wU0Nkv6tAHxcLrJtLY6qpeKkZS31mcr9MsYnVhvg12KGNtSeIBmjvkG+IbgiC+uyEBEWuY/MBVrMdf0cq6FMX0rOm3y3N2WxqLLGuppSGiH0bqaH1DeKhvqCFZOAFyAihE4Y/Bl/y9ecSkOS6tYXca3f3U/gxmSH3zuvGhR/6A9bMsQ7rR/wKwAdsGNIdXsqzL7ByEHGzmqDZZwi0zzVBX7EBkYGNCjBdetLuJFOb6Sy4FtgwF5pyjKy15aPAd9+RtV4DDkH72DvBLgIKCzZixzEW1VZk4N8eIaw1aVoSwrFM5Pg8mF+dPQErQrvSSkFaKVhla/Xbo/av5UTSplhdwuKps+elybOe6bMgPfyAIst1AzYNUG3Zewt2VWhF1tYOQuwd2GzH5mxbCybPjPnvzvkdWTRJrV+TrNRV/OXX25+2TjOnUFaerdCvlmIFabnKcD5lD3aUYDo09C39aC4Zf9z+VYb8BbObS4ZxcWpV1ujn51Uw4QcmZUDc4wV0RigHshPUAuEHiBiogZ7luLWAmj4BdfxMDNv3ELGTSi0B+iyRoQfoJ8Q8wVrkDHmCNaon4hnLhmYyr5MV25FWAPPVi+OgPHbYucElcFA7xs+KvARQI1xi7WFlge5EcUDd/pi+uoGSVmJWL7OlPRGkg1mv/L4VgWGu47GteTWxjw849WZcjnMueQ52rs1rn+u88ZIMS7XzYs9s42WL9b6EgceprhWlyRY3hX/+pCHxFBex3nlGZwW5BpYWyv1SkXQFs90iS3W3Og7CnFk2NY3lVJKZBIh3z6LrDTSkF7aJry4r3u2peCKBvMS9BrHC9ebP//1RXUzBnpiKEuo/6sqBLGZ1DB/l/VsPKIn+U0GOKcl5KH+pCEw2yym0+t6ZR0PiS8k0JeX+AQLG4PER7MJ1pc1HVsiDtPgMZYRv5RrigxW+QRkyg8CtK4hPnwUIrW3D6Qyxo67jk5rwn67rbPKmNl9KqsoPV5AorrN+i9ujjSyUXKQgF05ZNeQp95IOhaogktgOrS+Tt4q0JkBexu+nrNyXdo4j4XRkhSNxsKO5E7BPw8Cds7uD88syYGBXHSuXiDRkZ6b0LcsRbYJvydqJ/IuqcTNLKrLOwYY521VmmU/EIvuCwCHLzvImlCLjU+BCjVTi+STmntOLKEWR+eVaVsGRdmY6bPmToZP8DLHIr5Pv9Iw/QyzyG6xxzOCMcW5TcSgLTW88ZCvM0jOLlwgqWT1gIr4FRDsxMX3L8zATpuzqK8rMJCHkOb3AJiLvgKbjkSShGS1rcfOCyWP/2MsfGGb1biRnqsLAKYCb1yN4TB3qksvhzecBSZj1NX+vlwPxDW3RFzEV0fct+dSA44a13njs3ryBEhmfGkzk6WueMtw2LWisnmWQ8XfCV6EeL+i8ntdS6bMyXk9VEGf7ddC4eeancfPaAo0TsZfXz995KxJiCAEHylyyiHliln2TXnU88d1ZAXdhNCuAbkC2D0eONBEyhFxc8c3NMarityyDt3Op45I9cVOmDCXjnuseGEeQHtejW6JT8kKz8Z1QStMgk93FLEiK3SkYcwU8N3ARxo84pbh4pF7WUWsV8cmXVKu0/ZwmVNKQ0jrN4j1rVUzIRW6JLuC95P1xM9tpoUidfYVVpAEU5F38D5L/A1BLAwQUAAIACAD2oqREnBkWT7ItAABlUQAAFwAAAHVuaXZlcnNhbC91bml2ZXJzYWwucG5n7Xx5WJrXtrcd0pym7clJamYjpw4RkhirpjFGxGbAMWpwCDEx0laNGRwqxAEF6emQAQeiomhUaFAzqNGqCYoi9LSNiKhUU6eAkAQQowIRFEQEPrT3VntOzzc897vPc+998ocPvPvde6/f+q21115r8/pePxHk89667essLCze8/M9FmJh8SbewuJ1+Z/eMrf4fEhwNH+8hgrxOWJR32f1wnzxZtzhwMMWFo2EdxY/XWO+fvtz3wiUhcWff1z6e42ddDfGwuLEgt+xw2HpUfKxpLqHCac3a3RDnScbbU5edCwe+vnrkzrxftBNm2uHPvq24m+7bT8EnvipP7kTeO704R/fDIm/fYEa/VfNG1/9cuwNasVI6bmc1Bs/A22P/yn22AcfhL/ue2Tdu4H6hOHoXlRvpNJT1sYz1MU1GKanoli2ulhlx5Ah6b5hWj2mnRFeksPHAnXP1me9VPTixu+nNegLnDx0P4nmQWbUFlZdE9iB16rfuanOp05MsWbKuoteMzcfrL98xPYOdaLB1Kvct+VNc8vT+YH3KvBUnNEpqylyaeQX/Py8iXC05+kUh6XLFtud/bVRBr5XC+P93+4O7ly6JbCG9r8/+8RrvjqNtTCMC0EDzI3fPwTiyX+FbjB/fekC9oXNaljzpKhn6w39bsIORQCzLrJYGG0J1UEqMm3VgqwXZeVx7esNTLh7sU40PD0gtmp6T/l4iXiA5q9QWAGrxStIKFILWZlarOkloCKM26x0xlPzg3U5IhWer05BvtDuQ08UfL4Pr7qzgIwXT21xxNcnM8wTfFezdg+e5sAHWWXNfwUAnz27XxSkbMRTMTgaNIBpHduD0WPth/dGefuFjaVdvwRwMo+pk1yEwqqubXWYA+VkGbdkPXsQX+Dy2V6SXjXXFRmFMbhlPW4+41UeSd+vCBg35NUeV6HXfcNSJSjBjoWGcRrsyxx+ZxvJmv8QfBJGlKWe+VOuLIHpyXvhS74zYyXTcZE6iIM48yPyMBgeYVQzn2qxMXxUJyoiwaEF3iQYMe2FN/bSJaKfGblWXM3FPUsWa6tlzO5FDlQUfMIwBXQX6yap9GPdWPFPWYxZkIMywm0bV8qkP/XrlDlrKnihwJzY5grYW7nRXUbvDy5zGnNjG56ZdQbn6TKJBDSD7slDJHJlaEhnBghbkIwo+OwC2MEPwkMVz3XS2MPRHmJ9vuzBkz73cBgxgSfix0fH65mmK+O49Y2O3CVv2Qw+DyMWTpV/7VP/vMsPrQBIjwR1XW2MV/DezgjqZnP0Nwr1e91ExQ2hR6Tqxt5kRDHgm49pbsXZdS1jJ4c6ZkfqXzhnUzGizk1gXQmbzG+x5wAv23ASxOrkRyfsRs+RWTMGAsYJqR/xzsE5DKb2cZITsqmCA1uw+SG7+Uwl6xbsQKxO12p25qfFkdLqONCb47U+3htuvL9wX0CphXjTb0jU5XW8R7wbDewMDkOE1u11bWg3ZLTOjtD4aF9ChGX1J9tEtZjjEYV8tpgXHXivQEIDX/VT7OCNjZyzG+3D2J+MGYO19TYdf1iBaurT6Ev4TbnyhIjEEiV3mO5FcYgeswrI8+Q0JnIdfrVPhw8sqJVdZCWuqaB/wpFFV8wkCw7U779u6Rpd0XWAnWBGQbcc2bwO5EGDF0uMxNc4amv+Kc1262bgdooM7ete0IDSA0PGa5NseEddindQ1vslAniD6S8i5hZlIqiigYYyw9g+qon0hxoNUpreuKM7OSe6Nzm21MrEsF5a7WODeGr5ZQdxTQ7xL+q39ZFWkq8x+zZ0DgKjd1S+2fU2pninvvuA94UPFR5wy9gddC9uboOPM9LsHg1m98imgoXgPtgXUg3MUsrU0TkyDrDP7Bx26lR2Ko1nms/yPAYLwyapU/Ia9W5EiRqsSQZH7xCL1i4FAfxaEB6pggQNxLnrgiJu8FCm9IhgF5IT3clBaotyzqeCHF7air/G1bkpuAujolYvPoWUa/mubUSWlbqanepIgFn2iprBbF0G0Y6OBa9Vi3koT+YdEBwpAn55Bd0OuqiaA76jJZvkqX33mA3JifxGbdJ5iDA+047L4y+FpDMvzfFm/ZQz3mbpytEclKqAr5u/Rr31L74uBScLh+XuFkGW0KWPciB+6eMgzHIpTH5OXe769BhsKUR+z6k1FpqmvVhvLHX5fx59nfqnJVzv/+uBm+egSfP4dpYhTYjVGrxefpVmY1O6pvTt0vcGe1rXL437/kvIVJqR3E5ZvEfJSM0A2qj6Yw7EeIc1V1YuyTr1s0hPxr2cJp44Joku3AbrzctbEvrJYRubszWj/cuw9p4v46F7p3gb88VVC9sAtHvnfHyWAH73bUJNYefhY3mFk3GYkds3d+78VSDNPY0KtGETliZ62plQCdxIH1tGmyg4gLfJ5+f+H25cv3b5NxF/3ZC/b3B64ldl7WwGqn+TcuxY229K3LjmS7qYenmZmXc2bngR8odq+B6rCvjI49ASjV+s+Z8jhJMg81RiRWPD2B/5Sub8e0lt+vJhhtGOglNqO0yjG22Wu5V90EKiGEspHZnsliz9mAz3DJ5VZVVTdWyj38q0ibaAhZ+dKvCUFoyc3x0yUU70t1nBzO4jGOaDBVg1n1XdkTFRnpbFTvPkFwiQKxPkkZLnfoZ3zNyP1anBqizo6tGctVkTPkHw9eHf8LK7wv2Q/BVqIjzoGRMeLP1Yw3xt7HpHaaEgdWXOoeNGDNZYhw2fBj9gsPJ/d8vP+HqEMHLhJnx9hThYKlp1i5wVMgAeGjwqizHZonlUy5PoYDscxHRghVDV/sLXx3eKFuRbTBH6S1urTwi3XMhEGH843V1l6YuOiPS3cw9aNV+QtYr3BGGjH2vPANn/3IVt+LybKxGqHiZ53C9L2HNj6PiKQbjBUd1FrL0al3rrbkizUhf8VKa+OEqE2NIv3j09zmwSWfrSL+7GPezljpBXQY4K6qQ8xEXA11dXjWZ+NYlKKvFEbLh8322wr7GaoYL4BjussEkoswSADtd8KXkSMl2FoQfPFGysfeKdh7WDvxHOjczWHs5Ar9BLzwrpqUqnD206WEHcAzpJdnAfv3gGzTlVf+XJmfFGKXqn8qtZBiFUseJ5BVP21Y+wolndrWqwn/tH/hUBSMWIjFTXUUfqk3OiKSKUXxR4Bc36ssjYwj1nojoHj4pz7wEm7SNAX9cYqqy2u7f0cA8gdHZO5JWpr/rVf8LhUmoGnj8x68vydi74ofqJLJ1SOa0WuDidqb9r7rHCZbYD/CU4NaLAIO2t8vkUdb88UyyfzpTEdrinOThVFP6uq8wZca5YFa3kPfG6jKwOS7FC99iCumtio2iRz+zXF65A2MKNJtqBYhX6OHlDPgo6srilUwWu+r67yBt0nvwDt3+8lix5tMpTPqOfg83eSDpusOFkGso9mB0SQzZyEURvmo42ffOAzVBNTqywjW4sz7wwVB1ymzFhNueE5FRNdG5Anisvot7b/2/EWkL93EDHnRNNO+1X+HMib8GWhg/xNrmBTpAvqoS+g41eEsTmgMZCuecv3GHJs1VYnnOKnMNh/X7bkPe9Lpl+5mz6eDC6a9OJ4eNC0gUGxjF2EItgHmCN0hjpqzwLDHKtaaIWvC52NtYZPkIq1lFIyfZhmtICeaSfzInsGb/S13oXaFfND591DX6oRrx9xhnUWsPWuJjaRugF+9YUgCNXd6S3Ve/ei1zTjzcvandt5xh9YCLW3imgNo+DAGeOrMQ0cCR5IKC5vgil3DDbhC9FOXmqt/CsD6zyHxLKqbcbsd/DXwXn1LBLSEMdOeWZfdJPQ1f0/hyNd+rNmJA4PQgnOEd1BkzXaK8cGlAbwlZx8x36olNvmzdy7sTcVtTD/ug7GXQKK13zcpVxRsozQ6dsi7bophIGo3t2pHmd6zs7NutiWseHrRL2nR86WRF4n6Aa5hXcedk5JjM+H+W2Nr1YbeZ5SW9t7etiX3hbuf5SNEFn7lUvVJkVg6xSjIKCt1m9CCzmeXam15XvqUWGk8CryK4vZCCCwz+TGLB5N1DKUEtCCpRgBpy+au0GqSDu/I22qi0/ngwSxoEIckGm5aPoTdBBRImZxfpVXj1l90037aetJzGhUwzAz3SvbNbcKSjsoZKNIVSd8V9ZJ3PI+lOczKm6G4trmhmvaYWDR88Q5gYarM48NIWT+YMrfCI7yjMBFAauPzRQ+KdDTo61UUODfn6zp3DWJkHZBa+hweMtxavEnytye9g3I9BWx54BXVMVNLAxfmN0VjrtOXfhpO+K+JRCUmL4N52h6aFTxN08/UBThPDgIeXZWZeCz2oO7aKvirn1ZR3mGbkMa4/RuO6KgKjTm+lHdsPVjOk9aTVeuUon8lmnFaqHg8MvHhO+M9FYQCquaF8ngzQpQjPokSmbiKz01I4VZ4z0on8Zd+biTw9FvxyCGySTFJSy8BdOuI+7hpQsfRyFBA/OLGTHDa/aX+cKPxML9Baes4gX250cPdI2hTqwS7WOGXWsqFS/PsOj5juat575rCJYLBFwmdaT0hBQcNP9AFHJoaR6Q5OwZAFdSJoOJzwDkc7U3vlt95ckF2ys3O32fICUKq2OBQXuw16I0Hb+wpff+bq7yJ/+HNhypzxjm1OAh/bOjDRjlf8xyvUB0bxM++BinjkG0BS2cGt5h0SObvFaVxXvZh9Ew/ay8Cc76vbx7keu4olgXmulbcGc/D0FUZLq2LEdoXF6esjEgJyCyn39XtuXux8V/747cT//y+i7QoQDl9UVwA1ZqFp0h/flyCntAy9u0tYMYEWICQGqRN41t2ohtvq5h2zaCQryVg23L0mJ0EJwr+1dE1jv4s8pSIny/vRBUXRXo6REtZW2JmSuqfml2ZPLVlyJHdhdWjORDqNPAuFrPX8KaG/KtYrrvml5BhRnvWB/Yb2cCbfjxK7iYjFyIaTpPtENhAyZBHurmhp0u82b+Pq5U1HESLdVylCIe8NHkxFmpVk5EjyZsXiJue7eIc2lEgTNYXjVViJ2cJJnCElIaXdFh9vtrJptTtFc7nPk4nD6tjPdIHri6k1bkRnejxWVZDzqcYpun+19EHrIs3pPbd7NFXVIJKJtuM7Z7AEn37nByJFDkm5X8BnX58RVK14gPRcJe18XOZMMEfc+WAvf6Bn13zdvLZiSsbMWHRSQl0e9kAW8pA/QdUt5pafe/2TwqjigThG91LQvlRaID1p2eqLLQdmSrasiXxRTJxchtcUNWH5zA6RcaWBqRVjjlizpmAdzjk8ZQ/YA8XlFq6RKllLIO01VGbpwRdk7VZa7lYt5yoVrS2kvNpU3NpYp1DMfD6M5pxXcYbHmog5Tgc3T05xSypR8IUV8Dc0Xz7Pl/JhStMn2LIyY0gn5rD1ewVMT9SrncUMPu0TP6JG3/S40q5qcsn4sI2NTIKCLITVVB/1f5NfeaBICIchMzOAOUcZCSW2+ynkqZjRZ75vISxjFKXjDlU85B5qzFAD7AAUgtn8+I96D39Xk539TANniMqqgs0tieZugo95D2dOucLi0tTM5R892Ht86Lq/eut2MQT2f9EyKcXJdFfn8urP1DEY88QCqSdGacObL+OwqogMo0FuFxhPzBV7dZMZ0QuZxNVPl/E3vSCqkb00gzRURvr+hvZchPOB+pc7Dgb+tRTrTx98Ze5rW4nnbrkXaypMHr87whjmtT6oDwu/2VHNoOaXKgKZEmrMLDlLA99YVxlTEO3QWeXBS+RwMBnTd+8X+7jJ0O2p8jjYKuR2TZRX+ojAFyWcIyi+WqT5fTR8ynEe7vM2P4+KfW3Oi9J2yhNdcRKT47MKaY9v0XVx2yOyx+kkOTaUbMS5PLb5IjneAnirnmlHz2cQeQuVptykJDU13HzwgXZUiIStytLPblO2uDmu4rS4O8NkeJ5n/+MZzZ76I55YnJBfwZG5YsugMkC9gknjqSBgxZgfo722kjIThssKCi2Bmvs6QpxLEUwoFJHlv7GD5JJp4dfV2UHDE7hv/dTlEK2fhNbSlLyguJCfnuS23x77HHgrzL7HcXWm1vbpncfwXP1qRlK3fPHYH2K23qiaWtoTGWvnQ3LliAaRTUCyXGu0AKJymKBYpUCdLtrKjj3snf8Qsvrp6jRRu3PXIH5/n+0FTRzfwURfGhIk9PkRh9ckqR/ya7tMFnAMh1B7+jjXdwJhO7GhQdwnMLqGlIobPF3fwBj0iGlxoRYbbAk5yTCbfkEdSQDVFUm8Yke3aXVnSsmd1xGt02bJ72Nf/5nS0fqDh6nH8LZ1zDnb3V1GrwlBe0aXNULrqQqQU1RvjJa6pBhdHzhAbpNKVkCA55cdB3q/FevvNboVreqrD8NRLUX+3w/5fhBn0E07AdzYcboNq+PvOBPR6ii74B5kxGREz6o5mUXTGgKi+ImxnOcMygXE8vsSEHxUm5/IlF1ZtpC922Z/wJ+Uz4MFMa2m3htctm1rU6ZNxwpFDuCtZdlrCnNqZCwkO+UtsWQSu72Bxo6iEW6VoRe5FPbMPXrXlBbuBrnQOutG3A9dwI+/mDNj7Oat1iPmihlZ/oH1IsR/SFHnIfmlH+8BR39MYo3emuauWQhnc8iSqTeyv2tqMRa8KE+ibfo0FNnGWe0GXaNV9wE8LiE58m/NBxb1FnrbRevToCPDWuDzuTHQm3TP2xBAngU8Fwt+pnuYYIlKNtefHku357N2/g+cKivJ++/I+0CedRQd14Orj/mXEfc6sB3uhj1u9uHmkL3Ml6mknbi8lKdQcR+D+dxtFW50cp/Iu2enLRO2+5JOritpzIZ1VMfcKXnfQVkdugz+TTBE/FNd8u7dQHzpgB0r09itMkK27hTbEEH1R/c2BCko2dcZ7iP7ZhZh9N9vE20cT4f8wW3k8l2gHDVhXUYJ4XiSN7gNeLSC6qg3RHupw8GhUcfD1y/u0oMtNctifU9gfFbDbzgaRV9fY52qOnCN6gJAqXTnjTUdtrx/MdV0pRhBlT5Tzqk/Q8kk3qsNuBtx154u3KwMe9ALxZhCcA5ugwW6r6aH/cE5P+j6kqnxPaGf4IdTfCzeetzwMujS+h2gOTRpn4VaPqTsPOFi+y+7RzdDBLJkWPmkmhw07e9g+2PZ3PJ8aZ4UU2zh8ExBrB+WmmyiWzqjRQuo5gRv+22RTa1IW5Rb92M1mR3zB3rLoXrl463iCfOew75AoasZudbFudqhgs63E9lFF7vSbDt8ExnNLMJ6KMlHZ3QzdCJ1ElKaPu30f1DRmeTSarx48apvJLpLKQo6TVy0+ciLym8CUcF5/AfvgFrhqdlWy9aCQlBEOn7CyR8ejQTfB8lWFl1wSG8UnZewE+eAwPn7/v/b3J+OoKPXC+xvoHeV6XcPKaaAl1KZlx/LYXL43zA7Zvoxd0Pqvb3Re/wz6z+eH94K2r93gHlRDmfm07I8zF5HpDa/56bB/PLREzF5paNV/g1h8FHfnaxsbQOC5o+eO/bvWUINi2Ghsx6mCTaPNoUc35Lc/Pt4Vf/dcJ/Y/dgb7vxv4CexXSHycbCxtCXS6g01BxI3SG6MnenP0J5ZNO9GcJVPS9RzKwr24O1f/EfUaQ4dSt5YX9Db0GORA6Yb/lHSv43zWQlyWRvGG16ytgw7TdxUyG3CHj5tm456POgL6NBqMFf9ujK6RIoeM50h9aAhC+Zn6phav/DMrLnX2pnJRkfZv+ZmMMT7X8DIvyaCJC8C0fsFJSNI9afFsl/44KiQT1AdoTYseLHF7EEUmppvn6xxWopV68pjq2R9MW0A8BoKFWFb7bvNO3o8v1W+GRmTFi7NFL28/xooWNUm6rgR6jQMAlQkhBygI+TMpeXvg9rnlZxKnk4qjN9HnVg661buqe4FfM7V6oWl6aL0DQqYhenKw2VR38SQ14XDhwK4WMxyJces2BBtT/ZguPVYV9BsMz6TOwWOV7z45F7lhvzANSGFNU89bPU5n3UJxYylnbJYt37qNVwYbCbMPdtniCXPMVGgk26H9rQMXppUC5KYNv3p8jqwXD4Ut7xaPZZX7a4p3sMHvb1g2Ym+6MIcaq3+r349prUTsN76ZBcGtg/anJ1XPuDxAca93sVdWyD4O8IyKxBmXTJmTxo8rv+Zkbs7NkdYMyE5DYS60fkcHm4bjqymEiLtvNWSIzwRLgyDj5jGkI5Xz1zEQ3NmOB7V78LsjHLYhCPGsoM7kk9zwTho00f03N7t8QTXQRJ/dVt2tkZ7n0CR+EaFFx/yMOViaKymQs5xQy4tm7ijZw7b8hsJprQBZpONNZgsu/k8/df8vJKRtcdGkDUhLwplErZljJpVMEWXwMvW3By8OOb2+mUSRLh6XxXl4iVf9oOPkNaP2wmqTlfNftsMN6ynvWIVldaqbmatiPJfEkpVx3w94ekr1u/bs2utPD0jisCsZyQPS5NcbD95eOWP5Oaqm0O9piWZFw8x7QbuChfMvrM7OYWU//8GNNC8tyot9uGPqrLKGpbR6ErUK6yBHcp068bMltOXC74TGqI7BLp/HU/kPVsELSHFBU4GH9kP7E56sECmvPlQKhlnuvEmdOCBfYU4TUnGcDMT/ORB2uewfQVlCr94GtgVmrvza1RHmUOiApx4NtRz7B2U570P7b4HwiY9fwX4F+38i7LMhlgalafENgBi3+DflQheWL/WgGNyMMWi9++hwkrHWNPdCjdLrVVqM2i9F5A7Q5jnNd6XK5rxe4DIMHI2m6A+QyQuoQD+66441XHUxJD+shVKIPD8tExiNi6aZvsJJJmo8ZRx5Xiiy52Pxf6BB6gVY2Jg1qr9gT1KWSGRcCOW41A9tgwYw+5ARu+51k8xVDApBc00UbXYTa6ZdW3j6bVopTeCWFyuAxIzFp8Vnat73Mj1OE2lwxqQ7sTR+BamsRfvLHwG9VQ/cLg0oINAd1wRUYfw4KpyJBThUtBf94hSElwD6vGCvl9I2pG/xPkAvfHwIME/y0uBJLbnSQkyP0efW+xzgZeGiVpT8BDEE4G+Hf/xeBK7OY8sRHZgbtyPinICcgowflbU6UuD2v4T+gb0fBGRTk+d6P8ST7AChErvKg379BZ/FxlfuJtFCFDnyvBAQBQ6F4W/qOr4Kmc854rCmT8Pcilhf+XI0C6JMEpDFfqrkOtYYL5T2B3NfzXox2ur0yH9dcbK+9TMHaXAi5Z2ixr6TUYnFtejOoiOVxHt4qo5Wkk3erW4Mn+qh8PjWLbKp3dEVdxL/wGMJ4Za9SMS6b2Gbc1P6/A4T9xSEbJVO1QD98/ezCP2Rszmxh9SH1DIZnooiJK35AwfMrKMCoUHdt2ZSoq4UqxwoDpXXtnUGtHvrCkkV0otVmKhNUHF1grimkuhfObFNidofNVks3qpM2891EXdXw/4k1Uw3ZBCoVryDTAGpJ3bwD5UOwFM79lzoxIJSx112Qf3X3czf64Yvs3RXDx+tP7jdD+Ra/3F3qky7ZztXpmmMX0dpxNDKsDlh9rAqCUcTsi52rDELf0tA1sv4qHfFzr3sli//eM00Ml9FrlewX8H+rwy70C3rkI+mWBSCE7k/WH0PotiJOEE+8Tq7gDK3up256CmKJIf9U3vWcxnuSTj0889123i8hRUW7nLXGqWEMaxGNF8ofXvXd7TFeFkc4z+nkiBJsMpMwFoHl5Vj0X1++K8pejpF/K1wrj7NUx+UjTm4Ut75WULZt4EFCb+hnSgA4vMCYXb8Fc3szeyXUX1XPfcVYDbTAWh+/Mov5iSzPePxNqOralSz4UcsoU2BK4XoRmh/Iwgfs3Km02aHp0aHWnIOvAL0CtB/BFB7FXBBqMw0/foQ3PJTWeil59yaM6OispbOseh50VEQgDqlCMyU9S4/iAZoYV9WaO4U//NENW7MubDLVfPXMOTnE7G72DPg6j4GBl+2HjtBCqIkqd0b0IZmnoKEbh8dB347zqdoTwE8fk+HhgHtDzb18MjdhZhy1y0AkG/IlZ80/hV1aQpmsp4hX3p0DhtTMaPrYlAOwpkxXhFu3h/sdzKRtUzlJv5OPrcJBdsP0DMWy5Oy9C0C7MwO4Wx+wrhYo0GLOFiavuT3PNICGoD+/fmkbxMKkfbf+CqCnV0RCfsVARcK9BDTOyyVbWwwBNASV7p0REcZ8oMVGqSaeAdtbgwgwkHftYDSuRQ8t9fmRnNklSXbuLJoZlCTYASh+QhPJQbqMFbRQ9vYBx1aYg3mNFcskGvHFNH/YKN9ILw5FT1ib++zrgj2QIIvpff4gQpjVc5TOXviCywDQf4hBT0tcWdAlwvqygy5kik7bkxHfp1XN8kddHac9Ci2AxaUK1UnW+FSpv00D8dEjOkuxpgekyWSQ8793q/MVcP5ssh7hUfs1/h2f4thftSdjxHcbvOc6gH4dA6PBuf0SLnlxCOgzzo3+VTeuEkC6BtozhoSX60bOqA+oFDrsC3/RJ/MER/yICwp0jOq/qHj5+NVln5+LgU8dtHHau5IiKIHbtm7DSHzv2UZZovSIfdF7GKXYhO5NzEVe64hTeWNLHkjhfuv0KKzqbDnOXtQBUSwuAOnCmliXN4NaNHmkv4mVdvZ+/lXy+X0188TPzZnxI2UxqAhgBl9/KV9uKZITVp9Hacxb2A3IXnf7fHonpmEgGo7PkfuzkQDZIksZSrA9fdOl8oJ4IVcrOrxvb4RdMjbmZiDBGp7q2EFz8/VuSE27BeR5bla+yfFXuphELLJ0HgfnWk72oepi/BqkZZ0qnQH85wB7AMoK7Ux5GJCS3MguUzgRi5sJKBaHLSj/2Rx6+eeeMmpVwHvFaD/yYAKqNfEGSa9yDTt4ah69upQ+pWQV0JeCXkl5JWQV0JeCXkl5JWQV0L+pZD/Bg9pcWohM25Z3csvJfiPCqDfBS68R9HcS2swoFhaRaBId1VpnNYuNrabjD4sDYeTLJ1HlrsLJ5OXZnQs4YlrURPhknlxtumHKfJUpBf3XEVj1kO5ualhNAWcBpsFseYeK4QagijEejq0SNybDCcs/eN03rSboR7uNZoNjjrWN6ceqWGDuS61c1u1+coXWGuTOkNBneCKZtZ2v4GZRAoGxWhYktE1yfOegr8whVO3K5feyaCNTsSNkTCjY3zTc8Qh3ULS4m0CnTKlYzjNYwFohelnAFa8R1HGcopIZCYVK0dPKUIh4hbGc2ayHstqkBlzwT9B2qTG7pYOlDaZeVdn+gT8E65qX8fFn83afR6A7P/p6CJTF4ad82A9wAia94bez3xTJ4TMfuPMO2t5/8kP0tZattoG+UOFRNLehpvSG595LZTwQ1ykGuLGGZ7pUTAZkkgSH1IJ7vy1G2Uka41jBCIUFN2ptVl+JcMZVWwHpqctIlFAwm0BIZCieUxUS4hhB/oadtqRxL4pd6DjopS3IvX+P8XrIT/2L4NSef3FNNvOalusmPGtYUNqh9wLMASACrfZKw0WtvOX3TVs1L3yU7KvPQGo52cdXQM4Jyp+kq0r0EnA/DaeJj0ZLZQN2MMfV1l1y/gu9tWfMOE6sFQ4T86lXthLwq0Xr2uOYS7IZLhnW7qbLhzUJkkGsBLnHJ62mBttbSI3hFt6dhZd09L/naKH6Ln25/1hBOzJ+6j9uig4wbART30nlzQhaBnx6/+QMk0R46nsQiVHk0mSiGnfc2XiixSie+Vdv2cuxddnlB/Y92gmv8V0aDs8f5WlXvSQF+/4ph/DP9o+Puh6VAOTZ44ftLBo3YRW3pzU/mRbY22qOy07r9KbjnYg8qkTa3ILNZPMiPqRkoaJu1XlW+H3P8cOahMtofwBO0oSt3grd3102aDq7AaUQtSVrRAzuSlsrU0NhX3prsazdoh+5aKo+WKF+eI9i+9npLG+PlkI6v1J95LwKStY1JcnPY2yamDGYXFVR1sSzRNGqbbqMvhT2eFYpTeo2TGwpsm+U/XjyDiWWxrx0JDejxWk0SdpV0MM4KijD5URD/s+CtOTw6cYk+ENuw1Gk4IFJLEIF0UWFlaifBGDHuK51iy8cuE562Wbyj3dGk/dsj/oSa3+CqN8QuACuq4SfjiY+fjzs2jdSGRfrxJG5LO53M+yCNSIYoDTGH7GeJieEH9pJJNA7cDZOrUR9Pu0TdlUN4aYxdD/IpoBCLEq3MKU0z6fGiyvJqX+1hOtmbtbAdRlbRsNeQ06hirtR9ta8lUz1HwDzckwrUK3NpBOWiYEX1NkirLvWvOy24JhxI0TAsrOYN2HwmPpI+TvUTvR5NCSHGUgc0vlu/4bCpUBeAZsPPc5EOBzy6WhUN6z5nh3KboiIcJ1ypgb2URYbMeQo9ER0P4zxiGSCPscN/t2w3ypqQK32Nwd6zHIjBs8VIFiN7mVLcMcZ5tseH+ve+JmYcFOkbPq9WHhvEdm3F2qpKdQ47oms82lVZnlX1CasaO8D6OQtMEEwtVCWUaM5VExk+hqS8fHCSCs0jlgvve4cgyYUoAR7PlUhW1IJARo8xPyVC8g7Cb4yY67kzJn5jO96LI2ydCGmMmnzGGizsJm15h6ZeUKrjwijpl0Up5p9usgTWG0u9tXmnOhyxZN//MVnIFkunRn4/3TGmYN9g2LzyOdVHdeqr12tyAHTa2m+zhlLSIZkeVjssXNrcf0KOvULs2L+7xosLPulAQpEyMQDt8jZ0c8DHJgF7APig7kORNsEbJkyZS/gqcm8WQy56YxARmVh664H0DOfgYVNvjC3ow8O6feWnnt+rs/XCztChgYL31Z2mD4penYPY0nfx8u6C0k/mYjS8ecmdNoIpZxjsCt+fNg9nfwnJRlkMfRSTcn037Qb2d9lZjbZMeyhWvNvq6kFYoMKNO8Z6Y+U5Fe9Hfgp2SfOUxPTcohcausaZdsrzpBres5qeC5B0AouIbgC0R+p9q5oflhWt5lAIlpXoF/am0zMynXz28Ldg9xdO1Rf0LbWW62qbrpzKDmqhypZvsv4QmiuRl53YsCiVcJqRg6yHzN4iAZztI8EtH+ysrMU9mE/KW3JZd63rgTXN2X/s33wHQaf3S7Kfoy87TD1DhtUeHhlIkYRLnUDr2QpNsQkgSp9cDtWnjnIbRA15FlGcs/Eg9mZfLG7FVJlRlBGiD+i9raLGt2+JFtjExo13nB1XeH3uVPmvabl2MCidKrHzEPBuxZdj0+N0mNA6hOiQdI34br37J4mm79vKFcquUn+DnXqziycJglS/4eBd2GJToMpp4T7y6jW26v/kWT9lxfQy5cNqNrDhvjB7MUo624SZQfW0/CiLgdg6gmn1/NdjCLqQYUTxo/zQKdnDYgfo04nwrZQ62shVP3lqLQPYkXlVR8DCbfYfGF+F7WFkyUznCAdenOd9dgFlJc5LiR3uXbv4Ef25m6G+XuUn9kO2sqz0Z6Gj4An7qMBKPr3Glg5iJhEgXtH6JNb5Oe6oEDe+vDLaFz5dMwS/n8R6xnhUqIYnjxSTvCOEN5uY7uqA2fsgDULqCtvEThZRCuQRz4tK30xJK/u+YkwDsNg79arQ8bDg+pCF3BJU4T3Z/x7qns2mofXPUxZ8+acRGMLQeBz6kHj1R+0s2uK+O1t1SOhHo6mHUMygOxPa3TrGV06vms8kYD5Zk6oA9pwoi+BS7AVW/2/Bphgu3tT6y7FWzsCWbqv0oydaQlLV5CqNY16NUNdH0aRDpcUQzberhhGSv/g4y+eQJHeHw5eG/rpO0RGyejq5fjGkQF4C2uPZdZ1E+vzVt2eTBOk2k8pdM/VXcpW9SboJXvbvPOdzb6KIGBNBZPRquf3gofkaTxZ5qa5Yi3Mq1/9a8eQjSj+wOETJye2DmszijSJbipkrNwtz8Fs9aftZSKvJdZTVh8YnrqJjTsYKngFd3fXtzxI19ocgjixozWhSa8M//dZNz5dwdRpKjEXC5M3djmtRzarqDH4xNIZV4nl68Oib2snElQXUlDC9fnYZI5KZJpF+9xhfy4YpGr1h+fYPaotFk5wrM9eNQZUXpZhPoSVSOLOXn/cSmAjYGeAAfD9htPBBZXvNMkN013rHjdg5k9kGfDAuzQFOJsPYLTFHHnyeaXnw7y+hZJHeOmkbBxtwf1T7TLu8EdF6Oy60ORG1MohNQub4gEnTsXF6mam19/8iFmGdWLpTSQK3pbuYcVqiiyDIftjzqwuRLMkel2fsR/sn3qUWsBUKHf/ZUZXLQZHCe5lw2mFMZnU3XOfwZ9qVqU0K/NqBgzrS2mNxa3Q2HGwDCeOTvfr/s6eEEb7ASqHRpTd3oZfBRZsz642aAhbrtwrr6dt9jDi2HjFsu87i+i0daDvMAe05ZnkRHEv4G7b2AEmV+1Ly8jlMtddlatXvtvwRnbG9tfd5q2vHfM7oDIQ5XLqacxKh0AAmrWlVkCInaxCH0td+a75GKtDpPVx4jCFybrgbB94Z6AZZe9pMdI7M/TsZHvEfXs6JFuF3SQSqfBpRLkPU4tO3jK7OJzR42OEtGxOYy5YChk+KUIC8+3C/U4BUBgQJh4BIpELTcgtG4ijDZBpEng1ayNcAx3/2FPuJcTL1rv6hqzNc9l10BNXMmfxQ8ZR7Vt0mVFPEHVLnW1eiR4UA5bWoZqsErQw+PSo+8t7dXJHQsP9fBJQPhcpDk25ylasC/iSLxHWMYD6kSseZOeJmEFDQx9ksk4zPiswjR3x7jQfOhZJSdB7SKaJRh/GSsTLY7Habsv3sNviLq3YCZUzeOeNCr/np6gdgcVdkorMlenCEya9MkJxzNLyz46U07Rj2QD8uozrM8NHvLRSJXzb0jVnyPwVI6TfhNA6zxVzk2lNxgnG7JSCXXFNVufFdVQSLJGA3q0u8iDboXKAp2WTEVmoEUBsNpVMiB9Rcdgjojl0KJ/rMxqJCHv387485KMIhYy9UVA31vQ/mOwy2W/QeZTSJfu/XPShu1OMjzYksGiDoaZ04bTsrtZj5UZKTor8Hpof1XGiwizecrkekv0i9Env01FmAHcm658ou1ZSmP3qKw/GlRe9wnzNJpdaMOvadGMlxO03w43zsxwnQIYdVqvWktFECVJySuLMElZiySK4we11bu906snZVK05KMmPqXsaipl+NmhP1tYJHKiF4U6y39Li9fr9CbUFihhBvdDwzOIKc0ANy0Et+klvEUJ0uCJW+Rl9Y6thbz8W9zDr+qI5ooSsTd7A2TysZfYtdvMY7I8ANEs/w3rJeFsBa7VnP0DVWTwoJgcW3pxrLJL25ohIJlLpvOD3iqm/AlLVwsxKlJwxo+kB3ZHHJgK478O2d1Q1NGJq2rqlaF31ouX3x+mx4Uw47Xuw16qovDhecpPS1XNPGEaTW7F6QtNPz7O3GQge83RpbQrLR2m4PLiXwOJuXhjxOsA1332Zisy63G/NO0lvNhuKpynZ1Nbh0xvs64EGJUZeAoD0R+H+XtSW6YYoS8gjI7DMVO4lIzrp4thG8216ctf7l+2xgF45gmmCCZ0ZJjlGJ5gSjN1LG9Qny8065oFxfqalKWi9GT1H5WxhfCOhRZcInrtb6/pEy7GCU8L317qI/f1ma0BGJ+u5XosFcKtO19ci0rRNqjmRPOB0teX3xCIaLslCbO0TzJl4+5F/mVpRrG/w35VPhWI5mWaFGNTTAm3u2i5KM67/PGLLyE329tNgK1b0lNlV95EL7X7QYOO1R/55Mv/BVBLAwQUAAIACAD2oqREzYg1200AAABqAAAAGwAAAHVuaXZlcnNhbC91bml2ZXJzYWwucG5nLnhtbLOxr8jNUShLLSrOzM+zVTLUM1Cyt+PlsikoSi3LTC1XqACKAQUhQEmh0lbJxAjBLc9MKcmwVbIwM0CIZaRmpmeU2CqZmZjCBfWBRgIAUEsBAgAAFAACAAgA9qKkROlu22TkAwAAdA4AAB0AAAAAAAAAAQAAAAAAAAAAAHVuaXZlcnNhbC9jb21tb25fbWVzc2FnZXMubG5nUEsBAgAAFAACAAgA9qKkRKfq1jEnBAAAoxEAACcAAAAAAAAAAQAAAAAAHwQAAHVuaXZlcnNhbC9mbGFzaF9wdWJsaXNoaW5nX3NldHRpbmdzLnhtbFBLAQIAABQAAgAIAPaipETrVdNmvwIAAFQKAAAhAAAAAAAAAAEAAAAAAIsIAAB1bml2ZXJzYWwvZmxhc2hfc2tpbl9zZXR0aW5ncy54bWxQSwECAAAUAAIACAD2oqRE1vuWO/gDAAC0EAAAJgAAAAAAAAABAAAAAACJCwAAdW5pdmVyc2FsL2h0bWxfcHVibGlzaGluZ19zZXR0aW5ncy54bWxQSwECAAAUAAIACAD2oqRERGUJtZwBAAAeBgAAHwAAAAAAAAABAAAAAADFDwAAdW5pdmVyc2FsL2h0bWxfc2tpbl9zZXR0aW5ncy5qc1BLAQIAABQAAgAIAPaipEQa2uo7qgAAAB8BAAAaAAAAAAAAAAEAAAAAAJ4RAAB1bml2ZXJzYWwvaTE4bl9wcmVzZXRzLnhtbFBLAQIAABQAAgAIAPaipESrM33jbgAAAHUAAAAcAAAAAAAAAAEAAAAAAIASAAB1bml2ZXJzYWwvbG9jYWxfc2V0dGluZ3MueG1sUEsBAgAAFAACAAgAFGVMRM6CCTfsAgAAiAgAABQAAAAAAAAAAQAAAAAAKBMAAHVuaXZlcnNhbC9wbGF5ZXIueG1sUEsBAgAAFAACAAgA9qKkREnSGDSCCAAAXSIAACkAAAAAAAAAAQAAAAAARhYAAHVuaXZlcnNhbC9za2luX2N1c3RvbWl6YXRpb25fc2V0dGluZ3MueG1sUEsBAgAAFAACAAgA9qKkRJwZFk+yLQAAZVEAABcAAAAAAAAAAAAAAAAADx8AAHVuaXZlcnNhbC91bml2ZXJzYWwucG5nUEsBAgAAFAACAAgA9qKkRM2INdtNAAAAagAAABsAAAAAAAAAAQAAAAAA9kwAAHVuaXZlcnNhbC91bml2ZXJzYWwucG5nLnhtbFBLBQYAAAAACwALAEkDAAB8TQAAAAA="/>
  <p:tag name="ISPRING_ULTRA_SCORM_COURSE_ID" val="34A27F77-245D-4FB7-9A2E-B1C0D0F9609B"/>
  <p:tag name="ISPRING_SCORM_RATE_SLIDES" val="1"/>
  <p:tag name="ISPRING_SCORM_RATE_QUIZZES" val="0"/>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Content List"/>
  <p:tag name="ISPRING_PRESENTATION_TITLE" val="Atmosphere"/>
  <p:tag name="ISPRING_OUTPUT_FOLDER" val="C:\Users\Andy\Documents\ScienceGeek\Chemistry\Presentations"/>
  <p:tag name="ISPRING_RESOURCE_PATHS_HASH_PRESENTER" val="c5eacc9b94affb2ff75621d97d8c11de64e6f5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ic Sa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TotalTime>
  <Words>1622</Words>
  <Application>Microsoft Office PowerPoint</Application>
  <PresentationFormat>Екран (4:3)</PresentationFormat>
  <Paragraphs>269</Paragraphs>
  <Slides>17</Slides>
  <Notes>17</Notes>
  <HiddenSlides>0</HiddenSlides>
  <MMClips>0</MMClips>
  <ScaleCrop>false</ScaleCrop>
  <HeadingPairs>
    <vt:vector size="4" baseType="variant">
      <vt:variant>
        <vt:lpstr>Тема</vt:lpstr>
      </vt:variant>
      <vt:variant>
        <vt:i4>1</vt:i4>
      </vt:variant>
      <vt:variant>
        <vt:lpstr>Заголовки слайдів</vt:lpstr>
      </vt:variant>
      <vt:variant>
        <vt:i4>17</vt:i4>
      </vt:variant>
    </vt:vector>
  </HeadingPairs>
  <TitlesOfParts>
    <vt:vector size="18" baseType="lpstr">
      <vt:lpstr>Office Theme</vt:lpstr>
      <vt:lpstr>Earth’s Atmosphere</vt:lpstr>
      <vt:lpstr>Layers of the Atmosphere</vt:lpstr>
      <vt:lpstr>Temperature and Pressure  in the atmosphere </vt:lpstr>
      <vt:lpstr>Composition of the Troposphere</vt:lpstr>
      <vt:lpstr>Ozone Layer</vt:lpstr>
      <vt:lpstr> The Ozone Cycle</vt:lpstr>
      <vt:lpstr>Ozone Destruction</vt:lpstr>
      <vt:lpstr>Sources of  Stratospheric Chlorine</vt:lpstr>
      <vt:lpstr>Southern Hemisphere Ozone Hole</vt:lpstr>
      <vt:lpstr>Climate Change</vt:lpstr>
      <vt:lpstr>Greenhouse Gases</vt:lpstr>
      <vt:lpstr>Carbon Dioxide</vt:lpstr>
      <vt:lpstr>Methane</vt:lpstr>
      <vt:lpstr>Nitrous Oxide</vt:lpstr>
      <vt:lpstr>Fluorinated Gases</vt:lpstr>
      <vt:lpstr>Changes in Atmospheric Levels of Greenhouse Gases</vt:lpstr>
      <vt:lpstr>Ocean  Acidity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Atmosphere</dc:title>
  <dc:creator>Andy</dc:creator>
  <cp:lastModifiedBy>RomaK</cp:lastModifiedBy>
  <cp:revision>73</cp:revision>
  <dcterms:created xsi:type="dcterms:W3CDTF">2014-05-03T03:40:41Z</dcterms:created>
  <dcterms:modified xsi:type="dcterms:W3CDTF">2015-09-02T09:59:13Z</dcterms:modified>
</cp:coreProperties>
</file>