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0"/>
    <p:restoredTop sz="86410"/>
  </p:normalViewPr>
  <p:slideViewPr>
    <p:cSldViewPr>
      <p:cViewPr varScale="1">
        <p:scale>
          <a:sx n="80" d="100"/>
          <a:sy n="80" d="100"/>
        </p:scale>
        <p:origin x="-7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75CC7F-F4EF-4A4A-8FA4-551140B4CF72}" type="datetimeFigureOut">
              <a:rPr lang="en-US" smtClean="0"/>
              <a:t>1/12/2016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7D8E37-6BC7-4A25-82CC-E87BA6BF8869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148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Animal Science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Animal Science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Animal Science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Triassic and Jurassic periods 180-135 million years ago</a:t>
            </a:r>
          </a:p>
          <a:p>
            <a:r>
              <a:rPr lang="en-US" smtClean="0"/>
              <a:t>Why were there birds and very small mammals when dinosaurs were the most large and numerous? Wouldn’t the dinos take up all the space and food?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Triassic and Jurassic periods 180-135 million years ago</a:t>
            </a:r>
          </a:p>
          <a:p>
            <a:r>
              <a:rPr lang="en-US" smtClean="0"/>
              <a:t>Why were there birds and very small mammals when dinosaurs were the most large and numerous? Wouldn’t the dinos take up all the space and food?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2402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Cretaceous period 135 to 70 million years ago</a:t>
            </a:r>
          </a:p>
          <a:p>
            <a:r>
              <a:rPr lang="en-US" smtClean="0"/>
              <a:t>Dinosaurs and marine reptiles reached their period of greatest abundance then…Disappeared.</a:t>
            </a:r>
          </a:p>
          <a:p>
            <a:r>
              <a:rPr lang="en-US" smtClean="0"/>
              <a:t>The reason for their demise is still debated by scientists.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Cretaceous period 135 to 70 million years ago</a:t>
            </a:r>
          </a:p>
          <a:p>
            <a:r>
              <a:rPr lang="en-US" smtClean="0"/>
              <a:t>Dinosaurs and marine reptiles reached their period of greatest abundance then…Disappeared.</a:t>
            </a:r>
          </a:p>
          <a:p>
            <a:r>
              <a:rPr lang="en-US" smtClean="0"/>
              <a:t>The reason for their demise is still debated by scientists.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627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mtClean="0"/>
              <a:t> </a:t>
            </a:r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1303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	</a:t>
            </a:r>
          </a:p>
          <a:p>
            <a:r>
              <a:rPr lang="en-US" smtClean="0"/>
              <a:t>	</a:t>
            </a:r>
          </a:p>
          <a:p>
            <a:r>
              <a:rPr lang="en-US" smtClean="0"/>
              <a:t>Coelacanth: (cee-lo-can’t) “A living fossil”</a:t>
            </a:r>
          </a:p>
          <a:p>
            <a:r>
              <a:rPr lang="en-US" smtClean="0"/>
              <a:t>Ancient fish</a:t>
            </a:r>
          </a:p>
          <a:p>
            <a:r>
              <a:rPr lang="en-US" smtClean="0"/>
              <a:t>Were here more than 400 million years ago!</a:t>
            </a:r>
          </a:p>
          <a:p>
            <a:r>
              <a:rPr lang="en-US" smtClean="0"/>
              <a:t>Still around now, but critically endangered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	</a:t>
            </a:r>
          </a:p>
          <a:p>
            <a:r>
              <a:rPr lang="en-US" smtClean="0"/>
              <a:t>	</a:t>
            </a:r>
          </a:p>
          <a:p>
            <a:r>
              <a:rPr lang="en-US" smtClean="0"/>
              <a:t>Coelacanth: (cee-lo-can’t) “A living fossil”</a:t>
            </a:r>
          </a:p>
          <a:p>
            <a:r>
              <a:rPr lang="en-US" smtClean="0"/>
              <a:t>Ancient fish</a:t>
            </a:r>
          </a:p>
          <a:p>
            <a:r>
              <a:rPr lang="en-US" smtClean="0"/>
              <a:t>Were here more than 400 million years ago!</a:t>
            </a:r>
          </a:p>
          <a:p>
            <a:r>
              <a:rPr lang="en-US" smtClean="0"/>
              <a:t>Still around now, but critically endangered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5922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Coelacanth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Coelacanth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7969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Ceelo…</a:t>
            </a:r>
          </a:p>
          <a:p>
            <a:r>
              <a:rPr lang="en-US" smtClean="0"/>
              <a:t>Can’t.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Ceelo…</a:t>
            </a:r>
          </a:p>
          <a:p>
            <a:r>
              <a:rPr lang="en-US" smtClean="0"/>
              <a:t>Can’t.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0343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Paleocene and Eocene epoch 70 to 40 MILLION YEARS AGO</a:t>
            </a:r>
          </a:p>
          <a:p>
            <a:r>
              <a:rPr lang="en-US" smtClean="0"/>
              <a:t>Dinosaurs are gone!! But, the small animals survived.</a:t>
            </a:r>
          </a:p>
          <a:p>
            <a:r>
              <a:rPr lang="en-US" smtClean="0"/>
              <a:t>Mammals evolved, dispersed, and adapted to new environments. Why?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Paleocene and Eocene epoch 70 to 40 MILLION YEARS AGO</a:t>
            </a:r>
          </a:p>
          <a:p>
            <a:r>
              <a:rPr lang="en-US" smtClean="0"/>
              <a:t>Dinosaurs are gone!! But, the small animals survived.</a:t>
            </a:r>
          </a:p>
          <a:p>
            <a:r>
              <a:rPr lang="en-US" smtClean="0"/>
              <a:t>Mammals evolved, dispersed, and adapted to new environments. Why?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309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Summary</a:t>
            </a:r>
          </a:p>
          <a:p>
            <a:r>
              <a:rPr lang="en-US" smtClean="0"/>
              <a:t>What is the definition of Animal Science?</a:t>
            </a:r>
          </a:p>
          <a:p>
            <a:r>
              <a:rPr lang="en-US" smtClean="0"/>
              <a:t>What are some fields within AnSci?</a:t>
            </a:r>
          </a:p>
          <a:p>
            <a:r>
              <a:rPr lang="en-US" smtClean="0"/>
              <a:t>What was the first life on earth?</a:t>
            </a:r>
          </a:p>
          <a:p>
            <a:r>
              <a:rPr lang="en-US" smtClean="0"/>
              <a:t>What is a vertebrate? </a:t>
            </a:r>
          </a:p>
          <a:p>
            <a:r>
              <a:rPr lang="en-US" smtClean="0"/>
              <a:t>How did mammals survive when dinos didn’t?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Summary</a:t>
            </a:r>
          </a:p>
          <a:p>
            <a:r>
              <a:rPr lang="en-US" smtClean="0"/>
              <a:t>What is the definition of Animal Science?</a:t>
            </a:r>
          </a:p>
          <a:p>
            <a:r>
              <a:rPr lang="en-US" smtClean="0"/>
              <a:t>What are some fields within AnSci?</a:t>
            </a:r>
          </a:p>
          <a:p>
            <a:r>
              <a:rPr lang="en-US" smtClean="0"/>
              <a:t>What was the first life on earth?</a:t>
            </a:r>
          </a:p>
          <a:p>
            <a:r>
              <a:rPr lang="en-US" smtClean="0"/>
              <a:t>What is a vertebrate? </a:t>
            </a:r>
          </a:p>
          <a:p>
            <a:r>
              <a:rPr lang="en-US" smtClean="0"/>
              <a:t>How did mammals survive when dinos didn’t?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5663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Why aren’t mammals giant like Dinosaurs?</a:t>
            </a:r>
          </a:p>
          <a:p>
            <a:r>
              <a:rPr lang="en-US" smtClean="0"/>
              <a:t>Why no giant cows?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Why aren’t mammals giant like Dinosaurs?</a:t>
            </a:r>
          </a:p>
          <a:p>
            <a:r>
              <a:rPr lang="en-US" smtClean="0"/>
              <a:t>Why no giant cows?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4668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Placental mammals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Placental mammals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258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What is Animal Science?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DEF: the study of the biology of animals that are under the control of mankind (usually domestic animals)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Breeding 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Care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Feeding	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Management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Products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Processing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Marketing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Behavior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Welfare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Nutrition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Genetics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Biotechnology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Reproduction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Agribusiness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What is Animal Science?</a:t>
            </a:r>
          </a:p>
          <a:p>
            <a:r>
              <a:rPr lang="en-US" altLang="en-US" smtClean="0"/>
              <a:t>DEF: the study of the biology of animals that are under the control of mankind (usually domestic animals)</a:t>
            </a:r>
          </a:p>
          <a:p>
            <a:r>
              <a:rPr lang="en-US" altLang="en-US" smtClean="0"/>
              <a:t>Breeding </a:t>
            </a:r>
          </a:p>
          <a:p>
            <a:r>
              <a:rPr lang="en-US" altLang="en-US" smtClean="0"/>
              <a:t>Care</a:t>
            </a:r>
          </a:p>
          <a:p>
            <a:r>
              <a:rPr lang="en-US" altLang="en-US" smtClean="0"/>
              <a:t>Feeding	</a:t>
            </a:r>
          </a:p>
          <a:p>
            <a:r>
              <a:rPr lang="en-US" altLang="en-US" smtClean="0"/>
              <a:t>Management</a:t>
            </a:r>
          </a:p>
          <a:p>
            <a:r>
              <a:rPr lang="en-US" altLang="en-US" smtClean="0"/>
              <a:t>Products</a:t>
            </a:r>
          </a:p>
          <a:p>
            <a:r>
              <a:rPr lang="en-US" altLang="en-US" smtClean="0"/>
              <a:t>Processing</a:t>
            </a:r>
          </a:p>
          <a:p>
            <a:r>
              <a:rPr lang="en-US" altLang="en-US" smtClean="0"/>
              <a:t>Marketing</a:t>
            </a:r>
          </a:p>
          <a:p>
            <a:endParaRPr lang="en-US" altLang="en-US" smtClean="0"/>
          </a:p>
          <a:p>
            <a:r>
              <a:rPr lang="en-US" altLang="en-US" smtClean="0"/>
              <a:t>Behavior</a:t>
            </a:r>
          </a:p>
          <a:p>
            <a:r>
              <a:rPr lang="en-US" altLang="en-US" smtClean="0"/>
              <a:t>Welfare</a:t>
            </a:r>
          </a:p>
          <a:p>
            <a:r>
              <a:rPr lang="en-US" altLang="en-US" smtClean="0"/>
              <a:t>Nutrition</a:t>
            </a:r>
          </a:p>
          <a:p>
            <a:r>
              <a:rPr lang="en-US" altLang="en-US" smtClean="0"/>
              <a:t>Genetics</a:t>
            </a:r>
          </a:p>
          <a:p>
            <a:r>
              <a:rPr lang="en-US" altLang="en-US" smtClean="0"/>
              <a:t>Biotechnology</a:t>
            </a:r>
          </a:p>
          <a:p>
            <a:r>
              <a:rPr lang="en-US" altLang="en-US" smtClean="0"/>
              <a:t>Reproduction</a:t>
            </a:r>
          </a:p>
          <a:p>
            <a:r>
              <a:rPr lang="en-US" altLang="en-US" smtClean="0"/>
              <a:t>Agribusiness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Placental mammals</a:t>
            </a:r>
          </a:p>
          <a:p>
            <a:r>
              <a:rPr lang="en-US" smtClean="0"/>
              <a:t>Most of the animals we will discuss are placental mammals and evolved during this period.</a:t>
            </a:r>
          </a:p>
          <a:p>
            <a:endParaRPr lang="en-US" smtClean="0"/>
          </a:p>
          <a:p>
            <a:r>
              <a:rPr lang="en-US" smtClean="0"/>
              <a:t>How many non-placental animals can you name?</a:t>
            </a:r>
          </a:p>
          <a:p>
            <a:r>
              <a:rPr lang="en-US" smtClean="0"/>
              <a:t>Placental mammals have a placenta (fluid filled sack inside the uterus of the animal) through which the embryo and fetus are nourished while in utero.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Placental mammals</a:t>
            </a:r>
          </a:p>
          <a:p>
            <a:r>
              <a:rPr lang="en-US" smtClean="0"/>
              <a:t>Most of the animals we will discuss are placental mammals and evolved during this period.</a:t>
            </a:r>
          </a:p>
          <a:p>
            <a:endParaRPr lang="en-US" smtClean="0"/>
          </a:p>
          <a:p>
            <a:r>
              <a:rPr lang="en-US" smtClean="0"/>
              <a:t>How many non-placental animals can you name?</a:t>
            </a:r>
          </a:p>
          <a:p>
            <a:r>
              <a:rPr lang="en-US" smtClean="0"/>
              <a:t>Placental mammals have a placenta (fluid filled sack inside the uterus of the animal) through which the embryo and fetus are nourished while in utero.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2784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Placental mammals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Placental mammals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1775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Placental mammals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Placental mammals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3997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When did Animal Science Start?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With the beginning of the Domestication of animals. 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Domestication = to tame for the use of humans.  It takes thousands of years.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When did Animal Science Start?</a:t>
            </a:r>
          </a:p>
          <a:p>
            <a:r>
              <a:rPr lang="en-US" altLang="en-US" smtClean="0"/>
              <a:t>With the beginning of the Domestication of animals. </a:t>
            </a:r>
          </a:p>
          <a:p>
            <a:r>
              <a:rPr lang="en-US" altLang="en-US" smtClean="0"/>
              <a:t>Domestication = to tame for the use of humans.  It takes thousands of years.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Domestication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 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A dogs jawbone was found in a cave in Siberia that dates back about 33,000 years ago. 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“Ancient dog skull unearthed in Siberia” (BBC News 2011)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(http://www.bbc.co.uk/news/science-environment-14390679)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What was the first domesticated animal?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The Dog/Wolf was the first domesticated companion animal.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Domestication</a:t>
            </a:r>
          </a:p>
          <a:p>
            <a:r>
              <a:rPr lang="en-US" altLang="en-US" smtClean="0"/>
              <a:t> </a:t>
            </a:r>
          </a:p>
          <a:p>
            <a:r>
              <a:rPr lang="en-US" altLang="en-US" smtClean="0"/>
              <a:t>A dogs jawbone was found in a cave in Siberia that dates back about 33,000 years ago. </a:t>
            </a:r>
          </a:p>
          <a:p>
            <a:r>
              <a:rPr lang="en-US" altLang="en-US" smtClean="0"/>
              <a:t>“Ancient dog skull unearthed in Siberia” (BBC News 2011)</a:t>
            </a:r>
          </a:p>
          <a:p>
            <a:r>
              <a:rPr lang="en-US" altLang="en-US" smtClean="0"/>
              <a:t>(http://www.bbc.co.uk/news/science-environment-14390679)</a:t>
            </a:r>
          </a:p>
          <a:p>
            <a:r>
              <a:rPr lang="en-US" altLang="en-US" smtClean="0"/>
              <a:t>What was the first domesticated animal?</a:t>
            </a:r>
          </a:p>
          <a:p>
            <a:r>
              <a:rPr lang="en-US" altLang="en-US" smtClean="0"/>
              <a:t>The Dog/Wolf was the first domesticated companion animal.</a:t>
            </a:r>
          </a:p>
          <a:p>
            <a:endParaRPr lang="en-US" altLang="en-US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Domestication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Hunters and gathers: A nomadic lifestyle, no permanent settlements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 Domestication allowed them to settle down-they didn’t have to go look for animals and plants.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Domestication</a:t>
            </a:r>
          </a:p>
          <a:p>
            <a:r>
              <a:rPr lang="en-US" altLang="en-US" smtClean="0"/>
              <a:t>Hunters and gathers: A nomadic lifestyle, no permanent settlements</a:t>
            </a:r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r>
              <a:rPr lang="en-US" altLang="en-US" smtClean="0"/>
              <a:t> Domestication allowed them to settle down-they didn’t have to go look for animals and plants.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Domestication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Why was the wolf the first animal to be domesticated?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-Warning/Guarding, Protection, Work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Domestication</a:t>
            </a:r>
          </a:p>
          <a:p>
            <a:r>
              <a:rPr lang="en-US" altLang="en-US" smtClean="0"/>
              <a:t>Why was the wolf the first animal to be domesticated?</a:t>
            </a:r>
          </a:p>
          <a:p>
            <a:r>
              <a:rPr lang="en-US" altLang="en-US" smtClean="0"/>
              <a:t>-Warning/Guarding, Protection, Work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Requirements to be considered domesticated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Breeding is controlled by humans for many generations. 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Appearance and/or behavior is substantially different from wild ancestor.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Animals could not survive on their own. 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“Taming” is a step of domestication, but a tamed animal is not completely domesticated.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Requirements to be considered domesticated</a:t>
            </a:r>
          </a:p>
          <a:p>
            <a:r>
              <a:rPr lang="en-US" altLang="en-US" smtClean="0"/>
              <a:t>Breeding is controlled by humans for many generations. </a:t>
            </a:r>
          </a:p>
          <a:p>
            <a:r>
              <a:rPr lang="en-US" altLang="en-US" smtClean="0"/>
              <a:t>Appearance and/or behavior is substantially different from wild ancestor.</a:t>
            </a:r>
          </a:p>
          <a:p>
            <a:endParaRPr lang="en-US" altLang="en-US" smtClean="0"/>
          </a:p>
          <a:p>
            <a:r>
              <a:rPr lang="en-US" altLang="en-US" smtClean="0"/>
              <a:t>Animals could not survive on their own. </a:t>
            </a:r>
          </a:p>
          <a:p>
            <a:endParaRPr lang="en-US" altLang="en-US" smtClean="0"/>
          </a:p>
          <a:p>
            <a:r>
              <a:rPr lang="en-US" altLang="en-US" smtClean="0"/>
              <a:t>“Taming” is a step of domestication, but a tamed animal is not completely domesticated.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Domestication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Probably wouldn’t last long in the wild…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Domestication</a:t>
            </a:r>
          </a:p>
          <a:p>
            <a:r>
              <a:rPr lang="en-US" altLang="en-US" smtClean="0"/>
              <a:t>Probably wouldn’t last long in the wild…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Domestication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A tame animal is an animal which tolerates the presence of humans. 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Tameness is a degree to which an animal accepts humans.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Domestication</a:t>
            </a:r>
          </a:p>
          <a:p>
            <a:r>
              <a:rPr lang="en-US" altLang="en-US" smtClean="0"/>
              <a:t>A tame animal is an animal which tolerates the presence of humans. </a:t>
            </a:r>
          </a:p>
          <a:p>
            <a:r>
              <a:rPr lang="en-US" altLang="en-US" smtClean="0"/>
              <a:t>Tameness is a degree to which an animal accepts humans.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A Brief History of Animals</a:t>
            </a:r>
          </a:p>
          <a:p>
            <a:r>
              <a:rPr lang="en-US" smtClean="0"/>
              <a:t>4.5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 Brief History of Animals</a:t>
            </a:r>
          </a:p>
          <a:p>
            <a:pPr>
              <a:defRPr/>
            </a:pPr>
            <a:r>
              <a:rPr lang="en-US" smtClean="0"/>
              <a:t>4.5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8094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Degrees of Domestication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Wild- Full life without human intervention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Raised in captivity/Captured from wild-Nurtured by humans but indistinguishable from wild relatives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Ex. Cobras used for show, Asia elephants, Zoo animals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Raised Commercially/Captive or Semidomesticated-Ranched or farmed for profit but indistinguishable from wild relatives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Ex. Ostrich, deer, buffalo, oysters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Degrees of Domestication</a:t>
            </a:r>
          </a:p>
          <a:p>
            <a:r>
              <a:rPr lang="en-US" altLang="en-US" smtClean="0"/>
              <a:t>Wild- Full life without human intervention</a:t>
            </a:r>
          </a:p>
          <a:p>
            <a:endParaRPr lang="en-US" altLang="en-US" smtClean="0"/>
          </a:p>
          <a:p>
            <a:r>
              <a:rPr lang="en-US" altLang="en-US" smtClean="0"/>
              <a:t>Raised in captivity/Captured from wild-Nurtured by humans but indistinguishable from wild relatives</a:t>
            </a:r>
          </a:p>
          <a:p>
            <a:r>
              <a:rPr lang="en-US" altLang="en-US" smtClean="0"/>
              <a:t>Ex. Cobras used for show, Asia elephants, Zoo animals</a:t>
            </a:r>
          </a:p>
          <a:p>
            <a:endParaRPr lang="en-US" altLang="en-US" smtClean="0"/>
          </a:p>
          <a:p>
            <a:r>
              <a:rPr lang="en-US" altLang="en-US" smtClean="0"/>
              <a:t>Raised Commercially/Captive or Semidomesticated-Ranched or farmed for profit but indistinguishable from wild relatives</a:t>
            </a:r>
          </a:p>
          <a:p>
            <a:r>
              <a:rPr lang="en-US" altLang="en-US" smtClean="0"/>
              <a:t>Ex. Ostrich, deer, buffalo, oysters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Degrees of Domestication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Raised in captivity/Captured from wild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Degrees of Domestication</a:t>
            </a:r>
          </a:p>
          <a:p>
            <a:endParaRPr lang="en-US" altLang="en-US" smtClean="0"/>
          </a:p>
          <a:p>
            <a:r>
              <a:rPr lang="en-US" altLang="en-US" smtClean="0"/>
              <a:t>Raised in captivity/Captured from wild</a:t>
            </a:r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Degrees of Domestication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Raised Commercially/Captive or Semidomesticated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Degrees of Domestication</a:t>
            </a:r>
          </a:p>
          <a:p>
            <a:r>
              <a:rPr lang="en-US" altLang="en-US" smtClean="0"/>
              <a:t>Raised Commercially/Captive or Semidomesticated</a:t>
            </a:r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Domestication degrees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Feral-once were under human control but returned to the wild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Ex. Mustangs, cats &amp; dogs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Hybrid- a combination of two animals, can be wild, domesticated, or both.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Domestication degrees</a:t>
            </a:r>
          </a:p>
          <a:p>
            <a:r>
              <a:rPr lang="en-US" altLang="en-US" smtClean="0"/>
              <a:t>Feral-once were under human control but returned to the wild</a:t>
            </a:r>
          </a:p>
          <a:p>
            <a:r>
              <a:rPr lang="en-US" altLang="en-US" smtClean="0"/>
              <a:t>Ex. Mustangs, cats &amp; dogs</a:t>
            </a:r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r>
              <a:rPr lang="en-US" altLang="en-US" smtClean="0"/>
              <a:t>Hybrid- a combination of two animals, can be wild, domesticated, or both.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Hybrids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Hybrids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Key Questions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What were some reasons that dogs were domesticated?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What are the requirements to be considered domesticated?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What the difference between tame and domesticated? 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What does wild, raised in captivity, captive/farmed, feral, and hybrid mean?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/>
              <a:t>What are some examples from each category? 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Key Questions</a:t>
            </a:r>
          </a:p>
          <a:p>
            <a:r>
              <a:rPr lang="en-US" altLang="en-US" smtClean="0"/>
              <a:t>What were some reasons that dogs were domesticated?</a:t>
            </a:r>
          </a:p>
          <a:p>
            <a:r>
              <a:rPr lang="en-US" altLang="en-US" smtClean="0"/>
              <a:t>What are the requirements to be considered domesticated?</a:t>
            </a:r>
          </a:p>
          <a:p>
            <a:r>
              <a:rPr lang="en-US" altLang="en-US" smtClean="0"/>
              <a:t>What the difference between tame and domesticated? </a:t>
            </a:r>
          </a:p>
          <a:p>
            <a:r>
              <a:rPr lang="en-US" altLang="en-US" smtClean="0"/>
              <a:t>What does wild, raised in captivity, captive/farmed, feral, and hybrid mean?</a:t>
            </a:r>
          </a:p>
          <a:p>
            <a:r>
              <a:rPr lang="en-US" altLang="en-US" smtClean="0"/>
              <a:t>What are some examples from each category? 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A Brief History of Animals</a:t>
            </a:r>
          </a:p>
          <a:p>
            <a:r>
              <a:rPr lang="en-US" smtClean="0"/>
              <a:t>What was the first form of life? (as far as we can tell at the moment)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 Brief History of Animals</a:t>
            </a:r>
          </a:p>
          <a:p>
            <a:pPr>
              <a:defRPr/>
            </a:pPr>
            <a:r>
              <a:rPr lang="en-US" smtClean="0"/>
              <a:t>What was the first form of life? (as far as we can tell at the moment)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809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A Brief History of Animals</a:t>
            </a:r>
          </a:p>
          <a:p>
            <a:r>
              <a:rPr lang="en-US" smtClean="0"/>
              <a:t>The oldest traces of life date back:</a:t>
            </a:r>
          </a:p>
          <a:p>
            <a:r>
              <a:rPr lang="en-US" smtClean="0"/>
              <a:t> 3.4 to 3.5 billion years.</a:t>
            </a:r>
          </a:p>
          <a:p>
            <a:r>
              <a:rPr lang="en-US" smtClean="0"/>
              <a:t>Blue-green algae and bacteria.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 Brief History of Animals</a:t>
            </a:r>
          </a:p>
          <a:p>
            <a:pPr>
              <a:defRPr/>
            </a:pPr>
            <a:r>
              <a:rPr lang="en-US" smtClean="0"/>
              <a:t>The oldest traces of life date back:</a:t>
            </a:r>
          </a:p>
          <a:p>
            <a:pPr>
              <a:defRPr/>
            </a:pPr>
            <a:r>
              <a:rPr lang="en-US" smtClean="0"/>
              <a:t> 3.4 to 3.5 billion years.</a:t>
            </a:r>
          </a:p>
          <a:p>
            <a:pPr>
              <a:defRPr/>
            </a:pPr>
            <a:r>
              <a:rPr lang="en-US" smtClean="0"/>
              <a:t>Blue-green algae and bacteria.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9501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	</a:t>
            </a:r>
          </a:p>
          <a:p>
            <a:r>
              <a:rPr lang="en-US" smtClean="0"/>
              <a:t>	</a:t>
            </a:r>
          </a:p>
          <a:p>
            <a:r>
              <a:rPr lang="en-US" smtClean="0"/>
              <a:t>Flash forward a few Billion years…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	</a:t>
            </a:r>
          </a:p>
          <a:p>
            <a:r>
              <a:rPr lang="en-US" smtClean="0"/>
              <a:t>	</a:t>
            </a:r>
          </a:p>
          <a:p>
            <a:r>
              <a:rPr lang="en-US" smtClean="0"/>
              <a:t>Flash forward a few Billion years…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3406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	</a:t>
            </a:r>
          </a:p>
          <a:p>
            <a:r>
              <a:rPr lang="en-US" smtClean="0"/>
              <a:t>	</a:t>
            </a:r>
          </a:p>
          <a:p>
            <a:r>
              <a:rPr lang="en-US" smtClean="0"/>
              <a:t>Vertebrates</a:t>
            </a:r>
          </a:p>
          <a:p>
            <a:r>
              <a:rPr lang="en-US" smtClean="0"/>
              <a:t>DEF: Animals that have a back bone. (vertebrae)</a:t>
            </a:r>
          </a:p>
          <a:p>
            <a:r>
              <a:rPr lang="en-US" smtClean="0"/>
              <a:t>Can you name any animals that don’t have backbones?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	</a:t>
            </a:r>
          </a:p>
          <a:p>
            <a:pPr>
              <a:defRPr/>
            </a:pPr>
            <a:r>
              <a:rPr lang="en-US" smtClean="0"/>
              <a:t>	</a:t>
            </a:r>
          </a:p>
          <a:p>
            <a:pPr>
              <a:defRPr/>
            </a:pPr>
            <a:r>
              <a:rPr lang="en-US" smtClean="0"/>
              <a:t>Vertebrates</a:t>
            </a:r>
          </a:p>
          <a:p>
            <a:pPr>
              <a:defRPr/>
            </a:pPr>
            <a:r>
              <a:rPr lang="en-US" smtClean="0"/>
              <a:t>DEF: Animals that have a back bone. (vertebrae)</a:t>
            </a:r>
          </a:p>
          <a:p>
            <a:pPr>
              <a:defRPr/>
            </a:pPr>
            <a:r>
              <a:rPr lang="en-US" smtClean="0"/>
              <a:t>Can you name any animals that don’t have backbones?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4307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	</a:t>
            </a:r>
          </a:p>
          <a:p>
            <a:r>
              <a:rPr lang="en-US" smtClean="0"/>
              <a:t>	</a:t>
            </a:r>
          </a:p>
          <a:p>
            <a:r>
              <a:rPr lang="en-US" smtClean="0"/>
              <a:t>Vertebrates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	</a:t>
            </a:r>
          </a:p>
          <a:p>
            <a:pPr>
              <a:defRPr/>
            </a:pPr>
            <a:r>
              <a:rPr lang="en-US" smtClean="0"/>
              <a:t>	</a:t>
            </a:r>
          </a:p>
          <a:p>
            <a:pPr>
              <a:defRPr/>
            </a:pPr>
            <a:r>
              <a:rPr lang="en-US" smtClean="0"/>
              <a:t>Vertebrates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8002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Triassic and Jurassic periods 180-135 million years ago</a:t>
            </a:r>
          </a:p>
          <a:p>
            <a:r>
              <a:rPr lang="en-US" smtClean="0"/>
              <a:t>1st there were only dinosaurs, mammal-like reptiles, and sea creatures. </a:t>
            </a:r>
          </a:p>
          <a:p>
            <a:r>
              <a:rPr lang="en-US" smtClean="0"/>
              <a:t>When dinosaurs were most abundant, the first birds and very small mammals were seen.</a:t>
            </a:r>
          </a:p>
          <a:p>
            <a:r>
              <a:rPr lang="en-US" smtClean="0"/>
              <a:t>Archaeopteryx = ancestors of modern birds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Triassic and Jurassic periods 180-135 million years ago</a:t>
            </a:r>
          </a:p>
          <a:p>
            <a:r>
              <a:rPr lang="en-US" smtClean="0"/>
              <a:t>1st there were only dinosaurs, mammal-like reptiles, and sea creatures. </a:t>
            </a:r>
          </a:p>
          <a:p>
            <a:r>
              <a:rPr lang="en-US" smtClean="0"/>
              <a:t>When dinosaurs were most abundant, the first birds and very small mammals were seen.</a:t>
            </a:r>
          </a:p>
          <a:p>
            <a:r>
              <a:rPr lang="en-US" smtClean="0"/>
              <a:t>Archaeopteryx = ancestors of modern birds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515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A3B8-6B32-43CD-ADBF-5A3479BA9B89}" type="datetime1">
              <a:rPr lang="en-US" smtClean="0"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00EB3-8B1B-4026-856E-23D53EFB93F9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61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6DB4D-47A9-42D2-9DE7-CE2C1B72E399}" type="datetime1">
              <a:rPr lang="en-US" smtClean="0"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00EB3-8B1B-4026-856E-23D53EFB93F9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796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11FEE-D634-43FD-B1D2-DB175E54ED5E}" type="datetime1">
              <a:rPr lang="en-US" smtClean="0"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00EB3-8B1B-4026-856E-23D53EFB93F9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1639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09600"/>
            <a:ext cx="73787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09625" y="2214563"/>
            <a:ext cx="7958138" cy="1863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625" y="4230688"/>
            <a:ext cx="7958138" cy="1865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0C71E-D0C9-461A-A2C1-020AA8D379FE}" type="datetime1">
              <a:rPr lang="en-US" smtClean="0"/>
              <a:t>1/12/2016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5BF17-15A8-4B32-AAB5-C4168678152B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067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1C5C7-9609-4010-849B-E592AECBC98E}" type="datetime1">
              <a:rPr lang="en-US" smtClean="0"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00EB3-8B1B-4026-856E-23D53EFB93F9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235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846E4-2B81-475D-B133-D32CC8B7672B}" type="datetime1">
              <a:rPr lang="en-US" smtClean="0"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00EB3-8B1B-4026-856E-23D53EFB93F9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751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53D03-934E-4A1C-A129-B69D652D404E}" type="datetime1">
              <a:rPr lang="en-US" smtClean="0"/>
              <a:t>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00EB3-8B1B-4026-856E-23D53EFB93F9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517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C6ED1-7314-4DEE-83E1-CB21E7FAEF47}" type="datetime1">
              <a:rPr lang="en-US" smtClean="0"/>
              <a:t>1/12/2016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00EB3-8B1B-4026-856E-23D53EFB93F9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476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BC755-B155-4090-A339-9CFB2F1E67EA}" type="datetime1">
              <a:rPr lang="en-US" smtClean="0"/>
              <a:t>1/12/2016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00EB3-8B1B-4026-856E-23D53EFB93F9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391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D0968-5D85-461A-B7A4-6C1023C04E96}" type="datetime1">
              <a:rPr lang="en-US" smtClean="0"/>
              <a:t>1/12/2016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00EB3-8B1B-4026-856E-23D53EFB93F9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586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0E230-D9C5-4731-95EA-FD9D22D5881F}" type="datetime1">
              <a:rPr lang="en-US" smtClean="0"/>
              <a:t>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00EB3-8B1B-4026-856E-23D53EFB93F9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152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675A0-1EB1-4762-9F56-E954EE17EFB2}" type="datetime1">
              <a:rPr lang="en-US" smtClean="0"/>
              <a:t>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00EB3-8B1B-4026-856E-23D53EFB93F9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952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3B221-3FEC-490A-89FC-E999F9904495}" type="datetime1">
              <a:rPr lang="en-US" smtClean="0"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www.sliderbase.com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00EB3-8B1B-4026-856E-23D53EFB93F9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137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mylesson.com/teaching-resource/Why-No-Giant-Mammals-50011698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66863" y="2797175"/>
            <a:ext cx="6662737" cy="2994025"/>
          </a:xfrm>
        </p:spPr>
        <p:txBody>
          <a:bodyPr rtlCol="0"/>
          <a:lstStyle/>
          <a:p>
            <a:pPr lvl="1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smtClean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4838" y="3227388"/>
            <a:ext cx="6629400" cy="1219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Animal Science</a:t>
            </a:r>
          </a:p>
        </p:txBody>
      </p:sp>
      <p:pic>
        <p:nvPicPr>
          <p:cNvPr id="15364" name="Picture 5" descr="as_coll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438400"/>
            <a:ext cx="6705600" cy="383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Box 1"/>
          <p:cNvSpPr txBox="1">
            <a:spLocks noChangeArrowheads="1"/>
          </p:cNvSpPr>
          <p:nvPr/>
        </p:nvSpPr>
        <p:spPr bwMode="auto">
          <a:xfrm>
            <a:off x="2286000" y="762000"/>
            <a:ext cx="41211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000">
                <a:solidFill>
                  <a:schemeClr val="tx1"/>
                </a:solidFill>
                <a:latin typeface="Segoe Print" pitchFamily="2" charset="0"/>
              </a:rPr>
              <a:t>Animal Science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00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00" y="381000"/>
            <a:ext cx="73787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Triassic and Jurassic periods 180-135 million years ago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862649"/>
            <a:ext cx="8458200" cy="2168525"/>
          </a:xfrm>
        </p:spPr>
        <p:txBody>
          <a:bodyPr>
            <a:noAutofit/>
          </a:bodyPr>
          <a:lstStyle/>
          <a:p>
            <a:pPr lvl="1" eaLnBrk="1" hangingPunct="1">
              <a:defRPr/>
            </a:pPr>
            <a:r>
              <a:rPr lang="en-US" sz="2800" b="1" i="1" dirty="0" smtClean="0">
                <a:latin typeface="+mj-lt"/>
              </a:rPr>
              <a:t>Why were there birds and very small mammals when dinosaurs were the most large and numerous? Wouldn’t the </a:t>
            </a:r>
            <a:r>
              <a:rPr lang="en-US" sz="2800" b="1" i="1" dirty="0" err="1" smtClean="0">
                <a:latin typeface="+mj-lt"/>
              </a:rPr>
              <a:t>dinos</a:t>
            </a:r>
            <a:r>
              <a:rPr lang="en-US" sz="2800" b="1" i="1" dirty="0" smtClean="0">
                <a:latin typeface="+mj-lt"/>
              </a:rPr>
              <a:t> take up all the space and food?</a:t>
            </a:r>
            <a:endParaRPr lang="en-US" sz="2800" b="1" i="1" dirty="0">
              <a:latin typeface="+mj-lt"/>
            </a:endParaRPr>
          </a:p>
        </p:txBody>
      </p:sp>
      <p:pic>
        <p:nvPicPr>
          <p:cNvPr id="2560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32" y="4038600"/>
            <a:ext cx="4189568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648200"/>
            <a:ext cx="3562350" cy="1945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22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5050" y="381000"/>
            <a:ext cx="73787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Cretaceous period 135 to 70 million years ago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44537" y="1600200"/>
            <a:ext cx="7959725" cy="186372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2800" b="1" u="sng" dirty="0" smtClean="0">
                <a:latin typeface="+mj-lt"/>
              </a:rPr>
              <a:t>Dinosaurs</a:t>
            </a:r>
            <a:r>
              <a:rPr lang="en-US" sz="2800" b="1" dirty="0" smtClean="0">
                <a:latin typeface="+mj-lt"/>
              </a:rPr>
              <a:t> and </a:t>
            </a:r>
            <a:r>
              <a:rPr lang="en-US" sz="2800" b="1" u="sng" dirty="0" smtClean="0">
                <a:latin typeface="+mj-lt"/>
              </a:rPr>
              <a:t>marine reptiles </a:t>
            </a:r>
            <a:r>
              <a:rPr lang="en-US" sz="2800" b="1" dirty="0" smtClean="0">
                <a:latin typeface="+mj-lt"/>
              </a:rPr>
              <a:t>reached their period of greatest abundance then…</a:t>
            </a:r>
            <a:r>
              <a:rPr lang="en-US" sz="2800" b="1" i="1" dirty="0" smtClean="0">
                <a:latin typeface="+mj-lt"/>
              </a:rPr>
              <a:t>Disappeared.</a:t>
            </a:r>
          </a:p>
          <a:p>
            <a:pPr eaLnBrk="1" hangingPunct="1">
              <a:defRPr/>
            </a:pPr>
            <a:r>
              <a:rPr lang="en-US" sz="2800" b="1" dirty="0" smtClean="0">
                <a:latin typeface="+mj-lt"/>
              </a:rPr>
              <a:t>The reason for their demise is still debated by scientists.</a:t>
            </a:r>
            <a:endParaRPr lang="en-US" sz="2800" b="1" dirty="0">
              <a:latin typeface="+mj-lt"/>
            </a:endParaRPr>
          </a:p>
        </p:txBody>
      </p:sp>
      <p:sp>
        <p:nvSpPr>
          <p:cNvPr id="26628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266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88" y="3987800"/>
            <a:ext cx="40386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665538"/>
            <a:ext cx="4191000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99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43000"/>
            <a:ext cx="835025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42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4"/>
          <p:cNvSpPr txBox="1">
            <a:spLocks noChangeArrowheads="1"/>
          </p:cNvSpPr>
          <p:nvPr/>
        </p:nvSpPr>
        <p:spPr bwMode="auto">
          <a:xfrm>
            <a:off x="457200" y="457200"/>
            <a:ext cx="86106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3200">
                <a:solidFill>
                  <a:srgbClr val="0070C0"/>
                </a:solidFill>
                <a:latin typeface="Tempus Sans ITC" pitchFamily="82" charset="0"/>
              </a:rPr>
              <a:t>	</a:t>
            </a:r>
            <a:endParaRPr lang="en-US" altLang="en-US" sz="2000">
              <a:solidFill>
                <a:srgbClr val="0070C0"/>
              </a:solidFill>
              <a:latin typeface="Tempus Sans ITC" pitchFamily="82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000">
                <a:solidFill>
                  <a:srgbClr val="0070C0"/>
                </a:solidFill>
                <a:latin typeface="Tempus Sans ITC" pitchFamily="82" charset="0"/>
              </a:rPr>
              <a:t>	</a:t>
            </a: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164" y="1513820"/>
            <a:ext cx="5939836" cy="4199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6" name="TextBox 5"/>
          <p:cNvSpPr txBox="1">
            <a:spLocks noChangeArrowheads="1"/>
          </p:cNvSpPr>
          <p:nvPr/>
        </p:nvSpPr>
        <p:spPr bwMode="auto">
          <a:xfrm>
            <a:off x="420688" y="990600"/>
            <a:ext cx="8001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2800" b="1" dirty="0" smtClean="0">
                <a:solidFill>
                  <a:schemeClr val="tx1"/>
                </a:solidFill>
                <a:latin typeface="+mj-lt"/>
                <a:cs typeface="+mn-cs"/>
              </a:rPr>
              <a:t>Coelacanth</a:t>
            </a:r>
            <a:r>
              <a:rPr lang="en-US" altLang="en-US" dirty="0" smtClean="0">
                <a:solidFill>
                  <a:schemeClr val="tx1"/>
                </a:solidFill>
                <a:latin typeface="+mj-lt"/>
                <a:cs typeface="+mn-cs"/>
              </a:rPr>
              <a:t>: (</a:t>
            </a:r>
            <a:r>
              <a:rPr lang="en-US" altLang="en-US" dirty="0" err="1" smtClean="0">
                <a:solidFill>
                  <a:schemeClr val="tx1"/>
                </a:solidFill>
                <a:latin typeface="+mj-lt"/>
                <a:cs typeface="+mn-cs"/>
              </a:rPr>
              <a:t>cee</a:t>
            </a:r>
            <a:r>
              <a:rPr lang="en-US" altLang="en-US" dirty="0" smtClean="0">
                <a:solidFill>
                  <a:schemeClr val="tx1"/>
                </a:solidFill>
                <a:latin typeface="+mj-lt"/>
                <a:cs typeface="+mn-cs"/>
              </a:rPr>
              <a:t>-lo-can’t) “A living fossil”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25450" y="228600"/>
            <a:ext cx="8261350" cy="73501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500" kern="1200" cap="all">
                <a:solidFill>
                  <a:srgbClr val="6B7D7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Ancient fish</a:t>
            </a:r>
          </a:p>
        </p:txBody>
      </p:sp>
      <p:sp>
        <p:nvSpPr>
          <p:cNvPr id="14342" name="TextBox 2"/>
          <p:cNvSpPr txBox="1">
            <a:spLocks noChangeArrowheads="1"/>
          </p:cNvSpPr>
          <p:nvPr/>
        </p:nvSpPr>
        <p:spPr bwMode="auto">
          <a:xfrm>
            <a:off x="838200" y="5751493"/>
            <a:ext cx="75834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 typeface="Arial" charset="0"/>
              <a:buChar char="•"/>
              <a:defRPr/>
            </a:pPr>
            <a:r>
              <a:rPr lang="en-US" altLang="en-US" sz="2800" b="1" dirty="0" smtClean="0">
                <a:latin typeface="+mj-lt"/>
                <a:cs typeface="+mn-cs"/>
              </a:rPr>
              <a:t>Were here more than 400 </a:t>
            </a:r>
            <a:r>
              <a:rPr lang="en-US" altLang="en-US" sz="2800" b="1" i="1" dirty="0" smtClean="0">
                <a:latin typeface="+mj-lt"/>
                <a:cs typeface="+mn-cs"/>
              </a:rPr>
              <a:t>million</a:t>
            </a:r>
            <a:r>
              <a:rPr lang="en-US" altLang="en-US" sz="2800" b="1" dirty="0" smtClean="0">
                <a:latin typeface="+mj-lt"/>
                <a:cs typeface="+mn-cs"/>
              </a:rPr>
              <a:t> years ago!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altLang="en-US" sz="2800" b="1" dirty="0" smtClean="0">
                <a:latin typeface="+mj-lt"/>
                <a:cs typeface="+mn-cs"/>
              </a:rPr>
              <a:t>Still around now, but critically endangered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94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76400"/>
            <a:ext cx="835025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590800" y="685800"/>
            <a:ext cx="4038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3600" b="1" dirty="0">
                <a:solidFill>
                  <a:prstClr val="black"/>
                </a:solidFill>
                <a:latin typeface="Book Antiqua"/>
                <a:cs typeface="+mn-cs"/>
              </a:rPr>
              <a:t>Coelacanth</a:t>
            </a:r>
            <a:endParaRPr lang="en-US" sz="3200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57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752600"/>
            <a:ext cx="5953125" cy="432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4" name="Picture 4" descr="C:\Users\owner\AppData\Local\Microsoft\Windows\Temporary Internet Files\Content.IE5\5MT3ROWA\MC900303675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208088"/>
            <a:ext cx="4635500" cy="465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extBox 1"/>
          <p:cNvSpPr txBox="1">
            <a:spLocks noChangeArrowheads="1"/>
          </p:cNvSpPr>
          <p:nvPr/>
        </p:nvSpPr>
        <p:spPr bwMode="auto">
          <a:xfrm>
            <a:off x="2362200" y="614363"/>
            <a:ext cx="1981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3200">
                <a:solidFill>
                  <a:schemeClr val="tx1"/>
                </a:solidFill>
                <a:latin typeface="Times New Roman" pitchFamily="18" charset="0"/>
              </a:rPr>
              <a:t>Ceelo…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038600" y="614363"/>
            <a:ext cx="1981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3200">
                <a:solidFill>
                  <a:schemeClr val="tx1"/>
                </a:solidFill>
                <a:latin typeface="Times New Roman" pitchFamily="18" charset="0"/>
              </a:rPr>
              <a:t>Can’t.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19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73787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Paleocene and Eocene epoch 70 to 40 MILLION YEARS AGO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77825" y="1828800"/>
            <a:ext cx="8448675" cy="2147888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2800" b="1" dirty="0" smtClean="0">
                <a:latin typeface="+mj-lt"/>
              </a:rPr>
              <a:t>Dinosaurs are gone!! But, the small animals survived.</a:t>
            </a:r>
          </a:p>
          <a:p>
            <a:pPr eaLnBrk="1" hangingPunct="1">
              <a:defRPr/>
            </a:pP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Mammals </a:t>
            </a:r>
            <a:r>
              <a:rPr lang="en-US" sz="2800" b="1" dirty="0" smtClean="0">
                <a:latin typeface="+mj-lt"/>
              </a:rPr>
              <a:t>evolved, dispersed, and adapted to new environments. </a:t>
            </a:r>
            <a:r>
              <a:rPr lang="en-US" sz="2800" b="1" i="1" dirty="0" smtClean="0">
                <a:latin typeface="+mj-lt"/>
              </a:rPr>
              <a:t>Why?</a:t>
            </a:r>
            <a:endParaRPr lang="en-US" sz="2800" b="1" i="1" dirty="0">
              <a:latin typeface="+mj-lt"/>
            </a:endParaRPr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292600"/>
            <a:ext cx="3133725" cy="187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900" y="4273550"/>
            <a:ext cx="3181350" cy="198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976688"/>
            <a:ext cx="1895475" cy="24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3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73787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77825" y="1828800"/>
            <a:ext cx="8448675" cy="28194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What is the definition of Animal Science?</a:t>
            </a:r>
          </a:p>
          <a:p>
            <a:pPr eaLnBrk="1" hangingPunct="1">
              <a:defRPr/>
            </a:pP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What are some fields within </a:t>
            </a:r>
            <a:r>
              <a:rPr lang="en-US" sz="2800" b="1" dirty="0" err="1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AnSci</a:t>
            </a: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?</a:t>
            </a:r>
          </a:p>
          <a:p>
            <a:pPr eaLnBrk="1" hangingPunct="1">
              <a:defRPr/>
            </a:pP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What was the first life on earth?</a:t>
            </a:r>
          </a:p>
          <a:p>
            <a:pPr eaLnBrk="1" hangingPunct="1">
              <a:defRPr/>
            </a:pP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What is a vertebrate? </a:t>
            </a:r>
          </a:p>
          <a:p>
            <a:pPr eaLnBrk="1" hangingPunct="1">
              <a:defRPr/>
            </a:pP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How did mammals survive when </a:t>
            </a:r>
            <a:r>
              <a:rPr lang="en-US" sz="2800" b="1" dirty="0" err="1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dinos</a:t>
            </a: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 didn’t?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666577"/>
            <a:ext cx="1777695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58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73787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Why aren’t mammals giant like Dinosaurs?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28600" y="3429000"/>
            <a:ext cx="2514600" cy="158115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2800" b="1" cap="all" dirty="0" smtClean="0">
                <a:solidFill>
                  <a:schemeClr val="accent3">
                    <a:lumMod val="50000"/>
                  </a:schemeClr>
                </a:solidFill>
                <a:latin typeface="+mj-lt"/>
                <a:hlinkClick r:id="rId3"/>
              </a:rPr>
              <a:t>Why no giant cows?</a:t>
            </a:r>
            <a:endParaRPr lang="en-US" sz="2800" b="1" cap="all" dirty="0" smtClean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171700"/>
            <a:ext cx="5943600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91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Placental mammals</a:t>
            </a:r>
            <a:endParaRPr lang="en-US" dirty="0"/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133600"/>
            <a:ext cx="7075488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42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What is Animal Science?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8229600" cy="1066800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defRPr/>
            </a:pPr>
            <a:r>
              <a:rPr lang="en-US" altLang="en-US" b="1" dirty="0" smtClean="0">
                <a:latin typeface="+mj-lt"/>
              </a:rPr>
              <a:t>DEF: the </a:t>
            </a:r>
            <a:r>
              <a:rPr lang="en-US" b="1" dirty="0" smtClean="0">
                <a:latin typeface="+mj-lt"/>
              </a:rPr>
              <a:t>study of the</a:t>
            </a:r>
            <a:r>
              <a:rPr lang="en-US" b="1" dirty="0">
                <a:latin typeface="+mj-lt"/>
              </a:rPr>
              <a:t> biology of animals that are under the control of </a:t>
            </a:r>
            <a:r>
              <a:rPr lang="en-US" b="1" dirty="0" smtClean="0">
                <a:latin typeface="+mj-lt"/>
              </a:rPr>
              <a:t>mankind (usually domestic animals)</a:t>
            </a:r>
            <a:endParaRPr lang="en-US" altLang="en-US" b="1" dirty="0" smtClean="0">
              <a:latin typeface="+mj-lt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14400" y="3318808"/>
            <a:ext cx="26670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+mj-lt"/>
                <a:cs typeface="+mn-cs"/>
              </a:rPr>
              <a:t>Breeding 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+mj-lt"/>
                <a:cs typeface="+mn-cs"/>
              </a:rPr>
              <a:t>Care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+mj-lt"/>
                <a:cs typeface="+mn-cs"/>
              </a:rPr>
              <a:t>Feeding	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+mj-lt"/>
                <a:cs typeface="+mn-cs"/>
              </a:rPr>
              <a:t>Management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+mj-lt"/>
                <a:cs typeface="+mn-cs"/>
              </a:rPr>
              <a:t>Products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+mj-lt"/>
                <a:cs typeface="+mn-cs"/>
              </a:rPr>
              <a:t>Processing</a:t>
            </a:r>
            <a:endParaRPr lang="en-US" altLang="en-US" dirty="0">
              <a:latin typeface="+mj-lt"/>
              <a:cs typeface="+mn-cs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dirty="0">
                <a:latin typeface="+mj-lt"/>
                <a:cs typeface="+mn-cs"/>
              </a:rPr>
              <a:t>Marketing</a:t>
            </a:r>
          </a:p>
          <a:p>
            <a:pPr eaLnBrk="1" hangingPunct="1">
              <a:defRPr/>
            </a:pPr>
            <a:endParaRPr lang="en-US" altLang="en-US" dirty="0" smtClean="0">
              <a:latin typeface="+mj-lt"/>
              <a:cs typeface="+mn-c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14800" y="3244334"/>
            <a:ext cx="26670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+mj-lt"/>
                <a:cs typeface="+mn-cs"/>
              </a:rPr>
              <a:t>Behavior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+mj-lt"/>
                <a:cs typeface="+mn-cs"/>
              </a:rPr>
              <a:t>Welfare</a:t>
            </a:r>
            <a:endParaRPr lang="en-US" altLang="en-US" dirty="0">
              <a:latin typeface="+mj-lt"/>
              <a:cs typeface="+mn-cs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+mj-lt"/>
                <a:cs typeface="+mn-cs"/>
              </a:rPr>
              <a:t>Nutrition</a:t>
            </a:r>
            <a:endParaRPr lang="en-US" altLang="en-US" dirty="0">
              <a:latin typeface="+mj-lt"/>
              <a:cs typeface="+mn-cs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+mj-lt"/>
                <a:cs typeface="+mn-cs"/>
              </a:rPr>
              <a:t>Genetics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+mj-lt"/>
                <a:cs typeface="+mn-cs"/>
              </a:rPr>
              <a:t>Biotechnology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+mj-lt"/>
                <a:cs typeface="+mn-cs"/>
              </a:rPr>
              <a:t>Reproduction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+mj-lt"/>
                <a:cs typeface="+mn-cs"/>
              </a:rPr>
              <a:t>Agribusiness</a:t>
            </a:r>
            <a:endParaRPr lang="en-US" altLang="en-US" dirty="0">
              <a:latin typeface="+mj-lt"/>
              <a:cs typeface="+mn-cs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endParaRPr lang="en-US" altLang="en-US" dirty="0" smtClean="0">
              <a:latin typeface="+mj-lt"/>
              <a:cs typeface="+mn-cs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55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Placental mammals</a:t>
            </a:r>
            <a:endParaRPr lang="en-US" dirty="0"/>
          </a:p>
        </p:txBody>
      </p:sp>
      <p:sp>
        <p:nvSpPr>
          <p:cNvPr id="19459" name="Content Placeholder 5"/>
          <p:cNvSpPr>
            <a:spLocks noGrp="1"/>
          </p:cNvSpPr>
          <p:nvPr>
            <p:ph idx="1"/>
          </p:nvPr>
        </p:nvSpPr>
        <p:spPr>
          <a:xfrm>
            <a:off x="609600" y="3200400"/>
            <a:ext cx="7924800" cy="22098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en-US" altLang="en-US" dirty="0" smtClean="0">
                <a:latin typeface="+mj-lt"/>
              </a:rPr>
              <a:t>Most of the animals we will discuss are placental mammals and evolved during this period.</a:t>
            </a:r>
          </a:p>
          <a:p>
            <a:pPr eaLnBrk="1" hangingPunct="1">
              <a:defRPr/>
            </a:pPr>
            <a:endParaRPr lang="en-US" altLang="en-US" dirty="0" smtClean="0">
              <a:latin typeface="+mj-lt"/>
            </a:endParaRPr>
          </a:p>
          <a:p>
            <a:pPr lvl="1" eaLnBrk="1" hangingPunct="1">
              <a:defRPr/>
            </a:pPr>
            <a:r>
              <a:rPr lang="en-US" altLang="en-US" i="1" dirty="0" smtClean="0">
                <a:latin typeface="+mj-lt"/>
              </a:rPr>
              <a:t>How many </a:t>
            </a:r>
            <a:r>
              <a:rPr lang="en-US" altLang="en-US" i="1" u="sng" dirty="0" smtClean="0">
                <a:latin typeface="+mj-lt"/>
              </a:rPr>
              <a:t>non-placental </a:t>
            </a:r>
            <a:r>
              <a:rPr lang="en-US" altLang="en-US" i="1" dirty="0" smtClean="0">
                <a:latin typeface="+mj-lt"/>
              </a:rPr>
              <a:t>animals can you name?</a:t>
            </a:r>
          </a:p>
        </p:txBody>
      </p:sp>
      <p:sp>
        <p:nvSpPr>
          <p:cNvPr id="19460" name="Text Placeholder 6"/>
          <p:cNvSpPr>
            <a:spLocks noGrp="1"/>
          </p:cNvSpPr>
          <p:nvPr>
            <p:ph type="body" sz="half" idx="4294967295"/>
          </p:nvPr>
        </p:nvSpPr>
        <p:spPr>
          <a:xfrm>
            <a:off x="228600" y="1752600"/>
            <a:ext cx="8610600" cy="12954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en-US" altLang="en-US" b="1" dirty="0" smtClean="0">
                <a:solidFill>
                  <a:schemeClr val="tx1"/>
                </a:solidFill>
                <a:latin typeface="+mj-lt"/>
              </a:rPr>
              <a:t>Placental mammals </a:t>
            </a:r>
            <a:r>
              <a:rPr lang="en-US" altLang="en-US" dirty="0" smtClean="0">
                <a:solidFill>
                  <a:schemeClr val="tx1"/>
                </a:solidFill>
                <a:latin typeface="+mj-lt"/>
              </a:rPr>
              <a:t>have a </a:t>
            </a:r>
            <a:r>
              <a:rPr lang="en-US" altLang="en-US" i="1" dirty="0" smtClean="0">
                <a:solidFill>
                  <a:schemeClr val="tx1"/>
                </a:solidFill>
                <a:latin typeface="+mj-lt"/>
              </a:rPr>
              <a:t>placenta </a:t>
            </a:r>
            <a:r>
              <a:rPr lang="en-US" altLang="en-US" dirty="0" smtClean="0">
                <a:solidFill>
                  <a:schemeClr val="tx1"/>
                </a:solidFill>
                <a:latin typeface="+mj-lt"/>
              </a:rPr>
              <a:t>(fluid filled sack inside the uterus of the animal) through which the embryo and fetus are nourished while in utero.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99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  <p:bldP spid="19460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Placental mammals</a:t>
            </a:r>
            <a:endParaRPr lang="en-US" dirty="0"/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752600"/>
            <a:ext cx="7239000" cy="482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50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Placental mammals</a:t>
            </a:r>
            <a:endParaRPr lang="en-US" dirty="0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847850"/>
            <a:ext cx="647700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29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When did Animal Science Start?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800" b="1" dirty="0" smtClean="0">
                <a:latin typeface="+mj-lt"/>
              </a:rPr>
              <a:t>With the beginning of the Domestication of animals. </a:t>
            </a:r>
          </a:p>
          <a:p>
            <a:pPr eaLnBrk="1" hangingPunct="1">
              <a:defRPr/>
            </a:pPr>
            <a:r>
              <a:rPr lang="en-US" altLang="en-US" sz="2800" b="1" dirty="0" smtClean="0">
                <a:solidFill>
                  <a:srgbClr val="FF0000"/>
                </a:solidFill>
                <a:latin typeface="+mj-lt"/>
              </a:rPr>
              <a:t>Domestication</a:t>
            </a:r>
            <a:r>
              <a:rPr lang="en-US" altLang="en-US" sz="2800" b="1" dirty="0" smtClean="0">
                <a:latin typeface="+mj-lt"/>
              </a:rPr>
              <a:t> = to tame for the use of humans.  It takes thousands of years.</a:t>
            </a:r>
          </a:p>
          <a:p>
            <a:pPr eaLnBrk="1" hangingPunct="1">
              <a:defRPr/>
            </a:pPr>
            <a:endParaRPr lang="en-US" altLang="en-US" sz="2800" b="1" dirty="0" smtClean="0">
              <a:latin typeface="+mj-lt"/>
            </a:endParaRPr>
          </a:p>
        </p:txBody>
      </p:sp>
      <p:pic>
        <p:nvPicPr>
          <p:cNvPr id="3277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300" y="3895725"/>
            <a:ext cx="3816350" cy="273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95725"/>
            <a:ext cx="4114800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53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>
                <a:solidFill>
                  <a:schemeClr val="accent1">
                    <a:lumMod val="75000"/>
                  </a:schemeClr>
                </a:solidFill>
              </a:rPr>
              <a:t>Domestication</a:t>
            </a:r>
          </a:p>
        </p:txBody>
      </p:sp>
      <p:pic>
        <p:nvPicPr>
          <p:cNvPr id="3379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264025"/>
            <a:ext cx="1741488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237038"/>
            <a:ext cx="2705100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3032242"/>
            <a:ext cx="8458200" cy="10895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1">
              <a:lnSpc>
                <a:spcPct val="90000"/>
              </a:lnSpc>
              <a:defRPr/>
            </a:pPr>
            <a:r>
              <a:rPr lang="en-US" altLang="en-US" dirty="0" smtClean="0">
                <a:latin typeface="+mj-lt"/>
                <a:cs typeface="+mn-cs"/>
              </a:rPr>
              <a:t> </a:t>
            </a:r>
            <a:endParaRPr lang="en-US" altLang="en-US" dirty="0">
              <a:latin typeface="+mj-lt"/>
              <a:cs typeface="+mn-cs"/>
            </a:endParaRPr>
          </a:p>
          <a:p>
            <a:pPr marL="800100" lvl="1" indent="-34290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dirty="0">
                <a:latin typeface="+mj-lt"/>
                <a:cs typeface="+mn-cs"/>
              </a:rPr>
              <a:t>A dogs jawbone was found in a cave in Siberia that dates back about 33,000 years ago. </a:t>
            </a:r>
            <a:endParaRPr lang="en-US" dirty="0">
              <a:latin typeface="+mj-lt"/>
              <a:cs typeface="+mn-cs"/>
            </a:endParaRPr>
          </a:p>
        </p:txBody>
      </p:sp>
      <p:sp>
        <p:nvSpPr>
          <p:cNvPr id="33798" name="TextBox 2"/>
          <p:cNvSpPr txBox="1">
            <a:spLocks noChangeArrowheads="1"/>
          </p:cNvSpPr>
          <p:nvPr/>
        </p:nvSpPr>
        <p:spPr bwMode="auto">
          <a:xfrm>
            <a:off x="2590800" y="5922963"/>
            <a:ext cx="6829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marL="0" lvl="1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b="1">
                <a:solidFill>
                  <a:schemeClr val="tx1"/>
                </a:solidFill>
                <a:latin typeface="Times New Roman" pitchFamily="18" charset="0"/>
              </a:rPr>
              <a:t>“Ancient dog skull unearthed in Siberia” (</a:t>
            </a:r>
            <a:r>
              <a:rPr lang="en-US" altLang="en-US" b="1" i="1">
                <a:solidFill>
                  <a:schemeClr val="tx1"/>
                </a:solidFill>
                <a:latin typeface="Times New Roman" pitchFamily="18" charset="0"/>
              </a:rPr>
              <a:t>BBC News </a:t>
            </a:r>
            <a:r>
              <a:rPr lang="en-US" altLang="en-US" b="1">
                <a:solidFill>
                  <a:schemeClr val="tx1"/>
                </a:solidFill>
                <a:latin typeface="Times New Roman" pitchFamily="18" charset="0"/>
              </a:rPr>
              <a:t>2011)</a:t>
            </a:r>
          </a:p>
          <a:p>
            <a:pPr marL="0" lvl="1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chemeClr val="tx1"/>
                </a:solidFill>
                <a:latin typeface="Times New Roman" pitchFamily="18" charset="0"/>
              </a:rPr>
              <a:t>(http://www.bbc.co.uk/news/science-environment-14390679)</a:t>
            </a:r>
          </a:p>
        </p:txBody>
      </p:sp>
      <p:pic>
        <p:nvPicPr>
          <p:cNvPr id="33799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894138"/>
            <a:ext cx="224790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5800" y="1828800"/>
            <a:ext cx="75438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latin typeface="+mj-lt"/>
                <a:cs typeface="+mn-cs"/>
              </a:rPr>
              <a:t>What was the first domesticated animal?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" y="2352675"/>
            <a:ext cx="8458200" cy="757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800100" lvl="1" indent="-34290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dirty="0">
                <a:latin typeface="+mj-lt"/>
                <a:cs typeface="+mn-cs"/>
              </a:rPr>
              <a:t>The Dog/Wolf was the first domesticated companion animal</a:t>
            </a:r>
            <a:r>
              <a:rPr lang="en-US" altLang="en-US" dirty="0" smtClean="0">
                <a:latin typeface="+mj-lt"/>
                <a:cs typeface="+mn-cs"/>
              </a:rPr>
              <a:t>.</a:t>
            </a:r>
            <a:endParaRPr lang="en-US" altLang="en-US" dirty="0">
              <a:latin typeface="+mj-lt"/>
              <a:cs typeface="+mn-cs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42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>
                <a:solidFill>
                  <a:schemeClr val="accent1">
                    <a:lumMod val="75000"/>
                  </a:schemeClr>
                </a:solidFill>
              </a:rPr>
              <a:t>Domestication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800" b="1" i="1" dirty="0"/>
              <a:t>H</a:t>
            </a:r>
            <a:r>
              <a:rPr lang="en-US" altLang="en-US" sz="2800" b="1" i="1" dirty="0" smtClean="0"/>
              <a:t>unters and gathers</a:t>
            </a:r>
            <a:r>
              <a:rPr lang="en-US" altLang="en-US" sz="2800" dirty="0" smtClean="0"/>
              <a:t>: A nomadic lifestyle, no permanent settlements</a:t>
            </a:r>
          </a:p>
          <a:p>
            <a:pPr eaLnBrk="1" hangingPunct="1">
              <a:defRPr/>
            </a:pPr>
            <a:endParaRPr lang="en-US" altLang="en-US" sz="2800" dirty="0"/>
          </a:p>
          <a:p>
            <a:pPr eaLnBrk="1" hangingPunct="1">
              <a:defRPr/>
            </a:pPr>
            <a:endParaRPr lang="en-US" altLang="en-US" sz="2800" dirty="0" smtClean="0"/>
          </a:p>
          <a:p>
            <a:pPr eaLnBrk="1" hangingPunct="1">
              <a:defRPr/>
            </a:pPr>
            <a:endParaRPr lang="en-US" altLang="en-US" sz="2800" dirty="0"/>
          </a:p>
          <a:p>
            <a:pPr eaLnBrk="1" hangingPunct="1">
              <a:defRPr/>
            </a:pPr>
            <a:endParaRPr lang="en-US" altLang="en-US" sz="2800" dirty="0" smtClean="0"/>
          </a:p>
          <a:p>
            <a:pPr marL="114300" indent="0" eaLnBrk="1" hangingPunct="1">
              <a:buFont typeface="Arial" charset="0"/>
              <a:buNone/>
              <a:defRPr/>
            </a:pPr>
            <a:endParaRPr lang="en-US" altLang="en-US" sz="2800" dirty="0" smtClean="0"/>
          </a:p>
          <a:p>
            <a:pPr lvl="1" eaLnBrk="1" hangingPunct="1">
              <a:defRPr/>
            </a:pPr>
            <a:r>
              <a:rPr lang="en-US" altLang="en-US" sz="2400" b="1" dirty="0" smtClean="0"/>
              <a:t> </a:t>
            </a:r>
            <a:r>
              <a:rPr lang="en-US" altLang="en-US" sz="2400" dirty="0" smtClean="0">
                <a:solidFill>
                  <a:schemeClr val="tx1"/>
                </a:solidFill>
              </a:rPr>
              <a:t>Domestication allowed them to settle down-they didn’t have to go look for animals and plants.</a:t>
            </a:r>
          </a:p>
          <a:p>
            <a:pPr eaLnBrk="1" hangingPunct="1">
              <a:defRPr/>
            </a:pPr>
            <a:endParaRPr lang="en-US" altLang="en-US" sz="2800" dirty="0" smtClean="0"/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652713"/>
            <a:ext cx="3848100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22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>
                <a:solidFill>
                  <a:schemeClr val="accent1">
                    <a:lumMod val="75000"/>
                  </a:schemeClr>
                </a:solidFill>
              </a:rPr>
              <a:t>Domestication</a:t>
            </a:r>
          </a:p>
        </p:txBody>
      </p:sp>
      <p:pic>
        <p:nvPicPr>
          <p:cNvPr id="3584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264025"/>
            <a:ext cx="1741488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237038"/>
            <a:ext cx="2705100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894138"/>
            <a:ext cx="224790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5800" y="1828800"/>
            <a:ext cx="75438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latin typeface="+mj-lt"/>
                <a:cs typeface="+mn-cs"/>
              </a:rPr>
              <a:t>Why was the wolf the first animal to be domesticated?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8200" y="3124200"/>
            <a:ext cx="75438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latin typeface="+mj-lt"/>
                <a:cs typeface="+mn-cs"/>
              </a:rPr>
              <a:t>-Warning/Guarding, Protection, Work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10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Requirements to be considered domesticated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8229600" cy="4800600"/>
          </a:xfrm>
        </p:spPr>
        <p:txBody>
          <a:bodyPr/>
          <a:lstStyle/>
          <a:p>
            <a:pPr marL="628650" indent="-514350" eaLnBrk="1" hangingPunct="1">
              <a:buClr>
                <a:schemeClr val="tx2"/>
              </a:buClr>
              <a:buFont typeface="+mj-lt"/>
              <a:buAutoNum type="arabicPeriod"/>
              <a:defRPr/>
            </a:pPr>
            <a:r>
              <a:rPr lang="en-US" altLang="en-US" sz="2800" b="1" dirty="0"/>
              <a:t>B</a:t>
            </a:r>
            <a:r>
              <a:rPr lang="en-US" altLang="en-US" sz="2800" b="1" dirty="0" smtClean="0"/>
              <a:t>reeding is controlled by humans for many generations. </a:t>
            </a:r>
          </a:p>
          <a:p>
            <a:pPr marL="628650" indent="-514350" eaLnBrk="1" hangingPunct="1">
              <a:buClr>
                <a:schemeClr val="tx2"/>
              </a:buClr>
              <a:buFont typeface="+mj-lt"/>
              <a:buAutoNum type="arabicPeriod"/>
              <a:defRPr/>
            </a:pPr>
            <a:r>
              <a:rPr lang="en-US" altLang="en-US" sz="2800" b="1" dirty="0" smtClean="0"/>
              <a:t>Appearance and/or behavior is substantially different from wild ancestor.</a:t>
            </a:r>
          </a:p>
          <a:p>
            <a:pPr marL="114300" indent="0" eaLnBrk="1" hangingPunct="1">
              <a:buClr>
                <a:schemeClr val="tx2"/>
              </a:buClr>
              <a:buNone/>
              <a:defRPr/>
            </a:pPr>
            <a:endParaRPr lang="en-US" altLang="en-US" sz="2800" b="1" dirty="0" smtClean="0"/>
          </a:p>
          <a:p>
            <a:pPr eaLnBrk="1" hangingPunct="1">
              <a:buClr>
                <a:schemeClr val="tx2"/>
              </a:buClr>
              <a:defRPr/>
            </a:pPr>
            <a:r>
              <a:rPr lang="en-US" altLang="en-US" sz="2800" b="1" dirty="0" smtClean="0"/>
              <a:t>Animals could not survive on their own.</a:t>
            </a:r>
            <a:r>
              <a:rPr lang="en-US" altLang="en-US" b="1" dirty="0" smtClean="0"/>
              <a:t> </a:t>
            </a:r>
          </a:p>
          <a:p>
            <a:pPr marL="114300" indent="0" eaLnBrk="1" hangingPunct="1">
              <a:buClr>
                <a:schemeClr val="tx2"/>
              </a:buClr>
              <a:buFont typeface="Arial" charset="0"/>
              <a:buNone/>
              <a:defRPr/>
            </a:pPr>
            <a:endParaRPr lang="en-US" altLang="en-US" b="1" dirty="0" smtClean="0"/>
          </a:p>
          <a:p>
            <a:pPr eaLnBrk="1" hangingPunct="1">
              <a:buClr>
                <a:schemeClr val="tx2"/>
              </a:buClr>
              <a:defRPr/>
            </a:pPr>
            <a:r>
              <a:rPr lang="en-US" altLang="en-US" sz="2800" b="1" dirty="0" smtClean="0"/>
              <a:t>“Taming” is a step of domestication, but a tamed animal is not completely domesticated.</a:t>
            </a:r>
          </a:p>
          <a:p>
            <a:pPr eaLnBrk="1" hangingPunct="1">
              <a:defRPr/>
            </a:pPr>
            <a:endParaRPr lang="en-US" altLang="en-US" sz="2800" b="1" dirty="0" smtClean="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22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>
                <a:solidFill>
                  <a:schemeClr val="accent1">
                    <a:lumMod val="75000"/>
                  </a:schemeClr>
                </a:solidFill>
              </a:rPr>
              <a:t>Domestication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3048000"/>
            <a:ext cx="4648200" cy="12954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US" altLang="en-US" sz="3600" b="1" dirty="0" smtClean="0"/>
              <a:t>Probably wouldn’t last long in the wild…</a:t>
            </a:r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828800"/>
            <a:ext cx="2949575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19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Domestication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2057400"/>
            <a:ext cx="3733800" cy="41148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A </a:t>
            </a:r>
            <a:r>
              <a:rPr lang="en-US" altLang="en-US" sz="2800" b="1" smtClean="0"/>
              <a:t>tame animal</a:t>
            </a:r>
            <a:r>
              <a:rPr lang="en-US" altLang="en-US" sz="2800" smtClean="0"/>
              <a:t> is an animal which tolerates the presence of humans. </a:t>
            </a:r>
          </a:p>
          <a:p>
            <a:pPr eaLnBrk="1" hangingPunct="1"/>
            <a:r>
              <a:rPr lang="en-US" altLang="en-US" sz="2800" b="1" smtClean="0"/>
              <a:t>Tameness</a:t>
            </a:r>
            <a:r>
              <a:rPr lang="en-US" altLang="en-US" sz="2800" smtClean="0"/>
              <a:t> is a degree to which an animal accepts humans.</a:t>
            </a:r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362200"/>
            <a:ext cx="457200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20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 Brief History of Animals</a:t>
            </a:r>
          </a:p>
        </p:txBody>
      </p:sp>
      <p:pic>
        <p:nvPicPr>
          <p:cNvPr id="1741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45727"/>
            <a:ext cx="7191375" cy="5575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4800" y="4114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4.5</a:t>
            </a:r>
            <a:endParaRPr lang="en-US" sz="2800" b="1" dirty="0"/>
          </a:p>
        </p:txBody>
      </p:sp>
      <p:sp>
        <p:nvSpPr>
          <p:cNvPr id="6" name="Down Arrow 5"/>
          <p:cNvSpPr/>
          <p:nvPr/>
        </p:nvSpPr>
        <p:spPr>
          <a:xfrm>
            <a:off x="2362200" y="1676400"/>
            <a:ext cx="152400" cy="838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61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Degrees of Domestication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en-US" altLang="en-US" b="1" dirty="0" smtClean="0"/>
              <a:t>Wild</a:t>
            </a:r>
            <a:r>
              <a:rPr lang="en-US" altLang="en-US" dirty="0" smtClean="0"/>
              <a:t>- Full life without human intervention</a:t>
            </a:r>
          </a:p>
          <a:p>
            <a:pPr marL="114300" indent="0" eaLnBrk="1" hangingPunct="1">
              <a:buFont typeface="Arial" charset="0"/>
              <a:buNone/>
              <a:defRPr/>
            </a:pPr>
            <a:endParaRPr lang="en-US" altLang="en-US" dirty="0" smtClean="0"/>
          </a:p>
          <a:p>
            <a:pPr eaLnBrk="1" hangingPunct="1">
              <a:defRPr/>
            </a:pPr>
            <a:r>
              <a:rPr lang="en-US" altLang="en-US" b="1" dirty="0" smtClean="0"/>
              <a:t>Raised in captivity/Captured from wild</a:t>
            </a:r>
            <a:r>
              <a:rPr lang="en-US" altLang="en-US" dirty="0" smtClean="0"/>
              <a:t>-Nurtured by humans but indistinguishable from wild relatives</a:t>
            </a:r>
          </a:p>
          <a:p>
            <a:pPr lvl="1" eaLnBrk="1" hangingPunct="1">
              <a:defRPr/>
            </a:pPr>
            <a:r>
              <a:rPr lang="en-US" altLang="en-US" i="1" dirty="0" smtClean="0"/>
              <a:t>Ex. Cobras used for show, Asia elephants, Zoo animals</a:t>
            </a:r>
          </a:p>
          <a:p>
            <a:pPr marL="411163" lvl="1" indent="0" eaLnBrk="1" hangingPunct="1">
              <a:buFont typeface="Arial" charset="0"/>
              <a:buNone/>
              <a:defRPr/>
            </a:pPr>
            <a:endParaRPr lang="en-US" altLang="en-US" i="1" dirty="0" smtClean="0"/>
          </a:p>
          <a:p>
            <a:pPr eaLnBrk="1" hangingPunct="1">
              <a:defRPr/>
            </a:pPr>
            <a:r>
              <a:rPr lang="en-US" altLang="en-US" b="1" dirty="0" smtClean="0"/>
              <a:t>Raised Commercially/Captive or </a:t>
            </a:r>
            <a:r>
              <a:rPr lang="en-US" altLang="en-US" b="1" dirty="0" err="1" smtClean="0"/>
              <a:t>Semidomesticated</a:t>
            </a:r>
            <a:r>
              <a:rPr lang="en-US" altLang="en-US" dirty="0" smtClean="0"/>
              <a:t>-Ranched or farmed for profit but indistinguishable from wild relatives</a:t>
            </a:r>
          </a:p>
          <a:p>
            <a:pPr lvl="1" eaLnBrk="1" hangingPunct="1">
              <a:defRPr/>
            </a:pPr>
            <a:r>
              <a:rPr lang="en-US" altLang="en-US" i="1" dirty="0" smtClean="0"/>
              <a:t>Ex. Ostrich, deer, buffalo, oysters</a:t>
            </a:r>
            <a:endParaRPr lang="en-US" altLang="en-US" dirty="0" smtClean="0"/>
          </a:p>
          <a:p>
            <a:pPr marL="114300" indent="0" eaLnBrk="1" hangingPunct="1">
              <a:buFont typeface="Arial" charset="0"/>
              <a:buNone/>
              <a:defRPr/>
            </a:pPr>
            <a:endParaRPr lang="en-US" altLang="en-US" dirty="0" smtClean="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12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Degrees of Domestication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371600"/>
            <a:ext cx="8229600" cy="1219200"/>
          </a:xfrm>
        </p:spPr>
        <p:txBody>
          <a:bodyPr/>
          <a:lstStyle/>
          <a:p>
            <a:pPr marL="114300" indent="0" eaLnBrk="1" hangingPunct="1">
              <a:buFont typeface="Arial" charset="0"/>
              <a:buNone/>
              <a:defRPr/>
            </a:pPr>
            <a:endParaRPr lang="en-US" altLang="en-US" dirty="0" smtClean="0"/>
          </a:p>
          <a:p>
            <a:pPr eaLnBrk="1" hangingPunct="1">
              <a:defRPr/>
            </a:pPr>
            <a:r>
              <a:rPr lang="en-US" altLang="en-US" b="1" dirty="0" smtClean="0"/>
              <a:t>Raised in captivity/Captured from wild</a:t>
            </a:r>
          </a:p>
          <a:p>
            <a:pPr eaLnBrk="1" hangingPunct="1">
              <a:defRPr/>
            </a:pPr>
            <a:endParaRPr lang="en-US" altLang="en-US" i="1" dirty="0" smtClean="0"/>
          </a:p>
          <a:p>
            <a:pPr eaLnBrk="1" hangingPunct="1">
              <a:defRPr/>
            </a:pPr>
            <a:endParaRPr lang="en-US" altLang="en-US" i="1" dirty="0"/>
          </a:p>
          <a:p>
            <a:pPr eaLnBrk="1" hangingPunct="1">
              <a:defRPr/>
            </a:pPr>
            <a:endParaRPr lang="en-US" altLang="en-US" i="1" dirty="0" smtClean="0"/>
          </a:p>
          <a:p>
            <a:pPr eaLnBrk="1" hangingPunct="1">
              <a:defRPr/>
            </a:pPr>
            <a:endParaRPr lang="en-US" altLang="en-US" i="1" dirty="0" smtClean="0"/>
          </a:p>
          <a:p>
            <a:pPr marL="114300" indent="0" eaLnBrk="1" hangingPunct="1">
              <a:buFont typeface="Arial" charset="0"/>
              <a:buNone/>
              <a:defRPr/>
            </a:pPr>
            <a:endParaRPr lang="en-US" altLang="en-US" dirty="0" smtClean="0"/>
          </a:p>
        </p:txBody>
      </p:sp>
      <p:pic>
        <p:nvPicPr>
          <p:cNvPr id="4096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743200"/>
            <a:ext cx="5659438" cy="376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19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Degrees of Domestication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300038" y="1905000"/>
            <a:ext cx="8543925" cy="12192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b="1" dirty="0" smtClean="0"/>
              <a:t>Raised Commercially/Captive or </a:t>
            </a:r>
            <a:r>
              <a:rPr lang="en-US" altLang="en-US" b="1" dirty="0" err="1" smtClean="0"/>
              <a:t>Semidomesticated</a:t>
            </a:r>
            <a:endParaRPr lang="en-US" altLang="en-US" i="1" dirty="0" smtClean="0"/>
          </a:p>
          <a:p>
            <a:pPr eaLnBrk="1" hangingPunct="1">
              <a:defRPr/>
            </a:pPr>
            <a:endParaRPr lang="en-US" altLang="en-US" i="1" dirty="0"/>
          </a:p>
          <a:p>
            <a:pPr eaLnBrk="1" hangingPunct="1">
              <a:defRPr/>
            </a:pPr>
            <a:endParaRPr lang="en-US" altLang="en-US" i="1" dirty="0" smtClean="0"/>
          </a:p>
          <a:p>
            <a:pPr eaLnBrk="1" hangingPunct="1">
              <a:defRPr/>
            </a:pPr>
            <a:endParaRPr lang="en-US" altLang="en-US" i="1" dirty="0" smtClean="0"/>
          </a:p>
          <a:p>
            <a:pPr marL="114300" indent="0" eaLnBrk="1" hangingPunct="1">
              <a:buFont typeface="Arial" charset="0"/>
              <a:buNone/>
              <a:defRPr/>
            </a:pPr>
            <a:endParaRPr lang="en-US" altLang="en-US" dirty="0" smtClean="0"/>
          </a:p>
        </p:txBody>
      </p:sp>
      <p:pic>
        <p:nvPicPr>
          <p:cNvPr id="4198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514600"/>
            <a:ext cx="590550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01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Domestication degrees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altLang="en-US" b="1" u="sng" dirty="0" smtClean="0"/>
              <a:t>Feral</a:t>
            </a:r>
            <a:r>
              <a:rPr lang="en-US" altLang="en-US" b="1" dirty="0" smtClean="0"/>
              <a:t>-once were under human control but returned to the wild</a:t>
            </a:r>
          </a:p>
          <a:p>
            <a:pPr lvl="1" eaLnBrk="1" hangingPunct="1">
              <a:defRPr/>
            </a:pPr>
            <a:r>
              <a:rPr lang="en-US" altLang="en-US" b="1" i="1" dirty="0" smtClean="0"/>
              <a:t>Ex. Mustangs, cats &amp; dogs</a:t>
            </a:r>
          </a:p>
          <a:p>
            <a:pPr lvl="1" eaLnBrk="1" hangingPunct="1">
              <a:defRPr/>
            </a:pPr>
            <a:endParaRPr lang="en-US" altLang="en-US" b="1" i="1" dirty="0"/>
          </a:p>
          <a:p>
            <a:pPr lvl="1" eaLnBrk="1" hangingPunct="1">
              <a:defRPr/>
            </a:pPr>
            <a:endParaRPr lang="en-US" altLang="en-US" b="1" i="1" dirty="0" smtClean="0"/>
          </a:p>
          <a:p>
            <a:pPr lvl="1" eaLnBrk="1" hangingPunct="1">
              <a:defRPr/>
            </a:pPr>
            <a:endParaRPr lang="en-US" altLang="en-US" b="1" i="1" dirty="0"/>
          </a:p>
          <a:p>
            <a:pPr marL="411163" lvl="1" indent="0" eaLnBrk="1" hangingPunct="1">
              <a:buFont typeface="Arial" charset="0"/>
              <a:buNone/>
              <a:defRPr/>
            </a:pPr>
            <a:endParaRPr lang="en-US" altLang="en-US" b="1" i="1" dirty="0" smtClean="0"/>
          </a:p>
          <a:p>
            <a:pPr marL="411163" lvl="1" indent="0" eaLnBrk="1" hangingPunct="1">
              <a:buFont typeface="Arial" charset="0"/>
              <a:buNone/>
              <a:defRPr/>
            </a:pPr>
            <a:endParaRPr lang="en-US" altLang="en-US" b="1" i="1" dirty="0" smtClean="0"/>
          </a:p>
          <a:p>
            <a:pPr eaLnBrk="1" hangingPunct="1">
              <a:defRPr/>
            </a:pPr>
            <a:r>
              <a:rPr lang="en-US" altLang="en-US" b="1" u="sng" dirty="0" smtClean="0"/>
              <a:t>Hybrid</a:t>
            </a:r>
            <a:r>
              <a:rPr lang="en-US" altLang="en-US" b="1" dirty="0" smtClean="0"/>
              <a:t>- a combination of two animals, can be wild, domesticated, or both.</a:t>
            </a:r>
          </a:p>
          <a:p>
            <a:pPr marL="411163" lvl="1" indent="0" eaLnBrk="1" hangingPunct="1">
              <a:buNone/>
              <a:defRPr/>
            </a:pPr>
            <a:endParaRPr lang="en-US" altLang="en-US" b="1" i="1" dirty="0" smtClean="0"/>
          </a:p>
        </p:txBody>
      </p:sp>
      <p:pic>
        <p:nvPicPr>
          <p:cNvPr id="430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209800"/>
            <a:ext cx="323850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85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Hybrids</a:t>
            </a:r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1371600"/>
            <a:ext cx="329882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114800"/>
            <a:ext cx="3760788" cy="255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688" y="1311275"/>
            <a:ext cx="3194050" cy="255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20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Key Questions</a:t>
            </a:r>
          </a:p>
        </p:txBody>
      </p:sp>
      <p:sp>
        <p:nvSpPr>
          <p:cNvPr id="45059" name="TextBox 1"/>
          <p:cNvSpPr txBox="1">
            <a:spLocks noChangeArrowheads="1"/>
          </p:cNvSpPr>
          <p:nvPr/>
        </p:nvSpPr>
        <p:spPr bwMode="auto">
          <a:xfrm>
            <a:off x="381000" y="2057400"/>
            <a:ext cx="83058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800100" indent="-34290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Courier New" pitchFamily="49" charset="0"/>
              <a:buChar char="o"/>
            </a:pPr>
            <a:r>
              <a:rPr lang="en-US" altLang="en-US" b="1" dirty="0">
                <a:solidFill>
                  <a:schemeClr val="tx1"/>
                </a:solidFill>
                <a:latin typeface="Times New Roman" pitchFamily="18" charset="0"/>
              </a:rPr>
              <a:t>What were some reasons that dogs were domesticated?</a:t>
            </a:r>
          </a:p>
          <a:p>
            <a:pPr eaLnBrk="1" hangingPunct="1">
              <a:spcBef>
                <a:spcPct val="0"/>
              </a:spcBef>
              <a:buClrTx/>
              <a:buFont typeface="Courier New" pitchFamily="49" charset="0"/>
              <a:buChar char="o"/>
            </a:pPr>
            <a:r>
              <a:rPr lang="en-US" altLang="en-US" b="1" dirty="0">
                <a:solidFill>
                  <a:schemeClr val="tx1"/>
                </a:solidFill>
                <a:latin typeface="Times New Roman" pitchFamily="18" charset="0"/>
              </a:rPr>
              <a:t>What are the </a:t>
            </a:r>
            <a:r>
              <a:rPr lang="en-US" altLang="en-US" b="1" dirty="0" smtClean="0">
                <a:solidFill>
                  <a:schemeClr val="tx1"/>
                </a:solidFill>
                <a:latin typeface="Times New Roman" pitchFamily="18" charset="0"/>
              </a:rPr>
              <a:t>requirements </a:t>
            </a:r>
            <a:r>
              <a:rPr lang="en-US" altLang="en-US" b="1" dirty="0">
                <a:solidFill>
                  <a:schemeClr val="tx1"/>
                </a:solidFill>
                <a:latin typeface="Times New Roman" pitchFamily="18" charset="0"/>
              </a:rPr>
              <a:t>to be considered domesticated?</a:t>
            </a:r>
          </a:p>
          <a:p>
            <a:pPr eaLnBrk="1" hangingPunct="1">
              <a:spcBef>
                <a:spcPct val="0"/>
              </a:spcBef>
              <a:buClrTx/>
              <a:buFont typeface="Courier New" pitchFamily="49" charset="0"/>
              <a:buChar char="o"/>
            </a:pPr>
            <a:r>
              <a:rPr lang="en-US" altLang="en-US" b="1" dirty="0">
                <a:solidFill>
                  <a:schemeClr val="tx1"/>
                </a:solidFill>
                <a:latin typeface="Times New Roman" pitchFamily="18" charset="0"/>
              </a:rPr>
              <a:t>What the difference between tame and domesticated? </a:t>
            </a:r>
          </a:p>
          <a:p>
            <a:pPr eaLnBrk="1" hangingPunct="1">
              <a:spcBef>
                <a:spcPct val="0"/>
              </a:spcBef>
              <a:buClrTx/>
              <a:buFont typeface="Courier New" pitchFamily="49" charset="0"/>
              <a:buChar char="o"/>
            </a:pPr>
            <a:r>
              <a:rPr lang="en-US" altLang="en-US" b="1" dirty="0">
                <a:solidFill>
                  <a:schemeClr val="tx1"/>
                </a:solidFill>
                <a:latin typeface="Times New Roman" pitchFamily="18" charset="0"/>
              </a:rPr>
              <a:t>What does </a:t>
            </a:r>
            <a:r>
              <a:rPr lang="en-US" altLang="en-US" b="1" i="1" dirty="0">
                <a:solidFill>
                  <a:schemeClr val="tx1"/>
                </a:solidFill>
                <a:latin typeface="Times New Roman" pitchFamily="18" charset="0"/>
              </a:rPr>
              <a:t>wild</a:t>
            </a:r>
            <a:r>
              <a:rPr lang="en-US" altLang="en-US" b="1" dirty="0">
                <a:solidFill>
                  <a:schemeClr val="tx1"/>
                </a:solidFill>
                <a:latin typeface="Times New Roman" pitchFamily="18" charset="0"/>
              </a:rPr>
              <a:t>, </a:t>
            </a:r>
            <a:r>
              <a:rPr lang="en-US" altLang="en-US" b="1" i="1" dirty="0">
                <a:solidFill>
                  <a:schemeClr val="tx1"/>
                </a:solidFill>
                <a:latin typeface="Times New Roman" pitchFamily="18" charset="0"/>
              </a:rPr>
              <a:t>raised in captivity</a:t>
            </a:r>
            <a:r>
              <a:rPr lang="en-US" altLang="en-US" b="1" dirty="0">
                <a:solidFill>
                  <a:schemeClr val="tx1"/>
                </a:solidFill>
                <a:latin typeface="Times New Roman" pitchFamily="18" charset="0"/>
              </a:rPr>
              <a:t>, </a:t>
            </a:r>
            <a:r>
              <a:rPr lang="en-US" altLang="en-US" b="1" i="1" dirty="0">
                <a:solidFill>
                  <a:schemeClr val="tx1"/>
                </a:solidFill>
                <a:latin typeface="Times New Roman" pitchFamily="18" charset="0"/>
              </a:rPr>
              <a:t>captive/farmed</a:t>
            </a:r>
            <a:r>
              <a:rPr lang="en-US" altLang="en-US" b="1" dirty="0">
                <a:solidFill>
                  <a:schemeClr val="tx1"/>
                </a:solidFill>
                <a:latin typeface="Times New Roman" pitchFamily="18" charset="0"/>
              </a:rPr>
              <a:t>, </a:t>
            </a:r>
            <a:r>
              <a:rPr lang="en-US" altLang="en-US" b="1" i="1" dirty="0">
                <a:solidFill>
                  <a:schemeClr val="tx1"/>
                </a:solidFill>
                <a:latin typeface="Times New Roman" pitchFamily="18" charset="0"/>
              </a:rPr>
              <a:t>feral</a:t>
            </a:r>
            <a:r>
              <a:rPr lang="en-US" altLang="en-US" b="1" dirty="0">
                <a:solidFill>
                  <a:schemeClr val="tx1"/>
                </a:solidFill>
                <a:latin typeface="Times New Roman" pitchFamily="18" charset="0"/>
              </a:rPr>
              <a:t>, and </a:t>
            </a:r>
            <a:r>
              <a:rPr lang="en-US" altLang="en-US" b="1" i="1" dirty="0">
                <a:solidFill>
                  <a:schemeClr val="tx1"/>
                </a:solidFill>
                <a:latin typeface="Times New Roman" pitchFamily="18" charset="0"/>
              </a:rPr>
              <a:t>hybrid </a:t>
            </a:r>
            <a:r>
              <a:rPr lang="en-US" altLang="en-US" b="1" dirty="0">
                <a:solidFill>
                  <a:schemeClr val="tx1"/>
                </a:solidFill>
                <a:latin typeface="Times New Roman" pitchFamily="18" charset="0"/>
              </a:rPr>
              <a:t>mean?</a:t>
            </a:r>
          </a:p>
          <a:p>
            <a:pPr lvl="1" eaLnBrk="1" hangingPunct="1">
              <a:spcBef>
                <a:spcPct val="0"/>
              </a:spcBef>
              <a:buClrTx/>
              <a:buFont typeface="Courier New" pitchFamily="49" charset="0"/>
              <a:buChar char="o"/>
            </a:pPr>
            <a:r>
              <a:rPr lang="en-US" altLang="en-US" sz="2400" b="1" dirty="0">
                <a:solidFill>
                  <a:schemeClr val="tx1"/>
                </a:solidFill>
                <a:latin typeface="Times New Roman" pitchFamily="18" charset="0"/>
              </a:rPr>
              <a:t>What are some examples from each category? </a:t>
            </a:r>
          </a:p>
          <a:p>
            <a:pPr eaLnBrk="1" hangingPunct="1">
              <a:spcBef>
                <a:spcPct val="0"/>
              </a:spcBef>
              <a:buClrTx/>
              <a:buFont typeface="Courier New" pitchFamily="49" charset="0"/>
              <a:buChar char="o"/>
            </a:pPr>
            <a:endParaRPr lang="en-US" altLang="en-US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40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 Brief History of Animals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18461" y="2438398"/>
            <a:ext cx="69342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+mj-lt"/>
                <a:cs typeface="Simplified Arabic Fixed" panose="02070309020205020404" pitchFamily="49" charset="-78"/>
              </a:rPr>
              <a:t>What was the first form of life? </a:t>
            </a:r>
            <a:r>
              <a:rPr lang="en-US" sz="3200" i="1" dirty="0" smtClean="0">
                <a:latin typeface="+mj-lt"/>
                <a:cs typeface="Simplified Arabic Fixed" panose="02070309020205020404" pitchFamily="49" charset="-78"/>
              </a:rPr>
              <a:t>(as far as we can tell at the moment)</a:t>
            </a:r>
            <a:endParaRPr lang="en-US" sz="3200" dirty="0">
              <a:latin typeface="+mj-lt"/>
              <a:cs typeface="Simplified Arabic Fixed" panose="02070309020205020404" pitchFamily="49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738116"/>
            <a:ext cx="1975711" cy="2891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20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 Brief History of Animals</a:t>
            </a:r>
          </a:p>
        </p:txBody>
      </p:sp>
      <p:sp>
        <p:nvSpPr>
          <p:cNvPr id="10244" name="TextBox 1"/>
          <p:cNvSpPr txBox="1">
            <a:spLocks noChangeArrowheads="1"/>
          </p:cNvSpPr>
          <p:nvPr/>
        </p:nvSpPr>
        <p:spPr bwMode="auto">
          <a:xfrm>
            <a:off x="4953000" y="1905000"/>
            <a:ext cx="39624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800" dirty="0" smtClean="0">
                <a:latin typeface="+mj-lt"/>
                <a:cs typeface="+mn-cs"/>
              </a:rPr>
              <a:t>The oldest traces of life date back: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sz="2800" dirty="0" smtClean="0">
                <a:latin typeface="+mj-lt"/>
                <a:cs typeface="+mn-cs"/>
              </a:rPr>
              <a:t> 3.4 to 3.5 </a:t>
            </a:r>
            <a:r>
              <a:rPr lang="en-US" altLang="en-US" sz="2800" i="1" dirty="0" smtClean="0">
                <a:latin typeface="+mj-lt"/>
                <a:cs typeface="+mn-cs"/>
              </a:rPr>
              <a:t>billion</a:t>
            </a:r>
            <a:r>
              <a:rPr lang="en-US" altLang="en-US" sz="2800" dirty="0" smtClean="0">
                <a:latin typeface="+mj-lt"/>
                <a:cs typeface="+mn-cs"/>
              </a:rPr>
              <a:t> years</a:t>
            </a:r>
            <a:r>
              <a:rPr lang="en-US" altLang="en-US" sz="2800" dirty="0" smtClean="0">
                <a:solidFill>
                  <a:srgbClr val="003366"/>
                </a:solidFill>
                <a:latin typeface="+mj-lt"/>
                <a:cs typeface="+mn-cs"/>
              </a:rPr>
              <a:t>.</a:t>
            </a:r>
          </a:p>
        </p:txBody>
      </p:sp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13" y="1927225"/>
            <a:ext cx="4067175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038" y="4038600"/>
            <a:ext cx="3108325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40110" y="5202003"/>
            <a:ext cx="4800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460375" lvl="1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sz="2800" b="1" u="sng" cap="all" dirty="0" smtClean="0">
                <a:latin typeface="+mj-lt"/>
                <a:cs typeface="+mn-cs"/>
              </a:rPr>
              <a:t>Blue-green algae and bacteria.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95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4"/>
          <p:cNvSpPr txBox="1">
            <a:spLocks noChangeArrowheads="1"/>
          </p:cNvSpPr>
          <p:nvPr/>
        </p:nvSpPr>
        <p:spPr bwMode="auto">
          <a:xfrm>
            <a:off x="457200" y="457200"/>
            <a:ext cx="86106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3200">
                <a:solidFill>
                  <a:srgbClr val="0070C0"/>
                </a:solidFill>
                <a:latin typeface="Tempus Sans ITC" pitchFamily="82" charset="0"/>
              </a:rPr>
              <a:t>	</a:t>
            </a:r>
            <a:endParaRPr lang="en-US" altLang="en-US" sz="2000">
              <a:solidFill>
                <a:srgbClr val="0070C0"/>
              </a:solidFill>
              <a:latin typeface="Tempus Sans ITC" pitchFamily="82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000">
                <a:solidFill>
                  <a:srgbClr val="0070C0"/>
                </a:solidFill>
                <a:latin typeface="Tempus Sans ITC" pitchFamily="82" charset="0"/>
              </a:rPr>
              <a:t>	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31369" y="321186"/>
            <a:ext cx="8261350" cy="103981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500" kern="1200" cap="all">
                <a:solidFill>
                  <a:srgbClr val="6B7D7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Flash forward a few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B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illion years…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484" y="1635697"/>
            <a:ext cx="6559119" cy="5085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Down Arrow 9"/>
          <p:cNvSpPr/>
          <p:nvPr/>
        </p:nvSpPr>
        <p:spPr>
          <a:xfrm>
            <a:off x="2667000" y="1349375"/>
            <a:ext cx="152400" cy="13938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5486400" y="1360998"/>
            <a:ext cx="152400" cy="1077401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95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4"/>
          <p:cNvSpPr txBox="1">
            <a:spLocks noChangeArrowheads="1"/>
          </p:cNvSpPr>
          <p:nvPr/>
        </p:nvSpPr>
        <p:spPr bwMode="auto">
          <a:xfrm>
            <a:off x="457200" y="457200"/>
            <a:ext cx="86106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3200">
                <a:solidFill>
                  <a:srgbClr val="0070C0"/>
                </a:solidFill>
                <a:latin typeface="Tempus Sans ITC" pitchFamily="82" charset="0"/>
              </a:rPr>
              <a:t>	</a:t>
            </a:r>
            <a:endParaRPr lang="en-US" altLang="en-US" sz="2000">
              <a:solidFill>
                <a:srgbClr val="0070C0"/>
              </a:solidFill>
              <a:latin typeface="Tempus Sans ITC" pitchFamily="82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000">
                <a:solidFill>
                  <a:srgbClr val="0070C0"/>
                </a:solidFill>
                <a:latin typeface="Tempus Sans ITC" pitchFamily="82" charset="0"/>
              </a:rPr>
              <a:t>	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25450" y="407988"/>
            <a:ext cx="8261350" cy="103981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500" kern="1200" cap="all">
                <a:solidFill>
                  <a:srgbClr val="6B7D7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Vertebrates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14400" y="1477963"/>
            <a:ext cx="7391400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 smtClean="0">
                <a:solidFill>
                  <a:schemeClr val="tx2"/>
                </a:solidFill>
                <a:latin typeface="+mj-lt"/>
                <a:cs typeface="+mn-cs"/>
              </a:rPr>
              <a:t>DEF: Animals </a:t>
            </a:r>
            <a:r>
              <a:rPr lang="en-US" sz="2800" b="1" dirty="0">
                <a:solidFill>
                  <a:schemeClr val="tx2"/>
                </a:solidFill>
                <a:latin typeface="+mj-lt"/>
                <a:cs typeface="+mn-cs"/>
              </a:rPr>
              <a:t>that have a back bone. (vertebrae)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b="1" i="1" dirty="0">
                <a:solidFill>
                  <a:schemeClr val="tx2"/>
                </a:solidFill>
                <a:latin typeface="+mj-lt"/>
                <a:cs typeface="+mn-cs"/>
              </a:rPr>
              <a:t>Can you name any animals that don’t have backbones?</a:t>
            </a:r>
          </a:p>
        </p:txBody>
      </p:sp>
      <p:pic>
        <p:nvPicPr>
          <p:cNvPr id="2048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224212"/>
            <a:ext cx="6500813" cy="310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91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4"/>
          <p:cNvSpPr txBox="1">
            <a:spLocks noChangeArrowheads="1"/>
          </p:cNvSpPr>
          <p:nvPr/>
        </p:nvSpPr>
        <p:spPr bwMode="auto">
          <a:xfrm>
            <a:off x="457200" y="457200"/>
            <a:ext cx="86106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3200">
                <a:solidFill>
                  <a:srgbClr val="0070C0"/>
                </a:solidFill>
                <a:latin typeface="Tempus Sans ITC" pitchFamily="82" charset="0"/>
              </a:rPr>
              <a:t>	</a:t>
            </a:r>
            <a:endParaRPr lang="en-US" altLang="en-US" sz="2000">
              <a:solidFill>
                <a:srgbClr val="0070C0"/>
              </a:solidFill>
              <a:latin typeface="Tempus Sans ITC" pitchFamily="82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000">
                <a:solidFill>
                  <a:srgbClr val="0070C0"/>
                </a:solidFill>
                <a:latin typeface="Tempus Sans ITC" pitchFamily="82" charset="0"/>
              </a:rPr>
              <a:t>	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25450" y="407988"/>
            <a:ext cx="8261350" cy="103981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500" kern="1200" cap="all">
                <a:solidFill>
                  <a:srgbClr val="6B7D7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Vertebrates</a:t>
            </a:r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138" y="1828800"/>
            <a:ext cx="5641975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36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00" y="381000"/>
            <a:ext cx="73787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Triassic and Jurassic periods 180-135 million years ago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717675"/>
            <a:ext cx="8458200" cy="216852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2800" b="1" dirty="0" smtClean="0">
                <a:latin typeface="+mj-lt"/>
              </a:rPr>
              <a:t>1</a:t>
            </a:r>
            <a:r>
              <a:rPr lang="en-US" sz="2800" b="1" baseline="30000" dirty="0" smtClean="0">
                <a:latin typeface="+mj-lt"/>
              </a:rPr>
              <a:t>st</a:t>
            </a:r>
            <a:r>
              <a:rPr lang="en-US" sz="2800" b="1" dirty="0" smtClean="0">
                <a:latin typeface="+mj-lt"/>
              </a:rPr>
              <a:t> there were only dinosaurs, mammal-like reptiles, and sea creatures. </a:t>
            </a:r>
          </a:p>
          <a:p>
            <a:pPr eaLnBrk="1" hangingPunct="1">
              <a:defRPr/>
            </a:pPr>
            <a:r>
              <a:rPr lang="en-US" sz="2800" b="1" dirty="0" smtClean="0">
                <a:latin typeface="+mj-lt"/>
              </a:rPr>
              <a:t>When dinosaurs were most abundant, the first </a:t>
            </a:r>
            <a:r>
              <a:rPr lang="en-US" sz="2800" b="1" u="sng" dirty="0" smtClean="0">
                <a:latin typeface="+mj-lt"/>
              </a:rPr>
              <a:t>birds </a:t>
            </a:r>
            <a:r>
              <a:rPr lang="en-US" sz="2800" b="1" dirty="0" smtClean="0">
                <a:latin typeface="+mj-lt"/>
              </a:rPr>
              <a:t>and very small </a:t>
            </a:r>
            <a:r>
              <a:rPr lang="en-US" sz="2800" b="1" u="sng" dirty="0" smtClean="0">
                <a:latin typeface="+mj-lt"/>
              </a:rPr>
              <a:t>mammals</a:t>
            </a:r>
            <a:r>
              <a:rPr lang="en-US" sz="2800" b="1" dirty="0" smtClean="0">
                <a:latin typeface="+mj-lt"/>
              </a:rPr>
              <a:t> were seen.</a:t>
            </a:r>
          </a:p>
        </p:txBody>
      </p:sp>
      <p:sp>
        <p:nvSpPr>
          <p:cNvPr id="2560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2560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14800"/>
            <a:ext cx="3124200" cy="2344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019550"/>
            <a:ext cx="4762500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7" name="TextBox 4"/>
          <p:cNvSpPr txBox="1">
            <a:spLocks noChangeArrowheads="1"/>
          </p:cNvSpPr>
          <p:nvPr/>
        </p:nvSpPr>
        <p:spPr bwMode="auto">
          <a:xfrm>
            <a:off x="5334000" y="4019550"/>
            <a:ext cx="2895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Times New Roman" pitchFamily="18" charset="0"/>
              </a:rPr>
              <a:t>Archaeopteryx = ancestors of modern birds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28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2141</Words>
  <Application>Microsoft Office PowerPoint</Application>
  <PresentationFormat>Екран (4:3)</PresentationFormat>
  <Paragraphs>465</Paragraphs>
  <Slides>35</Slides>
  <Notes>35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35</vt:i4>
      </vt:variant>
    </vt:vector>
  </HeadingPairs>
  <TitlesOfParts>
    <vt:vector size="36" baseType="lpstr">
      <vt:lpstr>Office Theme</vt:lpstr>
      <vt:lpstr>Animal Science</vt:lpstr>
      <vt:lpstr>What is Animal Science?</vt:lpstr>
      <vt:lpstr>A Brief History of Animals</vt:lpstr>
      <vt:lpstr>A Brief History of Animals</vt:lpstr>
      <vt:lpstr>A Brief History of Animals</vt:lpstr>
      <vt:lpstr>Презентація PowerPoint</vt:lpstr>
      <vt:lpstr>Презентація PowerPoint</vt:lpstr>
      <vt:lpstr>Презентація PowerPoint</vt:lpstr>
      <vt:lpstr>Triassic and Jurassic periods 180-135 million years ago</vt:lpstr>
      <vt:lpstr>Triassic and Jurassic periods 180-135 million years ago</vt:lpstr>
      <vt:lpstr>Cretaceous period 135 to 70 million years ago</vt:lpstr>
      <vt:lpstr>Презентація PowerPoint</vt:lpstr>
      <vt:lpstr>Презентація PowerPoint</vt:lpstr>
      <vt:lpstr>Презентація PowerPoint</vt:lpstr>
      <vt:lpstr>Презентація PowerPoint</vt:lpstr>
      <vt:lpstr>Paleocene and Eocene epoch 70 to 40 MILLION YEARS AGO</vt:lpstr>
      <vt:lpstr>Summary</vt:lpstr>
      <vt:lpstr>Why aren’t mammals giant like Dinosaurs?</vt:lpstr>
      <vt:lpstr>Placental mammals</vt:lpstr>
      <vt:lpstr>Placental mammals</vt:lpstr>
      <vt:lpstr>Placental mammals</vt:lpstr>
      <vt:lpstr>Placental mammals</vt:lpstr>
      <vt:lpstr>When did Animal Science Start?</vt:lpstr>
      <vt:lpstr>Domestication</vt:lpstr>
      <vt:lpstr>Domestication</vt:lpstr>
      <vt:lpstr>Domestication</vt:lpstr>
      <vt:lpstr>Requirements to be considered domesticated</vt:lpstr>
      <vt:lpstr>Domestication</vt:lpstr>
      <vt:lpstr>Domestication</vt:lpstr>
      <vt:lpstr>Degrees of Domestication</vt:lpstr>
      <vt:lpstr>Degrees of Domestication</vt:lpstr>
      <vt:lpstr>Degrees of Domestication</vt:lpstr>
      <vt:lpstr>Domestication degrees</vt:lpstr>
      <vt:lpstr>Hybrids</vt:lpstr>
      <vt:lpstr>Key Questions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Animal Science</dc:title>
  <dc:creator>owner</dc:creator>
  <cp:lastModifiedBy>LEGION2</cp:lastModifiedBy>
  <cp:revision>3</cp:revision>
  <dcterms:created xsi:type="dcterms:W3CDTF">2014-01-31T16:02:33Z</dcterms:created>
  <dcterms:modified xsi:type="dcterms:W3CDTF">2016-01-12T14:10:20Z</dcterms:modified>
</cp:coreProperties>
</file>