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42" r:id="rId3"/>
    <p:sldId id="341" r:id="rId4"/>
    <p:sldId id="345" r:id="rId5"/>
    <p:sldId id="346" r:id="rId6"/>
    <p:sldId id="335" r:id="rId7"/>
    <p:sldId id="336" r:id="rId8"/>
    <p:sldId id="339" r:id="rId9"/>
    <p:sldId id="340" r:id="rId10"/>
    <p:sldId id="337" r:id="rId11"/>
    <p:sldId id="338" r:id="rId12"/>
    <p:sldId id="343" r:id="rId13"/>
    <p:sldId id="344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6600"/>
    <a:srgbClr val="000066"/>
    <a:srgbClr val="FF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>
      <p:cViewPr>
        <p:scale>
          <a:sx n="66" d="100"/>
          <a:sy n="66" d="100"/>
        </p:scale>
        <p:origin x="-1812" y="-7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0F5AF-DBAB-46E4-BEC2-9726924993FA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08513-BF84-4F43-988A-E6A2B2E62A56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205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ELEMENT CLASSES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ELEMENT CLASSES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0648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Nonmetals</a:t>
            </a:r>
          </a:p>
          <a:p>
            <a:endParaRPr lang="en-US" smtClean="0"/>
          </a:p>
          <a:p>
            <a:r>
              <a:rPr lang="en-US" smtClean="0"/>
              <a:t> Nonmetals are poor conductors of heat and     electricity</a:t>
            </a:r>
          </a:p>
          <a:p>
            <a:r>
              <a:rPr lang="en-US" smtClean="0"/>
              <a:t> Nonmetals tend to be brittle</a:t>
            </a:r>
          </a:p>
          <a:p>
            <a:r>
              <a:rPr lang="en-US" smtClean="0"/>
              <a:t> Many nonmetals are gases at room temperature</a:t>
            </a:r>
          </a:p>
          <a:p>
            <a:r>
              <a:rPr lang="en-US" smtClean="0"/>
              <a:t>Carbon, the graphite in “pencil lead” is a great example of a nonmetallic element.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Nonmetals</a:t>
            </a:r>
          </a:p>
          <a:p>
            <a:endParaRPr lang="en-US" smtClean="0"/>
          </a:p>
          <a:p>
            <a:r>
              <a:rPr lang="en-US" smtClean="0"/>
              <a:t> Nonmetals are poor conductors of heat and     electricity</a:t>
            </a:r>
          </a:p>
          <a:p>
            <a:r>
              <a:rPr lang="en-US" smtClean="0"/>
              <a:t> Nonmetals tend to be brittle</a:t>
            </a:r>
          </a:p>
          <a:p>
            <a:r>
              <a:rPr lang="en-US" smtClean="0"/>
              <a:t> Many nonmetals are gases at room temperature</a:t>
            </a:r>
          </a:p>
          <a:p>
            <a:r>
              <a:rPr lang="en-US" smtClean="0"/>
              <a:t>Carbon, the graphite in “pencil lead” is a great example of a nonmetallic element.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9892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Examples of Nonmetals</a:t>
            </a:r>
          </a:p>
          <a:p>
            <a:r>
              <a:rPr lang="en-US" smtClean="0"/>
              <a:t>Sulfur, S, was once known as “brimstone”</a:t>
            </a:r>
          </a:p>
          <a:p>
            <a:r>
              <a:rPr lang="en-US" smtClean="0"/>
              <a:t>Microspheres of phosphorus, P, a reactive nonmetal </a:t>
            </a:r>
          </a:p>
          <a:p>
            <a:r>
              <a:rPr lang="en-US" smtClean="0"/>
              <a:t>Graphite is not the only pure form of carbon, C. Diamond is also carbon; the color comes from impurities caught within the crystal structure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Examples of Nonmetals</a:t>
            </a:r>
          </a:p>
          <a:p>
            <a:r>
              <a:rPr lang="en-US" smtClean="0"/>
              <a:t>Sulfur, S, was once known as “brimstone”</a:t>
            </a:r>
          </a:p>
          <a:p>
            <a:r>
              <a:rPr lang="en-US" smtClean="0"/>
              <a:t>Microspheres of phosphorus, P, a reactive nonmetal </a:t>
            </a:r>
          </a:p>
          <a:p>
            <a:r>
              <a:rPr lang="en-US" smtClean="0"/>
              <a:t>Graphite is not the only pure form of carbon, C. Diamond is also carbon; the color comes from impurities caught within the crystal structure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72163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Halogens</a:t>
            </a:r>
          </a:p>
          <a:p>
            <a:r>
              <a:rPr lang="en-US" smtClean="0"/>
              <a:t> Halogens all have 7 valence electrons</a:t>
            </a:r>
          </a:p>
          <a:p>
            <a:r>
              <a:rPr lang="en-US" smtClean="0"/>
              <a:t> Halogens are never found pure in nature; they are too reactive</a:t>
            </a:r>
          </a:p>
          <a:p>
            <a:r>
              <a:rPr lang="en-US" smtClean="0"/>
              <a:t> Halogens in their pure form are diatomic molecules (F2, Cl2, Br2, and I2) </a:t>
            </a:r>
          </a:p>
          <a:p>
            <a:r>
              <a:rPr lang="en-US" smtClean="0"/>
              <a:t>Chlorine is a yellow-green poisonous gas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Halogens</a:t>
            </a:r>
          </a:p>
          <a:p>
            <a:r>
              <a:rPr lang="en-US" smtClean="0"/>
              <a:t> Halogens all have 7 valence electrons</a:t>
            </a:r>
          </a:p>
          <a:p>
            <a:r>
              <a:rPr lang="en-US" smtClean="0"/>
              <a:t> Halogens are never found pure in nature; they are too reactive</a:t>
            </a:r>
          </a:p>
          <a:p>
            <a:r>
              <a:rPr lang="en-US" smtClean="0"/>
              <a:t> Halogens in their pure form are diatomic molecules (F2, Cl2, Br2, and I2) </a:t>
            </a:r>
          </a:p>
          <a:p>
            <a:r>
              <a:rPr lang="en-US" smtClean="0"/>
              <a:t>Chlorine is a yellow-green poisonous gas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999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Noble Gases</a:t>
            </a:r>
          </a:p>
          <a:p>
            <a:r>
              <a:rPr lang="en-US" smtClean="0"/>
              <a:t> Noble gases have 8 valence electrons (except helium, which has only 2)</a:t>
            </a:r>
          </a:p>
          <a:p>
            <a:r>
              <a:rPr lang="en-US" smtClean="0"/>
              <a:t> Noble gases are ONLY found pure in nature – they are chemically unreactive</a:t>
            </a:r>
          </a:p>
          <a:p>
            <a:r>
              <a:rPr lang="en-US" smtClean="0"/>
              <a:t> Colorless, odorless and unreactive; they were among the last of the natural elements to be discovered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Noble Gases</a:t>
            </a:r>
          </a:p>
          <a:p>
            <a:r>
              <a:rPr lang="en-US" smtClean="0"/>
              <a:t> Noble gases have 8 valence electrons (except helium, which has only 2)</a:t>
            </a:r>
          </a:p>
          <a:p>
            <a:r>
              <a:rPr lang="en-US" smtClean="0"/>
              <a:t> Noble gases are ONLY found pure in nature – they are chemically unreactive</a:t>
            </a:r>
          </a:p>
          <a:p>
            <a:r>
              <a:rPr lang="en-US" smtClean="0"/>
              <a:t> Colorless, odorless and unreactive; they were among the last of the natural elements to be discovered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737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 smtClean="0"/>
          </a:p>
          <a:p>
            <a:r>
              <a:rPr lang="en-US" smtClean="0"/>
              <a:t>Students know how to use the periodic table to identify alkali metals, alkaline earth metals, transition metals, metals, semimetals (metalloids), nonmetals, halogens and noble gases.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 smtClean="0"/>
          </a:p>
          <a:p>
            <a:r>
              <a:rPr lang="en-US" smtClean="0"/>
              <a:t>Students know how to use the periodic table to identify alkali metals, alkaline earth metals, transition metals, metals, semimetals (metalloids), nonmetals, halogens and noble gases.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5755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7864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Alkali Metals</a:t>
            </a:r>
          </a:p>
          <a:p>
            <a:r>
              <a:rPr lang="en-US" smtClean="0"/>
              <a:t>All alkali metals have 1 valence electron</a:t>
            </a:r>
          </a:p>
          <a:p>
            <a:r>
              <a:rPr lang="en-US" smtClean="0"/>
              <a:t>Alkali metals are NEVER found pure in nature; they are too reactive</a:t>
            </a:r>
          </a:p>
          <a:p>
            <a:r>
              <a:rPr lang="en-US" smtClean="0"/>
              <a:t>Reactivity of these elements increases down the group</a:t>
            </a:r>
          </a:p>
          <a:p>
            <a:r>
              <a:rPr lang="en-US" smtClean="0"/>
              <a:t>Potassium, K reacts with water and must be stored in kerosene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Alkali Metals</a:t>
            </a:r>
          </a:p>
          <a:p>
            <a:r>
              <a:rPr lang="en-US" smtClean="0"/>
              <a:t>All alkali metals have 1 valence electron</a:t>
            </a:r>
          </a:p>
          <a:p>
            <a:r>
              <a:rPr lang="en-US" smtClean="0"/>
              <a:t>Alkali metals are NEVER found pure in nature; they are too reactive</a:t>
            </a:r>
          </a:p>
          <a:p>
            <a:r>
              <a:rPr lang="en-US" smtClean="0"/>
              <a:t>Reactivity of these elements increases down the group</a:t>
            </a:r>
          </a:p>
          <a:p>
            <a:r>
              <a:rPr lang="en-US" smtClean="0"/>
              <a:t>Potassium, K reacts with water and must be stored in kerosene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8566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Alkaline Earth Metals</a:t>
            </a:r>
          </a:p>
          <a:p>
            <a:r>
              <a:rPr lang="en-US" smtClean="0"/>
              <a:t>All alkaline earth metals have 2 valence electrons</a:t>
            </a:r>
          </a:p>
          <a:p>
            <a:r>
              <a:rPr lang="en-US" smtClean="0"/>
              <a:t>Alkaline earth metals are less reactive than alkali  metals</a:t>
            </a:r>
          </a:p>
          <a:p>
            <a:r>
              <a:rPr lang="en-US" smtClean="0"/>
              <a:t>Alkaline earth metals are not found pure in nature; they are too reactive</a:t>
            </a:r>
          </a:p>
          <a:p>
            <a:r>
              <a:rPr lang="en-US" smtClean="0"/>
              <a:t>The word “alkaline” means “basic” </a:t>
            </a:r>
          </a:p>
          <a:p>
            <a:r>
              <a:rPr lang="en-US" smtClean="0"/>
              <a:t>common bases include salts of the metals</a:t>
            </a:r>
          </a:p>
          <a:p>
            <a:r>
              <a:rPr lang="en-US" smtClean="0"/>
              <a:t>Ca(OH)2</a:t>
            </a:r>
          </a:p>
          <a:p>
            <a:r>
              <a:rPr lang="en-US" smtClean="0"/>
              <a:t>Mg(OH)2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Alkaline Earth Metals</a:t>
            </a:r>
          </a:p>
          <a:p>
            <a:r>
              <a:rPr lang="en-US" smtClean="0"/>
              <a:t>All alkaline earth metals have 2 valence electrons</a:t>
            </a:r>
          </a:p>
          <a:p>
            <a:r>
              <a:rPr lang="en-US" smtClean="0"/>
              <a:t>Alkaline earth metals are less reactive than alkali  metals</a:t>
            </a:r>
          </a:p>
          <a:p>
            <a:r>
              <a:rPr lang="en-US" smtClean="0"/>
              <a:t>Alkaline earth metals are not found pure in nature; they are too reactive</a:t>
            </a:r>
          </a:p>
          <a:p>
            <a:r>
              <a:rPr lang="en-US" smtClean="0"/>
              <a:t>The word “alkaline” means “basic” </a:t>
            </a:r>
          </a:p>
          <a:p>
            <a:r>
              <a:rPr lang="en-US" smtClean="0"/>
              <a:t>common bases include salts of the metals</a:t>
            </a:r>
          </a:p>
          <a:p>
            <a:r>
              <a:rPr lang="en-US" smtClean="0"/>
              <a:t>Ca(OH)2</a:t>
            </a:r>
          </a:p>
          <a:p>
            <a:r>
              <a:rPr lang="en-US" smtClean="0"/>
              <a:t>Mg(OH)2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573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Metals</a:t>
            </a:r>
          </a:p>
          <a:p>
            <a:r>
              <a:rPr lang="en-US" smtClean="0"/>
              <a:t> Metals are good conductors of heat and electricity</a:t>
            </a:r>
          </a:p>
          <a:p>
            <a:r>
              <a:rPr lang="en-US" smtClean="0"/>
              <a:t> Metals are malleable</a:t>
            </a:r>
          </a:p>
          <a:p>
            <a:r>
              <a:rPr lang="en-US" smtClean="0"/>
              <a:t> Metals are ductile</a:t>
            </a:r>
          </a:p>
          <a:p>
            <a:r>
              <a:rPr lang="en-US" smtClean="0"/>
              <a:t> Metals have high tensile strength</a:t>
            </a:r>
          </a:p>
          <a:p>
            <a:r>
              <a:rPr lang="en-US" smtClean="0"/>
              <a:t> Metals have luster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Properties of Metals</a:t>
            </a:r>
          </a:p>
          <a:p>
            <a:r>
              <a:rPr lang="en-US" smtClean="0"/>
              <a:t> Metals are good conductors of heat and electricity</a:t>
            </a:r>
          </a:p>
          <a:p>
            <a:r>
              <a:rPr lang="en-US" smtClean="0"/>
              <a:t> Metals are malleable</a:t>
            </a:r>
          </a:p>
          <a:p>
            <a:r>
              <a:rPr lang="en-US" smtClean="0"/>
              <a:t> Metals are ductile</a:t>
            </a:r>
          </a:p>
          <a:p>
            <a:r>
              <a:rPr lang="en-US" smtClean="0"/>
              <a:t> Metals have high tensile strength</a:t>
            </a:r>
          </a:p>
          <a:p>
            <a:r>
              <a:rPr lang="en-US" smtClean="0"/>
              <a:t> Metals have luster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8131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Transition </a:t>
            </a:r>
            <a:br>
              <a:rPr lang="en-US" smtClean="0"/>
            </a:br>
            <a:r>
              <a:rPr lang="en-US" smtClean="0"/>
              <a:t>Metals</a:t>
            </a:r>
          </a:p>
          <a:p>
            <a:r>
              <a:rPr lang="en-US" smtClean="0"/>
              <a:t>Copper, Cu, is a relatively soft metal, and a very good electrical conductor.</a:t>
            </a:r>
          </a:p>
          <a:p>
            <a:r>
              <a:rPr lang="en-US" smtClean="0"/>
              <a:t>Mercury, Hg, is the only metal that exists as a liquid at room temperature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Transition </a:t>
            </a:r>
            <a:br>
              <a:rPr lang="en-US" smtClean="0"/>
            </a:br>
            <a:r>
              <a:rPr lang="en-US" smtClean="0"/>
              <a:t>Metals</a:t>
            </a:r>
          </a:p>
          <a:p>
            <a:r>
              <a:rPr lang="en-US" smtClean="0"/>
              <a:t>Copper, Cu, is a relatively soft metal, and a very good electrical conductor.</a:t>
            </a:r>
          </a:p>
          <a:p>
            <a:r>
              <a:rPr lang="en-US" smtClean="0"/>
              <a:t>Mercury, Hg, is the only metal that exists as a liquid at room temperature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6054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Properties of </a:t>
            </a:r>
            <a:br>
              <a:rPr lang="en-US" smtClean="0"/>
            </a:br>
            <a:r>
              <a:rPr lang="en-US" smtClean="0"/>
              <a:t>Metalloids</a:t>
            </a:r>
          </a:p>
          <a:p>
            <a:r>
              <a:rPr lang="en-US" smtClean="0"/>
              <a:t> They have properties of both metals and nonmetals.</a:t>
            </a:r>
          </a:p>
          <a:p>
            <a:r>
              <a:rPr lang="en-US" smtClean="0"/>
              <a:t>Metalloids are more brittle than metals, less brittle than most nonmetallic solids</a:t>
            </a:r>
          </a:p>
          <a:p>
            <a:r>
              <a:rPr lang="en-US" smtClean="0"/>
              <a:t> Metalloids are semiconductors of electricity</a:t>
            </a:r>
          </a:p>
          <a:p>
            <a:r>
              <a:rPr lang="en-US" smtClean="0"/>
              <a:t> Some metalloids possess metallic luster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Properties of </a:t>
            </a:r>
            <a:br>
              <a:rPr lang="en-US" smtClean="0"/>
            </a:br>
            <a:r>
              <a:rPr lang="en-US" smtClean="0"/>
              <a:t>Metalloids</a:t>
            </a:r>
          </a:p>
          <a:p>
            <a:r>
              <a:rPr lang="en-US" smtClean="0"/>
              <a:t> They have properties of both metals and nonmetals.</a:t>
            </a:r>
          </a:p>
          <a:p>
            <a:r>
              <a:rPr lang="en-US" smtClean="0"/>
              <a:t>Metalloids are more brittle than metals, less brittle than most nonmetallic solids</a:t>
            </a:r>
          </a:p>
          <a:p>
            <a:r>
              <a:rPr lang="en-US" smtClean="0"/>
              <a:t> Metalloids are semiconductors of electricity</a:t>
            </a:r>
          </a:p>
          <a:p>
            <a:r>
              <a:rPr lang="en-US" smtClean="0"/>
              <a:t> Some metalloids possess metallic luster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5242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Silicon, Si – A Metalloid</a:t>
            </a:r>
          </a:p>
          <a:p>
            <a:r>
              <a:rPr lang="en-US" smtClean="0"/>
              <a:t> Silicon has metallic luster</a:t>
            </a:r>
          </a:p>
          <a:p>
            <a:r>
              <a:rPr lang="en-US" smtClean="0"/>
              <a:t> Silicon is brittle like a nonmetal</a:t>
            </a:r>
          </a:p>
          <a:p>
            <a:r>
              <a:rPr lang="en-US" smtClean="0"/>
              <a:t> Silicon is a semiconductor of electricity</a:t>
            </a:r>
          </a:p>
          <a:p>
            <a:endParaRPr lang="en-US" smtClean="0"/>
          </a:p>
          <a:p>
            <a:r>
              <a:rPr lang="en-US" smtClean="0"/>
              <a:t>Other metalloids include:</a:t>
            </a:r>
          </a:p>
          <a:p>
            <a:r>
              <a:rPr lang="en-US" smtClean="0"/>
              <a:t> Boron, B</a:t>
            </a:r>
          </a:p>
          <a:p>
            <a:r>
              <a:rPr lang="en-US" smtClean="0"/>
              <a:t> Germanium, Ge</a:t>
            </a:r>
          </a:p>
          <a:p>
            <a:r>
              <a:rPr lang="en-US" smtClean="0"/>
              <a:t> Arsenic, As</a:t>
            </a:r>
          </a:p>
          <a:p>
            <a:r>
              <a:rPr lang="en-US" smtClean="0"/>
              <a:t> Antimony, Sb</a:t>
            </a:r>
          </a:p>
          <a:p>
            <a:r>
              <a:rPr lang="en-US" smtClean="0"/>
              <a:t> Tellurium, Te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Silicon, Si – A Metalloid</a:t>
            </a:r>
          </a:p>
          <a:p>
            <a:r>
              <a:rPr lang="en-US" smtClean="0"/>
              <a:t> Silicon has metallic luster</a:t>
            </a:r>
          </a:p>
          <a:p>
            <a:r>
              <a:rPr lang="en-US" smtClean="0"/>
              <a:t> Silicon is brittle like a nonmetal</a:t>
            </a:r>
          </a:p>
          <a:p>
            <a:r>
              <a:rPr lang="en-US" smtClean="0"/>
              <a:t> Silicon is a semiconductor of electricity</a:t>
            </a:r>
          </a:p>
          <a:p>
            <a:endParaRPr lang="en-US" smtClean="0"/>
          </a:p>
          <a:p>
            <a:r>
              <a:rPr lang="en-US" smtClean="0"/>
              <a:t>Other metalloids include:</a:t>
            </a:r>
          </a:p>
          <a:p>
            <a:r>
              <a:rPr lang="en-US" smtClean="0"/>
              <a:t> Boron, B</a:t>
            </a:r>
          </a:p>
          <a:p>
            <a:r>
              <a:rPr lang="en-US" smtClean="0"/>
              <a:t> Germanium, Ge</a:t>
            </a:r>
          </a:p>
          <a:p>
            <a:r>
              <a:rPr lang="en-US" smtClean="0"/>
              <a:t> Arsenic, As</a:t>
            </a:r>
          </a:p>
          <a:p>
            <a:r>
              <a:rPr lang="en-US" smtClean="0"/>
              <a:t> Antimony, Sb</a:t>
            </a:r>
          </a:p>
          <a:p>
            <a:r>
              <a:rPr lang="en-US" smtClean="0"/>
              <a:t> Tellurium, Te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8674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72E14-9D39-44D4-A76B-1CBAB5F245D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B33D6-A4B5-414A-B062-2C4FF234045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8F500-8A55-4E52-972B-C82356FD274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C0B03C-0573-4094-ABF5-C30DA0B097A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93F16-D784-4E16-B51C-EABFB3BEE90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9412A-C423-4A2C-AF78-71CE14CADDF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F7B76-BF4B-4535-B5F0-D95DC5B324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0FA96-5CAE-4C56-9AB4-CCBD0662EDA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019EE-CDB6-4645-AC5A-63662969B12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0F781-F4D3-4F20-AF3C-AF039749C81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9B40A-C2BE-46E9-B4C2-55580461F03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D57DA-83ED-4361-8E8A-E45AFC24FF5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6C9ABD2-9CB6-46B5-AC8F-4965D70775D2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hyperlink" Target="http://amazingrust.com/experiments/how_to/Images/Chlorine_gas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File:Natriu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n-US" sz="5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ELEMENT CLASSES</a:t>
            </a:r>
            <a:endParaRPr lang="en-US" sz="5400" u="sng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4191000" cy="6096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Nonmetals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304800" y="685800"/>
            <a:ext cx="5029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C00000"/>
              </a:buClr>
            </a:pPr>
            <a:endParaRPr lang="en-US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 Nonmetals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are poor conductors of heat and     </a:t>
            </a:r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electricity</a:t>
            </a:r>
            <a:endParaRPr lang="en-US" sz="2800" dirty="0">
              <a:solidFill>
                <a:schemeClr val="tx1"/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Nonmetals tend to be brittle</a:t>
            </a:r>
          </a:p>
          <a:p>
            <a:pPr eaLnBrk="1" hangingPunct="1">
              <a:spcBef>
                <a:spcPct val="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Many nonmetals are gases at room temperature</a:t>
            </a:r>
          </a:p>
        </p:txBody>
      </p:sp>
      <p:pic>
        <p:nvPicPr>
          <p:cNvPr id="5" name="Picture 4" descr="NonMetal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762000"/>
            <a:ext cx="2924629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File:GraphiteUSG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95800"/>
            <a:ext cx="2133600" cy="209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95600" y="5029200"/>
            <a:ext cx="586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omic Sans MS" pitchFamily="66" charset="0"/>
              </a:rPr>
              <a:t>Carbon, the graphite in “pencil lead” is a great example of a nonmetallic element.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1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1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1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Examples of Nonmetals</a:t>
            </a:r>
          </a:p>
        </p:txBody>
      </p:sp>
      <p:pic>
        <p:nvPicPr>
          <p:cNvPr id="142339" name="Picture 3" descr="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1371600"/>
            <a:ext cx="2114550" cy="1749425"/>
          </a:xfrm>
          <a:prstGeom prst="rect">
            <a:avLst/>
          </a:prstGeom>
          <a:noFill/>
        </p:spPr>
      </p:pic>
      <p:pic>
        <p:nvPicPr>
          <p:cNvPr id="142340" name="Picture 4" descr="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1524000"/>
            <a:ext cx="1828800" cy="1371600"/>
          </a:xfrm>
          <a:prstGeom prst="rect">
            <a:avLst/>
          </a:prstGeom>
          <a:noFill/>
        </p:spPr>
      </p:pic>
      <p:pic>
        <p:nvPicPr>
          <p:cNvPr id="142341" name="Picture 5" descr="HOP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3429000"/>
            <a:ext cx="3252788" cy="2657475"/>
          </a:xfrm>
          <a:prstGeom prst="rect">
            <a:avLst/>
          </a:prstGeom>
          <a:noFill/>
        </p:spPr>
      </p:pic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228600" y="1600200"/>
            <a:ext cx="2606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Sulfur, S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was once known as “brimstone”</a:t>
            </a:r>
          </a:p>
        </p:txBody>
      </p:sp>
      <p:sp>
        <p:nvSpPr>
          <p:cNvPr id="142343" name="Text Box 7"/>
          <p:cNvSpPr txBox="1">
            <a:spLocks noChangeArrowheads="1"/>
          </p:cNvSpPr>
          <p:nvPr/>
        </p:nvSpPr>
        <p:spPr bwMode="auto">
          <a:xfrm>
            <a:off x="6705600" y="1341438"/>
            <a:ext cx="2438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Microspheres of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phosphorus, P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a reactive nonmetal </a:t>
            </a:r>
          </a:p>
        </p:txBody>
      </p:sp>
      <p:sp>
        <p:nvSpPr>
          <p:cNvPr id="142344" name="Text Box 8"/>
          <p:cNvSpPr txBox="1">
            <a:spLocks noChangeArrowheads="1"/>
          </p:cNvSpPr>
          <p:nvPr/>
        </p:nvSpPr>
        <p:spPr bwMode="auto">
          <a:xfrm>
            <a:off x="533400" y="3581400"/>
            <a:ext cx="4267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Graphite is not the only pure form of </a:t>
            </a: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carbon, C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. Diamond is also carbon; the color comes from impurities caught within the crystal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2" grpId="0" autoUpdateAnimBg="0"/>
      <p:bldP spid="142343" grpId="0" autoUpdateAnimBg="0"/>
      <p:bldP spid="14234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Halogens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" name="Picture 2" descr="Halogen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800" y="762000"/>
            <a:ext cx="810392" cy="502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09600" y="990600"/>
            <a:ext cx="6477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Halogens all have 7 valence electrons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Halogens are never found pure in nature; they are too reactive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Halogens in their pure form are diatomic molecules (F</a:t>
            </a:r>
            <a:r>
              <a:rPr lang="en-US" sz="28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, Cl</a:t>
            </a:r>
            <a:r>
              <a:rPr lang="en-US" sz="28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, Br</a:t>
            </a:r>
            <a:r>
              <a:rPr lang="en-US" sz="28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, and I</a:t>
            </a:r>
            <a:r>
              <a:rPr lang="en-US" sz="28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) 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0" name="Picture 2" descr="http://amazingrust.com/experiments/how_to/Images/Chlorine_gas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4724400"/>
            <a:ext cx="1600200" cy="1728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62200" y="5029200"/>
            <a:ext cx="510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+mn-lt"/>
              </a:rPr>
              <a:t>Chlorine is a yellow-green poisonous gas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Noble Gases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" name="Picture 2" descr="NobleGas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152400"/>
            <a:ext cx="699035" cy="6477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" y="1143000"/>
            <a:ext cx="701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Noble gases have 8 valence electrons (except helium, which has only 2)</a:t>
            </a:r>
          </a:p>
          <a:p>
            <a:pPr>
              <a:buBlip>
                <a:blip r:embed="rId4"/>
              </a:buBlip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Noble gases are ONLY found pure in nature – they are chemically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unreactive</a:t>
            </a:r>
            <a:endParaRPr lang="en-US" sz="2800" dirty="0" smtClean="0">
              <a:solidFill>
                <a:schemeClr val="tx1"/>
              </a:solidFill>
              <a:latin typeface="+mn-lt"/>
            </a:endParaRPr>
          </a:p>
          <a:p>
            <a:pPr>
              <a:buBlip>
                <a:blip r:embed="rId4"/>
              </a:buBlip>
            </a:pP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 Colorless, odorless and </a:t>
            </a:r>
            <a:r>
              <a:rPr lang="en-US" sz="2800" dirty="0" err="1" smtClean="0">
                <a:solidFill>
                  <a:schemeClr val="tx1"/>
                </a:solidFill>
                <a:latin typeface="+mn-lt"/>
              </a:rPr>
              <a:t>unreactive</a:t>
            </a:r>
            <a:r>
              <a:rPr lang="en-US" sz="2800" dirty="0" smtClean="0">
                <a:solidFill>
                  <a:schemeClr val="tx1"/>
                </a:solidFill>
                <a:latin typeface="+mn-lt"/>
              </a:rPr>
              <a:t>; they were among the last of the natural elements to be discovered</a:t>
            </a:r>
            <a:endParaRPr lang="en-US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5400" dirty="0" smtClean="0">
                <a:solidFill>
                  <a:srgbClr val="006600"/>
                </a:solidFill>
              </a:rPr>
              <a:t>CA Standards</a:t>
            </a:r>
            <a:endParaRPr lang="en-US" sz="5400" dirty="0">
              <a:solidFill>
                <a:srgbClr val="0066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1447800"/>
            <a:ext cx="7696200" cy="4216539"/>
          </a:xfrm>
          <a:prstGeom prst="rect">
            <a:avLst/>
          </a:prstGeom>
          <a:ln/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en-US" i="1" dirty="0" smtClean="0">
              <a:solidFill>
                <a:srgbClr val="006600"/>
              </a:solidFill>
              <a:latin typeface="+mn-lt"/>
            </a:endParaRPr>
          </a:p>
          <a:p>
            <a:r>
              <a:rPr lang="en-US" sz="3200" i="1" dirty="0" smtClean="0">
                <a:solidFill>
                  <a:srgbClr val="006600"/>
                </a:solidFill>
                <a:latin typeface="+mn-lt"/>
              </a:rPr>
              <a:t>Students </a:t>
            </a:r>
            <a:r>
              <a:rPr lang="en-US" sz="3200" i="1" dirty="0">
                <a:solidFill>
                  <a:srgbClr val="006600"/>
                </a:solidFill>
                <a:latin typeface="+mn-lt"/>
              </a:rPr>
              <a:t>know </a:t>
            </a:r>
            <a:r>
              <a:rPr lang="en-US" sz="3200" dirty="0">
                <a:solidFill>
                  <a:srgbClr val="006600"/>
                </a:solidFill>
                <a:latin typeface="+mn-lt"/>
              </a:rPr>
              <a:t>how to use the periodic table to identify </a:t>
            </a:r>
            <a:r>
              <a:rPr lang="en-US" sz="3200" dirty="0" smtClean="0">
                <a:solidFill>
                  <a:srgbClr val="006600"/>
                </a:solidFill>
                <a:latin typeface="+mn-lt"/>
              </a:rPr>
              <a:t>alkali metals, alkaline earth metals, transition metals, metals</a:t>
            </a:r>
            <a:r>
              <a:rPr lang="en-US" sz="3200" dirty="0">
                <a:solidFill>
                  <a:srgbClr val="006600"/>
                </a:solidFill>
                <a:latin typeface="+mn-lt"/>
              </a:rPr>
              <a:t>, </a:t>
            </a:r>
            <a:r>
              <a:rPr lang="en-US" sz="3200" dirty="0" smtClean="0">
                <a:solidFill>
                  <a:srgbClr val="006600"/>
                </a:solidFill>
                <a:latin typeface="+mn-lt"/>
              </a:rPr>
              <a:t>semimetals (metalloids), </a:t>
            </a:r>
            <a:r>
              <a:rPr lang="en-US" sz="3200" dirty="0">
                <a:solidFill>
                  <a:srgbClr val="006600"/>
                </a:solidFill>
                <a:latin typeface="+mn-lt"/>
              </a:rPr>
              <a:t>nonmetals, </a:t>
            </a:r>
            <a:r>
              <a:rPr lang="en-US" sz="3200" dirty="0" smtClean="0">
                <a:solidFill>
                  <a:srgbClr val="006600"/>
                </a:solidFill>
                <a:latin typeface="+mn-lt"/>
              </a:rPr>
              <a:t>halogens and noble gases.</a:t>
            </a:r>
            <a:r>
              <a:rPr lang="en-US" sz="3200" i="1" dirty="0" smtClean="0">
                <a:solidFill>
                  <a:srgbClr val="006600"/>
                </a:solidFill>
                <a:latin typeface="+mn-lt"/>
              </a:rPr>
              <a:t> </a:t>
            </a:r>
          </a:p>
          <a:p>
            <a:endParaRPr lang="en-US" dirty="0">
              <a:solidFill>
                <a:srgbClr val="0066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ElementClass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4343400" cy="1143000"/>
          </a:xfrm>
        </p:spPr>
        <p:txBody>
          <a:bodyPr/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Alkali Metals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5257800" cy="4114800"/>
          </a:xfrm>
        </p:spPr>
        <p:txBody>
          <a:bodyPr/>
          <a:lstStyle/>
          <a:p>
            <a:pPr>
              <a:buClr>
                <a:srgbClr val="000066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All alkali metals have 1 valence electron</a:t>
            </a:r>
          </a:p>
          <a:p>
            <a:pPr>
              <a:buClr>
                <a:srgbClr val="000066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Alkali metals are NEVER found pure in nature; they are too reactive</a:t>
            </a:r>
          </a:p>
          <a:p>
            <a:pPr>
              <a:buClr>
                <a:srgbClr val="000066"/>
              </a:buClr>
              <a:buFont typeface="Wingdings" pitchFamily="2" charset="2"/>
              <a:buChar char="v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Reactivity of these elements increases down the group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533400"/>
            <a:ext cx="1189038" cy="2308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81800" y="3048000"/>
            <a:ext cx="21494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US" u="sng" dirty="0">
                <a:solidFill>
                  <a:srgbClr val="C00000"/>
                </a:solidFill>
                <a:latin typeface="Comic Sans MS" pitchFamily="66" charset="0"/>
              </a:rPr>
              <a:t>Potassium, K</a:t>
            </a:r>
            <a:r>
              <a:rPr lang="en-US" dirty="0">
                <a:solidFill>
                  <a:srgbClr val="C00000"/>
                </a:solidFill>
                <a:latin typeface="Comic Sans MS" pitchFamily="66" charset="0"/>
              </a:rPr>
              <a:t> reacts with water and must be stored in kerosene</a:t>
            </a:r>
          </a:p>
        </p:txBody>
      </p:sp>
      <p:pic>
        <p:nvPicPr>
          <p:cNvPr id="6" name="Picture 5" descr="alkali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533400"/>
            <a:ext cx="762000" cy="5911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Alkaline Earth Metals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7772400" cy="51816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All alkaline earth metals have 2 valence electrons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Alkaline earth metals are less reactive than alkali  metals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Alkaline earth metals are not found pure in nature; they are too reactive</a:t>
            </a: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The word “alkaline” means “basic” </a:t>
            </a:r>
          </a:p>
          <a:p>
            <a:pPr lvl="1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common bases include salts of the metals</a:t>
            </a:r>
          </a:p>
          <a:p>
            <a:pPr lvl="2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Ca(OH)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  <a:p>
            <a:pPr lvl="2"/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Mg(OH)</a:t>
            </a:r>
            <a:r>
              <a:rPr lang="en-US" sz="28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 descr="alkalineEarth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400" y="139700"/>
            <a:ext cx="838200" cy="6489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</a:rPr>
              <a:t>Properties of Metals</a:t>
            </a: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4724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Metals are good conductors of heat and electricity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Metals are malleable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Metals are ductile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Metals have high tensile strength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Metals have luster</a:t>
            </a:r>
          </a:p>
        </p:txBody>
      </p:sp>
      <p:pic>
        <p:nvPicPr>
          <p:cNvPr id="139268" name="Picture 4" descr="11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143000"/>
            <a:ext cx="3760788" cy="51387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3200400" cy="2362200"/>
          </a:xfrm>
        </p:spPr>
        <p:txBody>
          <a:bodyPr/>
          <a:lstStyle/>
          <a:p>
            <a:r>
              <a:rPr lang="en-US" sz="4000" u="sng" dirty="0" smtClean="0">
                <a:solidFill>
                  <a:schemeClr val="tx1"/>
                </a:solidFill>
              </a:rPr>
              <a:t>Transition </a:t>
            </a:r>
            <a:br>
              <a:rPr lang="en-US" sz="4000" u="sng" dirty="0" smtClean="0">
                <a:solidFill>
                  <a:schemeClr val="tx1"/>
                </a:solidFill>
              </a:rPr>
            </a:br>
            <a:r>
              <a:rPr lang="en-US" sz="4000" u="sng" dirty="0" smtClean="0">
                <a:solidFill>
                  <a:schemeClr val="tx1"/>
                </a:solidFill>
              </a:rPr>
              <a:t>Metals</a:t>
            </a:r>
            <a:endParaRPr lang="en-US" sz="4000" u="sng" dirty="0">
              <a:solidFill>
                <a:schemeClr val="tx1"/>
              </a:solidFill>
            </a:endParaRPr>
          </a:p>
        </p:txBody>
      </p:sp>
      <p:pic>
        <p:nvPicPr>
          <p:cNvPr id="140295" name="Picture 7" descr="C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352800"/>
            <a:ext cx="3600450" cy="2035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0296" name="Picture 8" descr="H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733800"/>
            <a:ext cx="1771650" cy="163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0297" name="Text Box 9"/>
          <p:cNvSpPr txBox="1">
            <a:spLocks noChangeArrowheads="1"/>
          </p:cNvSpPr>
          <p:nvPr/>
        </p:nvSpPr>
        <p:spPr bwMode="auto">
          <a:xfrm>
            <a:off x="0" y="5486400"/>
            <a:ext cx="464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Copper, Cu,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is a relatively soft metal, and a very good electrical conductor.</a:t>
            </a:r>
          </a:p>
        </p:txBody>
      </p:sp>
      <p:sp>
        <p:nvSpPr>
          <p:cNvPr id="140298" name="Text Box 10"/>
          <p:cNvSpPr txBox="1">
            <a:spLocks noChangeArrowheads="1"/>
          </p:cNvSpPr>
          <p:nvPr/>
        </p:nvSpPr>
        <p:spPr bwMode="auto">
          <a:xfrm>
            <a:off x="4724400" y="5486400"/>
            <a:ext cx="4343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u="sng" dirty="0">
                <a:solidFill>
                  <a:schemeClr val="tx1"/>
                </a:solidFill>
                <a:latin typeface="Comic Sans MS" pitchFamily="66" charset="0"/>
              </a:rPr>
              <a:t>Mercury, Hg</a:t>
            </a: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, is the only metal that exists as a liquid at room temperature</a:t>
            </a:r>
          </a:p>
        </p:txBody>
      </p:sp>
      <p:pic>
        <p:nvPicPr>
          <p:cNvPr id="9" name="Picture 8" descr="TransitionMetals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0" y="304800"/>
            <a:ext cx="5895975" cy="3228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0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7" grpId="0" autoUpdateAnimBg="0"/>
      <p:bldP spid="14029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5562600" cy="1295400"/>
          </a:xfrm>
        </p:spPr>
        <p:txBody>
          <a:bodyPr/>
          <a:lstStyle/>
          <a:p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Properties of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Metalloids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548639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They have properties of both metals and nonmetals.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Metalloids are more brittle than metals, less brittle than most nonmetallic solids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Metalloids are semiconductors of electricity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Some metalloids possess metallic luster</a:t>
            </a:r>
          </a:p>
        </p:txBody>
      </p:sp>
      <p:pic>
        <p:nvPicPr>
          <p:cNvPr id="6" name="Picture 5" descr="metalloid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762000"/>
            <a:ext cx="3352800" cy="55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Silicon, Si – A Metalloid</a:t>
            </a:r>
          </a:p>
        </p:txBody>
      </p:sp>
      <p:pic>
        <p:nvPicPr>
          <p:cNvPr id="144387" name="Picture 3" descr="S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219200"/>
            <a:ext cx="2035175" cy="1531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4388" name="Text Box 4"/>
          <p:cNvSpPr txBox="1">
            <a:spLocks noChangeArrowheads="1"/>
          </p:cNvSpPr>
          <p:nvPr/>
        </p:nvSpPr>
        <p:spPr bwMode="auto">
          <a:xfrm>
            <a:off x="3124200" y="990600"/>
            <a:ext cx="5426075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Silicon has metallic luster</a:t>
            </a: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Silicon is brittle like a nonmetal</a:t>
            </a: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 Silicon is a semiconductor of electricity</a:t>
            </a:r>
          </a:p>
          <a:p>
            <a:pPr eaLnBrk="1" hangingPunct="1">
              <a:spcBef>
                <a:spcPct val="0"/>
              </a:spcBef>
              <a:buClr>
                <a:schemeClr val="accent1"/>
              </a:buClr>
              <a:buFont typeface="Wingdings" pitchFamily="2" charset="2"/>
              <a:buNone/>
            </a:pPr>
            <a:endParaRPr lang="en-US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44389" name="Text Box 5"/>
          <p:cNvSpPr txBox="1">
            <a:spLocks noChangeArrowheads="1"/>
          </p:cNvSpPr>
          <p:nvPr/>
        </p:nvSpPr>
        <p:spPr bwMode="auto">
          <a:xfrm>
            <a:off x="685800" y="3429000"/>
            <a:ext cx="45768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sz="2800" dirty="0">
                <a:solidFill>
                  <a:schemeClr val="tx1"/>
                </a:solidFill>
                <a:latin typeface="Comic Sans MS" pitchFamily="66" charset="0"/>
              </a:rPr>
              <a:t>Other metalloids include:</a:t>
            </a:r>
          </a:p>
        </p:txBody>
      </p:sp>
      <p:sp>
        <p:nvSpPr>
          <p:cNvPr id="144390" name="Text Box 6"/>
          <p:cNvSpPr txBox="1">
            <a:spLocks noChangeArrowheads="1"/>
          </p:cNvSpPr>
          <p:nvPr/>
        </p:nvSpPr>
        <p:spPr bwMode="auto">
          <a:xfrm>
            <a:off x="990600" y="4114800"/>
            <a:ext cx="322876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Boron, B</a:t>
            </a: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Germanium, </a:t>
            </a:r>
            <a:r>
              <a:rPr lang="en-US" sz="28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Ge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Arsenic, As</a:t>
            </a: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Antimony, </a:t>
            </a:r>
            <a:r>
              <a:rPr lang="en-US" sz="2800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Sb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Ø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Tellurium, Te</a:t>
            </a:r>
          </a:p>
        </p:txBody>
      </p:sp>
      <p:pic>
        <p:nvPicPr>
          <p:cNvPr id="144391" name="Picture 7" descr="intelp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3581400"/>
            <a:ext cx="2286000" cy="2251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4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4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4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4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4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4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4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4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4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4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 build="p" autoUpdateAnimBg="0"/>
      <p:bldP spid="144389" grpId="0" autoUpdateAnimBg="0"/>
      <p:bldP spid="144390" grpId="0" build="p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Data\Microsoft\Templates\Blank Presentation.pot</Template>
  <TotalTime>1607</TotalTime>
  <Words>1276</Words>
  <Application>Microsoft Office PowerPoint</Application>
  <PresentationFormat>Екран (4:3)</PresentationFormat>
  <Paragraphs>184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Blank Presentation</vt:lpstr>
      <vt:lpstr>ELEMENT CLASSES</vt:lpstr>
      <vt:lpstr>CA Standards</vt:lpstr>
      <vt:lpstr>Презентація PowerPoint</vt:lpstr>
      <vt:lpstr>Alkali Metals</vt:lpstr>
      <vt:lpstr>Alkaline Earth Metals</vt:lpstr>
      <vt:lpstr>Properties of Metals</vt:lpstr>
      <vt:lpstr>Transition  Metals</vt:lpstr>
      <vt:lpstr>Properties of  Metalloids</vt:lpstr>
      <vt:lpstr>Silicon, Si – A Metalloid</vt:lpstr>
      <vt:lpstr>Nonmetals</vt:lpstr>
      <vt:lpstr>Examples of Nonmetals</vt:lpstr>
      <vt:lpstr>Halogens</vt:lpstr>
      <vt:lpstr>Noble Gases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 Chemistry Chapter 7</dc:title>
  <dc:creator>Andy Allan</dc:creator>
  <cp:lastModifiedBy>RomaK</cp:lastModifiedBy>
  <cp:revision>289</cp:revision>
  <dcterms:created xsi:type="dcterms:W3CDTF">1999-11-29T02:06:50Z</dcterms:created>
  <dcterms:modified xsi:type="dcterms:W3CDTF">2015-09-02T09:59:48Z</dcterms:modified>
</cp:coreProperties>
</file>